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307" r:id="rId4"/>
    <p:sldId id="298" r:id="rId5"/>
    <p:sldId id="296" r:id="rId6"/>
    <p:sldId id="297" r:id="rId7"/>
    <p:sldId id="302" r:id="rId8"/>
    <p:sldId id="303" r:id="rId9"/>
    <p:sldId id="300" r:id="rId10"/>
    <p:sldId id="304" r:id="rId11"/>
    <p:sldId id="305" r:id="rId12"/>
    <p:sldId id="306" r:id="rId13"/>
    <p:sldId id="301" r:id="rId14"/>
    <p:sldId id="299" r:id="rId15"/>
    <p:sldId id="262" r:id="rId16"/>
    <p:sldId id="264" r:id="rId17"/>
  </p:sldIdLst>
  <p:sldSz cx="9144000" cy="5143500" type="screen16x9"/>
  <p:notesSz cx="6858000" cy="9144000"/>
  <p:embeddedFontLst>
    <p:embeddedFont>
      <p:font typeface="Albert Sans" panose="020B0604020202020204" charset="0"/>
      <p:regular r:id="rId19"/>
      <p:bold r:id="rId20"/>
      <p:italic r:id="rId21"/>
      <p:boldItalic r:id="rId22"/>
    </p:embeddedFont>
    <p:embeddedFont>
      <p:font typeface="Anaheim" panose="020B0604020202020204" charset="0"/>
      <p:regular r:id="rId23"/>
      <p:bold r:id="rId24"/>
    </p:embeddedFont>
    <p:embeddedFont>
      <p:font typeface="DM Sans" pitchFamily="2" charset="0"/>
      <p:regular r:id="rId25"/>
      <p:bold r:id="rId26"/>
      <p:italic r:id="rId27"/>
      <p:boldItalic r:id="rId28"/>
    </p:embeddedFont>
    <p:embeddedFont>
      <p:font typeface="Fave Script Bold Pro" pitchFamily="2" charset="0"/>
      <p:bold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Mulish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1CDAD0-DD5C-4C53-9E5B-DA129392699A}">
  <a:tblStyle styleId="{BB1CDAD0-DD5C-4C53-9E5B-DA1293926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388175-9F76-40C9-8CAE-AEA31C6CC4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>
          <a:extLst>
            <a:ext uri="{FF2B5EF4-FFF2-40B4-BE49-F238E27FC236}">
              <a16:creationId xmlns:a16="http://schemas.microsoft.com/office/drawing/2014/main" id="{65D89AC7-19F6-2C74-DABF-3547CBBEE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>
            <a:extLst>
              <a:ext uri="{FF2B5EF4-FFF2-40B4-BE49-F238E27FC236}">
                <a16:creationId xmlns:a16="http://schemas.microsoft.com/office/drawing/2014/main" id="{86F40F28-ED0C-9368-8C9B-C9EEEB6903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>
            <a:extLst>
              <a:ext uri="{FF2B5EF4-FFF2-40B4-BE49-F238E27FC236}">
                <a16:creationId xmlns:a16="http://schemas.microsoft.com/office/drawing/2014/main" id="{3F9214C8-D003-53CB-5E83-DAC3C913B9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703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>
          <a:extLst>
            <a:ext uri="{FF2B5EF4-FFF2-40B4-BE49-F238E27FC236}">
              <a16:creationId xmlns:a16="http://schemas.microsoft.com/office/drawing/2014/main" id="{F24028B3-87F9-7206-FA2E-B462BA6D0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>
            <a:extLst>
              <a:ext uri="{FF2B5EF4-FFF2-40B4-BE49-F238E27FC236}">
                <a16:creationId xmlns:a16="http://schemas.microsoft.com/office/drawing/2014/main" id="{37D7D3E5-DEDC-68E5-5C5A-E907D1EE04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>
            <a:extLst>
              <a:ext uri="{FF2B5EF4-FFF2-40B4-BE49-F238E27FC236}">
                <a16:creationId xmlns:a16="http://schemas.microsoft.com/office/drawing/2014/main" id="{08CB80ED-8F4F-320F-98A5-18F4329B19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532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>
          <a:extLst>
            <a:ext uri="{FF2B5EF4-FFF2-40B4-BE49-F238E27FC236}">
              <a16:creationId xmlns:a16="http://schemas.microsoft.com/office/drawing/2014/main" id="{4E4F9097-B4F5-E0F6-900D-3EB6CE47C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>
            <a:extLst>
              <a:ext uri="{FF2B5EF4-FFF2-40B4-BE49-F238E27FC236}">
                <a16:creationId xmlns:a16="http://schemas.microsoft.com/office/drawing/2014/main" id="{0577C2C9-D6AD-26CD-0581-425B0F9352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>
            <a:extLst>
              <a:ext uri="{FF2B5EF4-FFF2-40B4-BE49-F238E27FC236}">
                <a16:creationId xmlns:a16="http://schemas.microsoft.com/office/drawing/2014/main" id="{58E043FF-8A30-E1C4-B7FA-B7B0FF477E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1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>
          <a:extLst>
            <a:ext uri="{FF2B5EF4-FFF2-40B4-BE49-F238E27FC236}">
              <a16:creationId xmlns:a16="http://schemas.microsoft.com/office/drawing/2014/main" id="{E10109CB-4A68-D6C8-669C-BFB9CE88A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>
            <a:extLst>
              <a:ext uri="{FF2B5EF4-FFF2-40B4-BE49-F238E27FC236}">
                <a16:creationId xmlns:a16="http://schemas.microsoft.com/office/drawing/2014/main" id="{DD71388B-D3F0-6AD1-A22C-88CF195003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>
            <a:extLst>
              <a:ext uri="{FF2B5EF4-FFF2-40B4-BE49-F238E27FC236}">
                <a16:creationId xmlns:a16="http://schemas.microsoft.com/office/drawing/2014/main" id="{0E793D8F-8441-74C8-3D27-97B9BEEFE6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210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>
          <a:extLst>
            <a:ext uri="{FF2B5EF4-FFF2-40B4-BE49-F238E27FC236}">
              <a16:creationId xmlns:a16="http://schemas.microsoft.com/office/drawing/2014/main" id="{CCD649D5-9AA3-4F46-F92B-0FF067FEC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>
            <a:extLst>
              <a:ext uri="{FF2B5EF4-FFF2-40B4-BE49-F238E27FC236}">
                <a16:creationId xmlns:a16="http://schemas.microsoft.com/office/drawing/2014/main" id="{A3DD341E-A135-23DB-8F68-343CD6FD19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>
            <a:extLst>
              <a:ext uri="{FF2B5EF4-FFF2-40B4-BE49-F238E27FC236}">
                <a16:creationId xmlns:a16="http://schemas.microsoft.com/office/drawing/2014/main" id="{6FDB13D1-AB73-4D17-781B-AA1EEBB556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38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>
          <a:extLst>
            <a:ext uri="{FF2B5EF4-FFF2-40B4-BE49-F238E27FC236}">
              <a16:creationId xmlns:a16="http://schemas.microsoft.com/office/drawing/2014/main" id="{29B8B92B-22EC-6E59-B372-128B715D9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>
            <a:extLst>
              <a:ext uri="{FF2B5EF4-FFF2-40B4-BE49-F238E27FC236}">
                <a16:creationId xmlns:a16="http://schemas.microsoft.com/office/drawing/2014/main" id="{33EAB2C8-16AC-92AF-A2B4-20DACE5B72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>
            <a:extLst>
              <a:ext uri="{FF2B5EF4-FFF2-40B4-BE49-F238E27FC236}">
                <a16:creationId xmlns:a16="http://schemas.microsoft.com/office/drawing/2014/main" id="{A7DC8815-6AC0-B73F-66D8-7AF476075D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3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>
          <a:extLst>
            <a:ext uri="{FF2B5EF4-FFF2-40B4-BE49-F238E27FC236}">
              <a16:creationId xmlns:a16="http://schemas.microsoft.com/office/drawing/2014/main" id="{6EC1C7E8-6950-60F9-A907-F08080B7E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>
            <a:extLst>
              <a:ext uri="{FF2B5EF4-FFF2-40B4-BE49-F238E27FC236}">
                <a16:creationId xmlns:a16="http://schemas.microsoft.com/office/drawing/2014/main" id="{5CEA3817-9514-570A-84EB-E3862F04D2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>
            <a:extLst>
              <a:ext uri="{FF2B5EF4-FFF2-40B4-BE49-F238E27FC236}">
                <a16:creationId xmlns:a16="http://schemas.microsoft.com/office/drawing/2014/main" id="{0780C5BF-5B59-EB85-B96B-3175CE95A7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88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>
          <a:extLst>
            <a:ext uri="{FF2B5EF4-FFF2-40B4-BE49-F238E27FC236}">
              <a16:creationId xmlns:a16="http://schemas.microsoft.com/office/drawing/2014/main" id="{29D6CAD7-86FB-44E7-FAEA-6A8815B57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>
            <a:extLst>
              <a:ext uri="{FF2B5EF4-FFF2-40B4-BE49-F238E27FC236}">
                <a16:creationId xmlns:a16="http://schemas.microsoft.com/office/drawing/2014/main" id="{5EA2C8E2-A9FE-462C-7868-6985A5AAFF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>
            <a:extLst>
              <a:ext uri="{FF2B5EF4-FFF2-40B4-BE49-F238E27FC236}">
                <a16:creationId xmlns:a16="http://schemas.microsoft.com/office/drawing/2014/main" id="{EEB5770C-51CB-9ED7-F888-9B16D4A263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39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>
          <a:extLst>
            <a:ext uri="{FF2B5EF4-FFF2-40B4-BE49-F238E27FC236}">
              <a16:creationId xmlns:a16="http://schemas.microsoft.com/office/drawing/2014/main" id="{DE93BA79-0697-C525-886A-7F1A1F778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>
            <a:extLst>
              <a:ext uri="{FF2B5EF4-FFF2-40B4-BE49-F238E27FC236}">
                <a16:creationId xmlns:a16="http://schemas.microsoft.com/office/drawing/2014/main" id="{1F679D53-FBD9-CDE4-9820-B652394EBB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>
            <a:extLst>
              <a:ext uri="{FF2B5EF4-FFF2-40B4-BE49-F238E27FC236}">
                <a16:creationId xmlns:a16="http://schemas.microsoft.com/office/drawing/2014/main" id="{73B901B4-40F2-A06B-0595-06D283B42F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664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>
          <a:extLst>
            <a:ext uri="{FF2B5EF4-FFF2-40B4-BE49-F238E27FC236}">
              <a16:creationId xmlns:a16="http://schemas.microsoft.com/office/drawing/2014/main" id="{32D5C7FC-AAB2-4F86-B377-5786EE364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>
            <a:extLst>
              <a:ext uri="{FF2B5EF4-FFF2-40B4-BE49-F238E27FC236}">
                <a16:creationId xmlns:a16="http://schemas.microsoft.com/office/drawing/2014/main" id="{C181B38D-8801-716B-49C1-CDE605F6E3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>
            <a:extLst>
              <a:ext uri="{FF2B5EF4-FFF2-40B4-BE49-F238E27FC236}">
                <a16:creationId xmlns:a16="http://schemas.microsoft.com/office/drawing/2014/main" id="{4DDD0AE5-7CEF-AD37-5ABA-D1E22778F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070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>
          <a:extLst>
            <a:ext uri="{FF2B5EF4-FFF2-40B4-BE49-F238E27FC236}">
              <a16:creationId xmlns:a16="http://schemas.microsoft.com/office/drawing/2014/main" id="{33291EA3-7B7A-2EBC-EC30-34747C361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>
            <a:extLst>
              <a:ext uri="{FF2B5EF4-FFF2-40B4-BE49-F238E27FC236}">
                <a16:creationId xmlns:a16="http://schemas.microsoft.com/office/drawing/2014/main" id="{60FD3DA7-D7CF-3B4B-0923-DDFBFEC61D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>
            <a:extLst>
              <a:ext uri="{FF2B5EF4-FFF2-40B4-BE49-F238E27FC236}">
                <a16:creationId xmlns:a16="http://schemas.microsoft.com/office/drawing/2014/main" id="{A82F3EE8-03E6-0D12-6376-21B1F2D5DC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121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>
          <a:extLst>
            <a:ext uri="{FF2B5EF4-FFF2-40B4-BE49-F238E27FC236}">
              <a16:creationId xmlns:a16="http://schemas.microsoft.com/office/drawing/2014/main" id="{1E6FE10A-7BEC-810C-6C66-05518986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>
            <a:extLst>
              <a:ext uri="{FF2B5EF4-FFF2-40B4-BE49-F238E27FC236}">
                <a16:creationId xmlns:a16="http://schemas.microsoft.com/office/drawing/2014/main" id="{ED8CB476-4461-B48B-EB62-E39B35D6B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>
            <a:extLst>
              <a:ext uri="{FF2B5EF4-FFF2-40B4-BE49-F238E27FC236}">
                <a16:creationId xmlns:a16="http://schemas.microsoft.com/office/drawing/2014/main" id="{239B521D-C48A-D41D-CCE3-13F694D0C5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1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468875"/>
            <a:ext cx="75438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3198825"/>
            <a:ext cx="4592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872068"/>
            <a:ext cx="10581139" cy="7505539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260997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260997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1821125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1821125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485796"/>
            <a:ext cx="7717500" cy="2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1892623"/>
            <a:ext cx="9741411" cy="8805493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056793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056793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3713775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3713775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277225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2933700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277225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2933700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2933701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2933701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163238"/>
            <a:ext cx="8837200" cy="4388712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671217"/>
            <a:ext cx="10532835" cy="7946710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062527"/>
            <a:ext cx="12699758" cy="5125916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4" y="-2374836"/>
            <a:ext cx="8971639" cy="9886184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65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7"/>
          <p:cNvSpPr txBox="1"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00100" y="2165231"/>
            <a:ext cx="7543800" cy="813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EDA + STATS PROJECT</a:t>
            </a:r>
            <a:endParaRPr dirty="0">
              <a:solidFill>
                <a:srgbClr val="434343"/>
              </a:solidFill>
            </a:endParaRPr>
          </a:p>
        </p:txBody>
      </p:sp>
      <p:grpSp>
        <p:nvGrpSpPr>
          <p:cNvPr id="1457" name="Google Shape;1457;p27"/>
          <p:cNvGrpSpPr>
            <a:grpSpLocks noGrp="1" noUngrp="1" noRot="1" noMove="1" noResize="1"/>
          </p:cNvGrpSpPr>
          <p:nvPr/>
        </p:nvGrpSpPr>
        <p:grpSpPr>
          <a:xfrm>
            <a:off x="5381216" y="943141"/>
            <a:ext cx="401329" cy="434127"/>
            <a:chOff x="8667225" y="681525"/>
            <a:chExt cx="298275" cy="322675"/>
          </a:xfrm>
        </p:grpSpPr>
        <p:sp>
          <p:nvSpPr>
            <p:cNvPr id="1458" name="Google Shape;1458;p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9" name="Google Shape;1459;p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0" name="Google Shape;1460;p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61" name="Google Shape;1461;p27"/>
          <p:cNvGrpSpPr>
            <a:grpSpLocks noGrp="1" noUngrp="1" noRot="1" noMove="1" noResize="1"/>
          </p:cNvGrpSpPr>
          <p:nvPr/>
        </p:nvGrpSpPr>
        <p:grpSpPr>
          <a:xfrm rot="-2214200">
            <a:off x="1270062" y="3832191"/>
            <a:ext cx="501360" cy="695474"/>
            <a:chOff x="140150" y="4340075"/>
            <a:chExt cx="406275" cy="563575"/>
          </a:xfrm>
        </p:grpSpPr>
        <p:sp>
          <p:nvSpPr>
            <p:cNvPr id="1462" name="Google Shape;1462;p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3" name="Google Shape;1463;p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4" name="Google Shape;1464;p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5" name="Google Shape;1465;p27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DC6C61-3465-9EC6-9A11-C82D213F12E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77653" y="3243012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Prepared by: Soha Mohamed Hosny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CB53F-4A87-1CF3-2388-1D8D09775D7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01874" y="46949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>
          <a:extLst>
            <a:ext uri="{FF2B5EF4-FFF2-40B4-BE49-F238E27FC236}">
              <a16:creationId xmlns:a16="http://schemas.microsoft.com/office/drawing/2014/main" id="{B43C0A2A-BD0C-3871-D35B-236BF4565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5CC204A5-A186-DA86-F1D0-80A9C106CC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74004" y="137664"/>
            <a:ext cx="7704000" cy="5727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Visualization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824AC5-E5B5-0DF2-544D-FD2DC20A73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004" y="908376"/>
            <a:ext cx="770400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434343"/>
                </a:solidFill>
              </a:rPr>
              <a:t>•  Heatmap of energy consumption across sites and cells:</a:t>
            </a:r>
          </a:p>
          <a:p>
            <a:pPr lvl="1"/>
            <a:endParaRPr lang="en-US" dirty="0">
              <a:solidFill>
                <a:srgbClr val="434343"/>
              </a:solidFill>
            </a:endParaRPr>
          </a:p>
        </p:txBody>
      </p:sp>
      <p:pic>
        <p:nvPicPr>
          <p:cNvPr id="4" name="Picture 3" descr="A bar code with numbers and lines&#10;&#10;Description automatically generated">
            <a:extLst>
              <a:ext uri="{FF2B5EF4-FFF2-40B4-BE49-F238E27FC236}">
                <a16:creationId xmlns:a16="http://schemas.microsoft.com/office/drawing/2014/main" id="{12806B59-BC63-1991-7A78-DDF4C63BDF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67" y="1425905"/>
            <a:ext cx="6846474" cy="3231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921F3B-8EE0-F847-3BE8-0602DC13AC8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98649" y="467189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1086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>
          <a:extLst>
            <a:ext uri="{FF2B5EF4-FFF2-40B4-BE49-F238E27FC236}">
              <a16:creationId xmlns:a16="http://schemas.microsoft.com/office/drawing/2014/main" id="{356240F6-17D4-F7C3-517B-E4C9043C5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E8B0064-76F3-C995-7C15-F0D3C7EF21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74004" y="137664"/>
            <a:ext cx="7704000" cy="5727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Visualization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AAEC7E-ADE7-B881-5C64-644716F7C3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004" y="916060"/>
            <a:ext cx="770400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434343"/>
                </a:solidFill>
              </a:rPr>
              <a:t>• Season analysis:</a:t>
            </a:r>
          </a:p>
          <a:p>
            <a:endParaRPr lang="en-US" dirty="0">
              <a:solidFill>
                <a:srgbClr val="434343"/>
              </a:solidFill>
            </a:endParaRPr>
          </a:p>
        </p:txBody>
      </p:sp>
      <p:pic>
        <p:nvPicPr>
          <p:cNvPr id="4" name="Picture 3" descr="A graph with numbers and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E965F2EA-F97E-0BF1-3B7C-2F7AB1A6F6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669" y="916060"/>
            <a:ext cx="5327335" cy="39944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A700A6-10A8-F797-E2B6-032F6CD5D1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98649" y="467189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6439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>
          <a:extLst>
            <a:ext uri="{FF2B5EF4-FFF2-40B4-BE49-F238E27FC236}">
              <a16:creationId xmlns:a16="http://schemas.microsoft.com/office/drawing/2014/main" id="{12290381-C3A3-078B-028D-919D7F161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C7D4CE3-F50F-7568-867D-A5F99930B0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74004" y="137664"/>
            <a:ext cx="7704000" cy="5727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Visualization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DDC600-9D18-CF45-29FD-9B302AD90C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004" y="916060"/>
            <a:ext cx="770400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434343"/>
                </a:solidFill>
              </a:rPr>
              <a:t>• Demand analysis:</a:t>
            </a:r>
          </a:p>
          <a:p>
            <a:endParaRPr lang="en-US" dirty="0">
              <a:solidFill>
                <a:srgbClr val="434343"/>
              </a:solidFill>
            </a:endParaRPr>
          </a:p>
        </p:txBody>
      </p:sp>
      <p:pic>
        <p:nvPicPr>
          <p:cNvPr id="3" name="Picture 2" descr="A diagram of a distribution of demand&#10;&#10;Description automatically generated">
            <a:extLst>
              <a:ext uri="{FF2B5EF4-FFF2-40B4-BE49-F238E27FC236}">
                <a16:creationId xmlns:a16="http://schemas.microsoft.com/office/drawing/2014/main" id="{8F7FE6A5-0A73-4D57-D711-A3532B834C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297" y="916060"/>
            <a:ext cx="5196707" cy="3709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BCF0B9-BF83-5E23-F18B-271F6F26D6C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98649" y="467189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0381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>
          <a:extLst>
            <a:ext uri="{FF2B5EF4-FFF2-40B4-BE49-F238E27FC236}">
              <a16:creationId xmlns:a16="http://schemas.microsoft.com/office/drawing/2014/main" id="{EED54B1C-1CC0-88B0-2EB8-88DBC889C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1D287649-EF7B-4599-29B1-945AAB52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36" y="237557"/>
            <a:ext cx="7704000" cy="5727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Challenges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AAF166-6AFC-F411-7267-04E230B49EB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3143" y="1192803"/>
            <a:ext cx="7230676" cy="20005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 Addressing missing or inconsistent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 Visualizing multi-dimensional patterns.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 Balancing regional and temporal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</a:endParaRPr>
          </a:p>
          <a:p>
            <a:endParaRPr lang="en-US" dirty="0">
              <a:solidFill>
                <a:srgbClr val="43434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87F58D-719A-EDED-3E94-A48CE37E13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98649" y="467189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2199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>
          <a:extLst>
            <a:ext uri="{FF2B5EF4-FFF2-40B4-BE49-F238E27FC236}">
              <a16:creationId xmlns:a16="http://schemas.microsoft.com/office/drawing/2014/main" id="{C89610C5-7B2A-2648-238A-94B143145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9A122991-1CBD-48E7-E191-4FEB8653E8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84433" y="162551"/>
            <a:ext cx="7704000" cy="5727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Insights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9E8FC6-F115-7AC7-B423-239669BA27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3143" y="1267866"/>
            <a:ext cx="7958594" cy="26161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Region A has the highest energy consumption, likely due to high population.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June is the peak consumption month.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Fridays show the highest daily energy usage.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Most demand prices fall within a normal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3434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F58B0-E32C-A6A4-4A2E-D668415790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06333" y="467189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7008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33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390406" y="189873"/>
            <a:ext cx="63631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r>
              <a:rPr lang="en-US" dirty="0"/>
              <a:t>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 Future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2036A-0CD8-8719-55AE-26D22F5424E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4966" y="1112419"/>
            <a:ext cx="7774067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Key insights provide a foundation for energy-saving strategies.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Recommendations include targeting high-consumption regions.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Future focus: Implement dynamic pricing models for demand management.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60A9AE-DB84-DEA3-28E8-E3DD34B1B3A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98649" y="466420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5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713325" y="1485796"/>
            <a:ext cx="7717500" cy="2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Fave Script Bold Pro" pitchFamily="2" charset="0"/>
              </a:rPr>
              <a:t>Thanks </a:t>
            </a: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Fave Script Bold Pro" pitchFamily="2" charset="0"/>
                <a:sym typeface="Wingdings" panose="05000000000000000000" pitchFamily="2" charset="2"/>
              </a:rPr>
              <a:t></a:t>
            </a:r>
            <a:endParaRPr sz="9600" dirty="0"/>
          </a:p>
        </p:txBody>
      </p:sp>
      <p:grpSp>
        <p:nvGrpSpPr>
          <p:cNvPr id="1592" name="Google Shape;1592;p35"/>
          <p:cNvGrpSpPr>
            <a:grpSpLocks noGrp="1" noUngrp="1" noRot="1" noMove="1" noResize="1"/>
          </p:cNvGrpSpPr>
          <p:nvPr/>
        </p:nvGrpSpPr>
        <p:grpSpPr>
          <a:xfrm flipH="1">
            <a:off x="1415537" y="932816"/>
            <a:ext cx="401329" cy="434127"/>
            <a:chOff x="8667225" y="681525"/>
            <a:chExt cx="298275" cy="322675"/>
          </a:xfrm>
        </p:grpSpPr>
        <p:sp>
          <p:nvSpPr>
            <p:cNvPr id="1593" name="Google Shape;1593;p3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4" name="Google Shape;1594;p3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5" name="Google Shape;1595;p3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96" name="Google Shape;1596;p35"/>
          <p:cNvGrpSpPr>
            <a:grpSpLocks noGrp="1" noUngrp="1" noRot="1" noMove="1" noResize="1"/>
          </p:cNvGrpSpPr>
          <p:nvPr/>
        </p:nvGrpSpPr>
        <p:grpSpPr>
          <a:xfrm rot="2214200" flipH="1">
            <a:off x="7044735" y="3647241"/>
            <a:ext cx="501360" cy="695474"/>
            <a:chOff x="140150" y="4340075"/>
            <a:chExt cx="406275" cy="563575"/>
          </a:xfrm>
        </p:grpSpPr>
        <p:sp>
          <p:nvSpPr>
            <p:cNvPr id="1597" name="Google Shape;1597;p3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8" name="Google Shape;1598;p3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9" name="Google Shape;1599;p3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0" name="Google Shape;1600;p3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C90420-A2E9-5927-E5CE-0FAE638EDBE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98649" y="467189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3E9434C6-D425-F801-6632-C9C55DF92E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74004" y="0"/>
            <a:ext cx="7704000" cy="5727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 Of Content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27E05A-9DAE-7D6A-461E-5CA66DFCAB9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0666" y="572700"/>
            <a:ext cx="7230676" cy="37286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Objective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Methodology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Detailed Methodology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Visualization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Insights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Conclusion and Feature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5659A-44A2-8A65-B930-B043EED29D1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75597" y="46104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>
          <a:extLst>
            <a:ext uri="{FF2B5EF4-FFF2-40B4-BE49-F238E27FC236}">
              <a16:creationId xmlns:a16="http://schemas.microsoft.com/office/drawing/2014/main" id="{585246D2-89B0-755D-7D0F-91CD3A79C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9167EFDD-23C5-1C93-E45A-816DBF6990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74004" y="122296"/>
            <a:ext cx="7704000" cy="5727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B4701F-F0C6-438B-38DD-88BBDF2E8EB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6195" y="1037345"/>
            <a:ext cx="7230676" cy="33855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This project focuses on energy usage analysis to identify patterns and optimize consumption. </a:t>
            </a:r>
          </a:p>
          <a:p>
            <a:endParaRPr lang="en-US" sz="2000" dirty="0">
              <a:solidFill>
                <a:srgbClr val="43434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The analysis leverages data to track energy consumption trends and behavior, providing valuable insights into how energy is used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The project involves processing and analyzing large datasets related to energy usage, identifying key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</a:endParaRPr>
          </a:p>
          <a:p>
            <a:endParaRPr lang="en-US" dirty="0">
              <a:solidFill>
                <a:srgbClr val="43434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C8545-F4C0-FCE5-90D6-3228633FC6D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21701" y="46257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0260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>
          <a:extLst>
            <a:ext uri="{FF2B5EF4-FFF2-40B4-BE49-F238E27FC236}">
              <a16:creationId xmlns:a16="http://schemas.microsoft.com/office/drawing/2014/main" id="{E40D24EE-8A15-E34E-25EB-43636F665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6F331FE7-24C2-FCEB-54C8-87B3AF2B3E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27899" y="275977"/>
            <a:ext cx="7704000" cy="5727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Objective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3AACA8-FBB4-B950-75C5-B1B702D23E3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3143" y="1121870"/>
            <a:ext cx="7230676" cy="21544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The aim is to develop strategies for better energy management, enabling users or organizations to reduce costs, improve energy efficiency, and make informed decisions based on data-driven insights.</a:t>
            </a:r>
          </a:p>
          <a:p>
            <a:endParaRPr lang="en-US" dirty="0">
              <a:solidFill>
                <a:srgbClr val="43434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C719D-AADD-83D8-694B-1D3C65577AF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98649" y="4671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8439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>
          <a:extLst>
            <a:ext uri="{FF2B5EF4-FFF2-40B4-BE49-F238E27FC236}">
              <a16:creationId xmlns:a16="http://schemas.microsoft.com/office/drawing/2014/main" id="{27DB848E-4208-8F67-6981-44C3EAD44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A80DBF64-DB59-AFE8-B8D9-4D97112767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66320" y="168401"/>
            <a:ext cx="7704000" cy="5727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Methodology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AEA74-24FD-5008-3C1C-2DED89CF3F0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6195" y="1191025"/>
            <a:ext cx="7230676" cy="3077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Data aggregated by hourly, daily, monthly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Python libraries used for analysis and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Key steps include cleaning, aggregation, and trend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</a:rPr>
              <a:t>Steps followed to achieve the objectives.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34343"/>
              </a:solidFill>
            </a:endParaRPr>
          </a:p>
          <a:p>
            <a:endParaRPr lang="en-US" dirty="0">
              <a:solidFill>
                <a:srgbClr val="43434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9F38F3-74EF-F711-E847-C806DB910B6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98649" y="46872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5492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>
          <a:extLst>
            <a:ext uri="{FF2B5EF4-FFF2-40B4-BE49-F238E27FC236}">
              <a16:creationId xmlns:a16="http://schemas.microsoft.com/office/drawing/2014/main" id="{FE8902DC-23A6-9DF1-04BC-13CF16A8E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BDDF65E-DF90-CE7D-94A5-DCD1E7EB8B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66320" y="176085"/>
            <a:ext cx="7704000" cy="5727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Detailed Methodology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B397A-88AC-6864-F617-D9EEB38B715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4003" y="957739"/>
            <a:ext cx="7230676" cy="41857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34343"/>
                </a:solidFill>
              </a:rPr>
              <a:t>Step-by-step process:</a:t>
            </a:r>
            <a:r>
              <a:rPr lang="en-US" sz="1800" b="1" dirty="0">
                <a:solidFill>
                  <a:srgbClr val="434343"/>
                </a:solidFill>
              </a:rPr>
              <a:t> Data collection and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434343"/>
              </a:solidFill>
            </a:endParaRP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</a:rPr>
              <a:t>Why Use Both </a:t>
            </a:r>
            <a:r>
              <a:rPr lang="en-US" sz="1600" dirty="0" err="1">
                <a:solidFill>
                  <a:srgbClr val="434343"/>
                </a:solidFill>
              </a:rPr>
              <a:t>ffill</a:t>
            </a:r>
            <a:r>
              <a:rPr lang="en-US" sz="1600" dirty="0">
                <a:solidFill>
                  <a:srgbClr val="434343"/>
                </a:solidFill>
              </a:rPr>
              <a:t> and </a:t>
            </a:r>
            <a:r>
              <a:rPr lang="en-US" sz="1600" dirty="0" err="1">
                <a:solidFill>
                  <a:srgbClr val="434343"/>
                </a:solidFill>
              </a:rPr>
              <a:t>bfill</a:t>
            </a:r>
            <a:r>
              <a:rPr lang="en-US" sz="1600" dirty="0">
                <a:solidFill>
                  <a:srgbClr val="434343"/>
                </a:solidFill>
              </a:rPr>
              <a:t>?</a:t>
            </a:r>
          </a:p>
          <a:p>
            <a:pPr marL="400050" lvl="4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600" dirty="0">
                <a:solidFill>
                  <a:srgbClr val="434343"/>
                </a:solidFill>
              </a:rPr>
              <a:t>Forward fill fills gaps after a valid value.</a:t>
            </a:r>
          </a:p>
          <a:p>
            <a:pPr marL="400050" lvl="4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600" dirty="0">
                <a:solidFill>
                  <a:srgbClr val="434343"/>
                </a:solidFill>
              </a:rPr>
              <a:t>Backward fill fills gaps before a valid value.</a:t>
            </a: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</a:rPr>
              <a:t>transformation of variables(</a:t>
            </a:r>
            <a:r>
              <a:rPr lang="en-US" sz="1600" dirty="0" err="1">
                <a:solidFill>
                  <a:srgbClr val="434343"/>
                </a:solidFill>
              </a:rPr>
              <a:t>DateTime</a:t>
            </a:r>
            <a:r>
              <a:rPr lang="en-US" sz="1600" dirty="0">
                <a:solidFill>
                  <a:srgbClr val="434343"/>
                </a:solidFill>
              </a:rPr>
              <a:t>).</a:t>
            </a: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</a:rPr>
              <a:t>check missing values.</a:t>
            </a: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</a:rPr>
              <a:t>check inconsistencies.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34343"/>
              </a:solidFill>
            </a:endParaRPr>
          </a:p>
          <a:p>
            <a:pPr marL="400050" indent="-400050">
              <a:buFont typeface="+mj-lt"/>
              <a:buAutoNum type="romanUcPeriod"/>
            </a:pPr>
            <a:endParaRPr lang="en-US" sz="1600" dirty="0">
              <a:solidFill>
                <a:srgbClr val="434343"/>
              </a:solidFill>
            </a:endParaRPr>
          </a:p>
          <a:p>
            <a:r>
              <a:rPr lang="en-US" sz="1800" dirty="0">
                <a:solidFill>
                  <a:srgbClr val="434343"/>
                </a:solidFill>
              </a:rPr>
              <a:t>   </a:t>
            </a:r>
          </a:p>
          <a:p>
            <a:endParaRPr lang="en-US" sz="2000" dirty="0">
              <a:solidFill>
                <a:srgbClr val="434343"/>
              </a:solidFill>
            </a:endParaRPr>
          </a:p>
          <a:p>
            <a:endParaRPr lang="en-US" dirty="0">
              <a:solidFill>
                <a:srgbClr val="43434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AD2FA-894B-058B-68E4-EC9CD47137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98649" y="4671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9558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>
          <a:extLst>
            <a:ext uri="{FF2B5EF4-FFF2-40B4-BE49-F238E27FC236}">
              <a16:creationId xmlns:a16="http://schemas.microsoft.com/office/drawing/2014/main" id="{BE0C3230-C2F8-75F9-CCE9-9779FC2B3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1566C089-5E30-2E74-F4E5-D28F61E02E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66320" y="176085"/>
            <a:ext cx="7704000" cy="5727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Detailed Methodology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CAF789-CD2D-E826-8D3C-5E36AD907C4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0827" y="1198710"/>
            <a:ext cx="7230676" cy="35240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34343"/>
                </a:solidFill>
              </a:rPr>
              <a:t>Feature Engineering:</a:t>
            </a: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</a:rPr>
              <a:t>From consumption file &amp; demand file extract new columns from column (</a:t>
            </a:r>
            <a:r>
              <a:rPr lang="en-US" sz="1600" dirty="0" err="1">
                <a:solidFill>
                  <a:srgbClr val="434343"/>
                </a:solidFill>
              </a:rPr>
              <a:t>DateTime</a:t>
            </a:r>
            <a:r>
              <a:rPr lang="en-US" sz="1600" dirty="0">
                <a:solidFill>
                  <a:srgbClr val="434343"/>
                </a:solidFill>
              </a:rPr>
              <a:t>) like: - Hour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434343"/>
                </a:solidFill>
              </a:rPr>
              <a:t>                                 - Day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434343"/>
                </a:solidFill>
              </a:rPr>
              <a:t>                                 - Month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434343"/>
                </a:solidFill>
              </a:rPr>
              <a:t>                                 - Year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434343"/>
                </a:solidFill>
              </a:rPr>
              <a:t>                                 - </a:t>
            </a:r>
            <a:r>
              <a:rPr lang="en-US" sz="1600" dirty="0" err="1">
                <a:solidFill>
                  <a:srgbClr val="434343"/>
                </a:solidFill>
              </a:rPr>
              <a:t>WeekDay</a:t>
            </a:r>
            <a:endParaRPr lang="en-US" sz="1600" dirty="0">
              <a:solidFill>
                <a:srgbClr val="43434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34343"/>
                </a:solidFill>
              </a:rPr>
              <a:t>And merge files depend on this </a:t>
            </a:r>
            <a:r>
              <a:rPr lang="en-US" sz="1600" dirty="0">
                <a:solidFill>
                  <a:srgbClr val="434343"/>
                </a:solidFill>
              </a:rPr>
              <a:t>columns</a:t>
            </a:r>
            <a:r>
              <a:rPr lang="en-US" sz="1800" dirty="0">
                <a:solidFill>
                  <a:srgbClr val="434343"/>
                </a:solidFill>
              </a:rPr>
              <a:t>.</a:t>
            </a:r>
          </a:p>
          <a:p>
            <a:endParaRPr lang="en-US" sz="2000" dirty="0">
              <a:solidFill>
                <a:srgbClr val="434343"/>
              </a:solidFill>
            </a:endParaRPr>
          </a:p>
          <a:p>
            <a:endParaRPr lang="en-US" dirty="0">
              <a:solidFill>
                <a:srgbClr val="43434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79EF2-6762-97AF-1EEE-FF7F19811E6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98649" y="4671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5010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>
          <a:extLst>
            <a:ext uri="{FF2B5EF4-FFF2-40B4-BE49-F238E27FC236}">
              <a16:creationId xmlns:a16="http://schemas.microsoft.com/office/drawing/2014/main" id="{9133F23E-9F47-1AB1-8CA3-45E28A311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69AE9720-5A4E-142A-9EDF-45ECEF05FA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66320" y="176085"/>
            <a:ext cx="7704000" cy="5727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Detailed Methodology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9B84DA-408B-028C-0EEA-7EB319FDA5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8511" y="960505"/>
            <a:ext cx="7230676" cy="1031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34343"/>
                </a:solidFill>
              </a:rPr>
              <a:t>And merge files depend on this </a:t>
            </a:r>
            <a:r>
              <a:rPr lang="en-US" sz="1600" b="1" dirty="0">
                <a:solidFill>
                  <a:srgbClr val="434343"/>
                </a:solidFill>
              </a:rPr>
              <a:t>extracted columns: </a:t>
            </a:r>
            <a:endParaRPr lang="en-US" sz="1800" b="1" dirty="0">
              <a:solidFill>
                <a:srgbClr val="434343"/>
              </a:solidFill>
            </a:endParaRPr>
          </a:p>
          <a:p>
            <a:endParaRPr lang="en-US" sz="2000" dirty="0">
              <a:solidFill>
                <a:srgbClr val="434343"/>
              </a:solidFill>
            </a:endParaRPr>
          </a:p>
          <a:p>
            <a:endParaRPr lang="en-US" dirty="0">
              <a:solidFill>
                <a:srgbClr val="434343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E3CA66D-F21C-FFB7-73BB-A632593F6B7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11" y="1490937"/>
            <a:ext cx="7538037" cy="3088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60AF72-9A9C-C2A2-5B75-0A167651A81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98649" y="4671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5285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>
          <a:extLst>
            <a:ext uri="{FF2B5EF4-FFF2-40B4-BE49-F238E27FC236}">
              <a16:creationId xmlns:a16="http://schemas.microsoft.com/office/drawing/2014/main" id="{7DEB2A3C-15F1-DB39-E0AE-FB653BF39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C985C23C-FAF4-BC5E-4DD9-9CD70FF768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74004" y="137664"/>
            <a:ext cx="7704000" cy="5727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Visualization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73531-6587-E606-27FE-C99E5F32DD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004" y="916060"/>
            <a:ext cx="770400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434343"/>
                </a:solidFill>
              </a:rPr>
              <a:t>•  Box plot of energy consumption by region:</a:t>
            </a:r>
          </a:p>
          <a:p>
            <a:pPr lvl="1"/>
            <a:endParaRPr lang="en-US" dirty="0">
              <a:solidFill>
                <a:srgbClr val="434343"/>
              </a:solidFill>
            </a:endParaRPr>
          </a:p>
        </p:txBody>
      </p:sp>
      <p:pic>
        <p:nvPicPr>
          <p:cNvPr id="3" name="Picture 2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77A95F29-C9F1-335E-12B6-39F1C243E13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20" y="1420369"/>
            <a:ext cx="7330568" cy="3319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AF56EB-B2C7-161F-CACC-7FD8FF80E6C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06333" y="46872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2322639"/>
      </p:ext>
    </p:extLst>
  </p:cSld>
  <p:clrMapOvr>
    <a:masterClrMapping/>
  </p:clrMapOvr>
</p:sld>
</file>

<file path=ppt/theme/theme1.xml><?xml version="1.0" encoding="utf-8"?>
<a:theme xmlns:a="http://schemas.openxmlformats.org/drawingml/2006/main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389</Words>
  <Application>Microsoft Office PowerPoint</Application>
  <PresentationFormat>On-screen Show (16:9)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Fave Script Bold Pro</vt:lpstr>
      <vt:lpstr>Arial</vt:lpstr>
      <vt:lpstr>Mulish</vt:lpstr>
      <vt:lpstr>Lato</vt:lpstr>
      <vt:lpstr>Albert Sans</vt:lpstr>
      <vt:lpstr>Anaheim</vt:lpstr>
      <vt:lpstr>DM Sans</vt:lpstr>
      <vt:lpstr>Discrete Mathematics: Graph Theory and Networks - 12th Grade by Slidesgo</vt:lpstr>
      <vt:lpstr>EDA + STATS PROJECT</vt:lpstr>
      <vt:lpstr>Table Of Content</vt:lpstr>
      <vt:lpstr>Introduction</vt:lpstr>
      <vt:lpstr>Objective</vt:lpstr>
      <vt:lpstr>Methodology</vt:lpstr>
      <vt:lpstr>Detailed Methodology</vt:lpstr>
      <vt:lpstr>Detailed Methodology</vt:lpstr>
      <vt:lpstr>Detailed Methodology</vt:lpstr>
      <vt:lpstr>Visualization</vt:lpstr>
      <vt:lpstr>Visualization</vt:lpstr>
      <vt:lpstr>Visualization</vt:lpstr>
      <vt:lpstr>Visualization</vt:lpstr>
      <vt:lpstr>Challenges</vt:lpstr>
      <vt:lpstr>Insights</vt:lpstr>
      <vt:lpstr>Conclusion and Future Work</vt:lpstr>
      <vt:lpstr>Thanks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سهى محمد حسنى محمد على</cp:lastModifiedBy>
  <cp:revision>3</cp:revision>
  <dcterms:modified xsi:type="dcterms:W3CDTF">2024-12-15T18:34:19Z</dcterms:modified>
</cp:coreProperties>
</file>