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5" r:id="rId6"/>
    <p:sldId id="262" r:id="rId7"/>
    <p:sldId id="266" r:id="rId8"/>
    <p:sldId id="267" r:id="rId9"/>
    <p:sldId id="261"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Spreadsheets%20Project\Zomato_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[Zomato_Dashboard.xlsx]KPI!PivotTable3</c:name>
    <c:fmtId val="10"/>
  </c:pivotSource>
  <c:chart>
    <c:title>
      <c:tx>
        <c:rich>
          <a:bodyPr/>
          <a:lstStyle/>
          <a:p>
            <a:pPr>
              <a:defRPr/>
            </a:pPr>
            <a:r>
              <a:rPr lang="en-US"/>
              <a:t>Restaurants Opened In Each Year</a:t>
            </a:r>
          </a:p>
          <a:p>
            <a:pPr>
              <a:defRPr/>
            </a:pPr>
            <a:endParaRPr lang="en-US"/>
          </a:p>
        </c:rich>
      </c:tx>
      <c:layout>
        <c:manualLayout>
          <c:xMode val="edge"/>
          <c:yMode val="edge"/>
          <c:x val="0.20221409823772041"/>
          <c:y val="4.7036917516458006E-2"/>
        </c:manualLayout>
      </c:layout>
      <c:overlay val="0"/>
    </c:title>
    <c:autoTitleDeleted val="0"/>
    <c:pivotFmts>
      <c:pivotFmt>
        <c:idx val="0"/>
        <c:marker>
          <c:symbol val="none"/>
        </c:marker>
      </c:pivotFmt>
      <c:pivotFmt>
        <c:idx val="1"/>
        <c:marker>
          <c:symbol val="none"/>
        </c:marker>
      </c:pivotFmt>
      <c:pivotFmt>
        <c:idx val="2"/>
        <c:marker>
          <c:symbol val="none"/>
        </c:marker>
        <c:dLbl>
          <c:idx val="0"/>
          <c:numFmt formatCode="#,##0" sourceLinked="0"/>
          <c:spPr/>
          <c:txPr>
            <a:bodyPr/>
            <a:lstStyle/>
            <a:p>
              <a:pPr>
                <a:defRPr sz="800">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numFmt formatCode="#,##0" sourceLinked="0"/>
          <c:spPr/>
          <c:txPr>
            <a:bodyPr/>
            <a:lstStyle/>
            <a:p>
              <a:pPr>
                <a:defRPr sz="800">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305717444768222"/>
          <c:y val="0.18294349235757354"/>
          <c:w val="0.83085358670717369"/>
          <c:h val="0.67231111485395889"/>
        </c:manualLayout>
      </c:layout>
      <c:barChart>
        <c:barDir val="col"/>
        <c:grouping val="clustered"/>
        <c:varyColors val="0"/>
        <c:ser>
          <c:idx val="0"/>
          <c:order val="0"/>
          <c:tx>
            <c:strRef>
              <c:f>KPI!$B$23</c:f>
              <c:strCache>
                <c:ptCount val="1"/>
                <c:pt idx="0">
                  <c:v>Total</c:v>
                </c:pt>
              </c:strCache>
            </c:strRef>
          </c:tx>
          <c:invertIfNegative val="0"/>
          <c:dLbls>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KPI!$A$24:$A$33</c:f>
              <c:strCache>
                <c:ptCount val="9"/>
                <c:pt idx="0">
                  <c:v>2010</c:v>
                </c:pt>
                <c:pt idx="1">
                  <c:v>2011</c:v>
                </c:pt>
                <c:pt idx="2">
                  <c:v>2012</c:v>
                </c:pt>
                <c:pt idx="3">
                  <c:v>2013</c:v>
                </c:pt>
                <c:pt idx="4">
                  <c:v>2014</c:v>
                </c:pt>
                <c:pt idx="5">
                  <c:v>2015</c:v>
                </c:pt>
                <c:pt idx="6">
                  <c:v>2016</c:v>
                </c:pt>
                <c:pt idx="7">
                  <c:v>2017</c:v>
                </c:pt>
                <c:pt idx="8">
                  <c:v>2018</c:v>
                </c:pt>
              </c:strCache>
            </c:strRef>
          </c:cat>
          <c:val>
            <c:numRef>
              <c:f>KPI!$B$24:$B$33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B76C-45F2-88F9-11198036D448}"/>
            </c:ext>
          </c:extLst>
        </c:ser>
        <c:dLbls>
          <c:showLegendKey val="0"/>
          <c:showVal val="0"/>
          <c:showCatName val="0"/>
          <c:showSerName val="0"/>
          <c:showPercent val="0"/>
          <c:showBubbleSize val="0"/>
        </c:dLbls>
        <c:gapWidth val="150"/>
        <c:axId val="118945280"/>
        <c:axId val="118943744"/>
      </c:barChart>
      <c:valAx>
        <c:axId val="118943744"/>
        <c:scaling>
          <c:orientation val="minMax"/>
        </c:scaling>
        <c:delete val="0"/>
        <c:axPos val="l"/>
        <c:majorGridlines/>
        <c:numFmt formatCode="General" sourceLinked="1"/>
        <c:majorTickMark val="out"/>
        <c:minorTickMark val="none"/>
        <c:tickLblPos val="nextTo"/>
        <c:crossAx val="118945280"/>
        <c:crosses val="autoZero"/>
        <c:crossBetween val="between"/>
      </c:valAx>
      <c:catAx>
        <c:axId val="118945280"/>
        <c:scaling>
          <c:orientation val="minMax"/>
        </c:scaling>
        <c:delete val="0"/>
        <c:axPos val="b"/>
        <c:numFmt formatCode="General" sourceLinked="0"/>
        <c:majorTickMark val="out"/>
        <c:minorTickMark val="none"/>
        <c:tickLblPos val="nextTo"/>
        <c:crossAx val="118943744"/>
        <c:crosses val="autoZero"/>
        <c:auto val="1"/>
        <c:lblAlgn val="ctr"/>
        <c:lblOffset val="100"/>
        <c:noMultiLvlLbl val="0"/>
      </c:catAx>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plotArea>
    <c:plotVisOnly val="1"/>
    <c:dispBlanksAs val="gap"/>
    <c:showDLblsOverMax val="0"/>
  </c:chart>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txPr>
    <a:bodyPr/>
    <a:lstStyle/>
    <a:p>
      <a:pPr>
        <a:defRPr>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solidFill>
                  <a:schemeClr val="bg1"/>
                </a:solidFill>
              </a:defRPr>
            </a:pPr>
            <a:r>
              <a:rPr lang="en-US" sz="1400">
                <a:solidFill>
                  <a:schemeClr val="bg1"/>
                </a:solidFill>
              </a:rPr>
              <a:t>Average</a:t>
            </a:r>
            <a:r>
              <a:rPr lang="en-US" sz="1400" baseline="0">
                <a:solidFill>
                  <a:schemeClr val="bg1"/>
                </a:solidFill>
              </a:rPr>
              <a:t> Ratings In Each Country </a:t>
            </a:r>
            <a:endParaRPr lang="en-US" sz="1400">
              <a:solidFill>
                <a:schemeClr val="bg1"/>
              </a:solidFill>
            </a:endParaRPr>
          </a:p>
        </c:rich>
      </c:tx>
      <c:overlay val="0"/>
    </c:title>
    <c:autoTitleDeleted val="0"/>
    <c:plotArea>
      <c:layout/>
      <c:barChart>
        <c:barDir val="bar"/>
        <c:grouping val="clustered"/>
        <c:varyColors val="0"/>
        <c:ser>
          <c:idx val="0"/>
          <c:order val="0"/>
          <c:tx>
            <c:strRef>
              <c:f>'Competitor &amp; Price Ranges'!$B$20</c:f>
              <c:strCache>
                <c:ptCount val="1"/>
                <c:pt idx="0">
                  <c:v>RATINGS</c:v>
                </c:pt>
              </c:strCache>
            </c:strRef>
          </c:tx>
          <c:invertIfNegative val="0"/>
          <c:dLbls>
            <c:numFmt formatCode="#,##0.0" sourceLinked="0"/>
            <c:spPr>
              <a:noFill/>
              <a:ln>
                <a:noFill/>
              </a:ln>
              <a:effectLst/>
            </c:spPr>
            <c:txPr>
              <a:bodyPr/>
              <a:lstStyle/>
              <a:p>
                <a:pPr>
                  <a:defRPr sz="10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'Competitor &amp; Price Ranges'!$A$21:$A$35</c:f>
              <c:strCache>
                <c:ptCount val="15"/>
                <c:pt idx="0">
                  <c:v>Philippines</c:v>
                </c:pt>
                <c:pt idx="1">
                  <c:v>Turkey</c:v>
                </c:pt>
                <c:pt idx="2">
                  <c:v>Indonesia</c:v>
                </c:pt>
                <c:pt idx="3">
                  <c:v>New Zealand</c:v>
                </c:pt>
                <c:pt idx="4">
                  <c:v>UAE</c:v>
                </c:pt>
                <c:pt idx="5">
                  <c:v>South Africa</c:v>
                </c:pt>
                <c:pt idx="6">
                  <c:v>UK</c:v>
                </c:pt>
                <c:pt idx="7">
                  <c:v>Qatar</c:v>
                </c:pt>
                <c:pt idx="8">
                  <c:v>USA</c:v>
                </c:pt>
                <c:pt idx="9">
                  <c:v>Sri Lanka</c:v>
                </c:pt>
                <c:pt idx="10">
                  <c:v>Brazil</c:v>
                </c:pt>
                <c:pt idx="11">
                  <c:v>Australia</c:v>
                </c:pt>
                <c:pt idx="12">
                  <c:v>Canada</c:v>
                </c:pt>
                <c:pt idx="13">
                  <c:v>Singapore</c:v>
                </c:pt>
                <c:pt idx="14">
                  <c:v>India</c:v>
                </c:pt>
              </c:strCache>
            </c:strRef>
          </c:cat>
          <c:val>
            <c:numRef>
              <c:f>'Competitor &amp; Price Ranges'!$B$21:$B$35</c:f>
              <c:numCache>
                <c:formatCode>General</c:formatCode>
                <c:ptCount val="15"/>
                <c:pt idx="0">
                  <c:v>4.4681818181818187</c:v>
                </c:pt>
                <c:pt idx="1">
                  <c:v>4.3</c:v>
                </c:pt>
                <c:pt idx="2">
                  <c:v>4.295238095238096</c:v>
                </c:pt>
                <c:pt idx="3">
                  <c:v>4.2624999999999993</c:v>
                </c:pt>
                <c:pt idx="4">
                  <c:v>4.2333333333333352</c:v>
                </c:pt>
                <c:pt idx="5">
                  <c:v>4.2100000000000009</c:v>
                </c:pt>
                <c:pt idx="6">
                  <c:v>4.0999999999999996</c:v>
                </c:pt>
                <c:pt idx="7">
                  <c:v>4.0599999999999996</c:v>
                </c:pt>
                <c:pt idx="8">
                  <c:v>4.011290322580642</c:v>
                </c:pt>
                <c:pt idx="9">
                  <c:v>3.87</c:v>
                </c:pt>
                <c:pt idx="10">
                  <c:v>3.8466666666666667</c:v>
                </c:pt>
                <c:pt idx="11">
                  <c:v>3.6583333333333337</c:v>
                </c:pt>
                <c:pt idx="12">
                  <c:v>3.5750000000000002</c:v>
                </c:pt>
                <c:pt idx="13">
                  <c:v>3.5750000000000002</c:v>
                </c:pt>
                <c:pt idx="14">
                  <c:v>2.7705501618122987</c:v>
                </c:pt>
              </c:numCache>
            </c:numRef>
          </c:val>
          <c:extLst>
            <c:ext xmlns:c16="http://schemas.microsoft.com/office/drawing/2014/chart" uri="{C3380CC4-5D6E-409C-BE32-E72D297353CC}">
              <c16:uniqueId val="{00000000-3E80-4927-ABED-FCA01ADB592F}"/>
            </c:ext>
          </c:extLst>
        </c:ser>
        <c:dLbls>
          <c:showLegendKey val="0"/>
          <c:showVal val="0"/>
          <c:showCatName val="0"/>
          <c:showSerName val="0"/>
          <c:showPercent val="0"/>
          <c:showBubbleSize val="0"/>
        </c:dLbls>
        <c:gapWidth val="150"/>
        <c:axId val="69212416"/>
        <c:axId val="69513216"/>
      </c:barChart>
      <c:catAx>
        <c:axId val="69212416"/>
        <c:scaling>
          <c:orientation val="minMax"/>
        </c:scaling>
        <c:delete val="0"/>
        <c:axPos val="l"/>
        <c:numFmt formatCode="General" sourceLinked="0"/>
        <c:majorTickMark val="out"/>
        <c:minorTickMark val="none"/>
        <c:tickLblPos val="nextTo"/>
        <c:txPr>
          <a:bodyPr/>
          <a:lstStyle/>
          <a:p>
            <a:pPr>
              <a:defRPr b="1">
                <a:solidFill>
                  <a:schemeClr val="bg1"/>
                </a:solidFill>
              </a:defRPr>
            </a:pPr>
            <a:endParaRPr lang="en-US"/>
          </a:p>
        </c:txPr>
        <c:crossAx val="69513216"/>
        <c:crosses val="autoZero"/>
        <c:auto val="1"/>
        <c:lblAlgn val="ctr"/>
        <c:lblOffset val="100"/>
        <c:noMultiLvlLbl val="0"/>
      </c:catAx>
      <c:valAx>
        <c:axId val="69513216"/>
        <c:scaling>
          <c:orientation val="minMax"/>
        </c:scaling>
        <c:delete val="0"/>
        <c:axPos val="b"/>
        <c:majorGridlines/>
        <c:numFmt formatCode="General" sourceLinked="1"/>
        <c:majorTickMark val="out"/>
        <c:minorTickMark val="none"/>
        <c:tickLblPos val="nextTo"/>
        <c:txPr>
          <a:bodyPr/>
          <a:lstStyle/>
          <a:p>
            <a:pPr>
              <a:defRPr b="1">
                <a:solidFill>
                  <a:schemeClr val="bg1"/>
                </a:solidFill>
              </a:defRPr>
            </a:pPr>
            <a:endParaRPr lang="en-US"/>
          </a:p>
        </c:txPr>
        <c:crossAx val="69212416"/>
        <c:crosses val="autoZero"/>
        <c:crossBetween val="between"/>
      </c:valAx>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plotArea>
    <c:plotVisOnly val="1"/>
    <c:dispBlanksAs val="gap"/>
    <c:showDLblsOverMax val="0"/>
  </c:chart>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[Zomato_Dashboard.xlsx]KPI!PivotTable5</c:name>
    <c:fmtId val="5"/>
  </c:pivotSource>
  <c:chart>
    <c:title>
      <c:tx>
        <c:rich>
          <a:bodyPr/>
          <a:lstStyle/>
          <a:p>
            <a:pPr>
              <a:defRPr sz="1800">
                <a:solidFill>
                  <a:schemeClr val="bg1"/>
                </a:solidFill>
              </a:defRPr>
            </a:pPr>
            <a:r>
              <a:rPr lang="en-US" sz="1800">
                <a:solidFill>
                  <a:schemeClr val="bg1"/>
                </a:solidFill>
              </a:rPr>
              <a:t>Average</a:t>
            </a:r>
            <a:r>
              <a:rPr lang="en-US" sz="1800" baseline="0">
                <a:solidFill>
                  <a:schemeClr val="bg1"/>
                </a:solidFill>
              </a:rPr>
              <a:t> Voters In Each Country</a:t>
            </a:r>
          </a:p>
          <a:p>
            <a:pPr>
              <a:defRPr sz="1800">
                <a:solidFill>
                  <a:schemeClr val="bg1"/>
                </a:solidFill>
              </a:defRPr>
            </a:pPr>
            <a:endParaRPr lang="en-US" sz="1800">
              <a:solidFill>
                <a:schemeClr val="bg1"/>
              </a:solidFill>
            </a:endParaRPr>
          </a:p>
        </c:rich>
      </c:tx>
      <c:layout>
        <c:manualLayout>
          <c:xMode val="edge"/>
          <c:yMode val="edge"/>
          <c:x val="0.2107953551260639"/>
          <c:y val="5.0847457627118682E-2"/>
        </c:manualLayout>
      </c:layout>
      <c:overlay val="0"/>
    </c:title>
    <c:autoTitleDeleted val="0"/>
    <c:pivotFmts>
      <c:pivotFmt>
        <c:idx val="0"/>
        <c:marker>
          <c:symbol val="none"/>
        </c:marker>
      </c:pivotFmt>
      <c:pivotFmt>
        <c:idx val="1"/>
        <c:marker>
          <c:symbol val="none"/>
        </c:marker>
      </c:pivotFmt>
      <c:pivotFmt>
        <c:idx val="2"/>
        <c:marker>
          <c:symbol val="none"/>
        </c:marker>
        <c:dLbl>
          <c:idx val="0"/>
          <c:numFmt formatCode="#,##0" sourceLinked="0"/>
          <c:spPr/>
          <c:txPr>
            <a:bodyPr/>
            <a:lstStyle/>
            <a:p>
              <a:pPr>
                <a:defRPr sz="800">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numFmt formatCode="#,##0" sourceLinked="0"/>
          <c:spPr/>
          <c:txPr>
            <a:bodyPr/>
            <a:lstStyle/>
            <a:p>
              <a:pPr>
                <a:defRPr sz="800">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571741032371027E-2"/>
          <c:y val="0.18625873037056809"/>
          <c:w val="0.85590690368249422"/>
          <c:h val="0.45789247742337297"/>
        </c:manualLayout>
      </c:layout>
      <c:barChart>
        <c:barDir val="col"/>
        <c:grouping val="clustered"/>
        <c:varyColors val="0"/>
        <c:ser>
          <c:idx val="0"/>
          <c:order val="0"/>
          <c:tx>
            <c:strRef>
              <c:f>KPI!$B$43</c:f>
              <c:strCache>
                <c:ptCount val="1"/>
                <c:pt idx="0">
                  <c:v>Total</c:v>
                </c:pt>
              </c:strCache>
            </c:strRef>
          </c:tx>
          <c:invertIfNegative val="0"/>
          <c:dLbls>
            <c:numFmt formatCode="#,##0" sourceLinked="0"/>
            <c:spPr>
              <a:noFill/>
              <a:ln>
                <a:noFill/>
              </a:ln>
              <a:effectLst/>
            </c:spPr>
            <c:txPr>
              <a:bodyPr/>
              <a:lstStyle/>
              <a:p>
                <a:pPr>
                  <a:defRPr sz="10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KPI!$A$44:$A$59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KPI!$B$44:$B$59</c:f>
              <c:numCache>
                <c:formatCode>General</c:formatCode>
                <c:ptCount val="15"/>
                <c:pt idx="0">
                  <c:v>111.4166666666667</c:v>
                </c:pt>
                <c:pt idx="1">
                  <c:v>19.616666666666674</c:v>
                </c:pt>
                <c:pt idx="2">
                  <c:v>103</c:v>
                </c:pt>
                <c:pt idx="3">
                  <c:v>137.21255201109565</c:v>
                </c:pt>
                <c:pt idx="4">
                  <c:v>772.09523809523796</c:v>
                </c:pt>
                <c:pt idx="5">
                  <c:v>243.02500000000001</c:v>
                </c:pt>
                <c:pt idx="6">
                  <c:v>407.40909090909093</c:v>
                </c:pt>
                <c:pt idx="7">
                  <c:v>163.80000000000001</c:v>
                </c:pt>
                <c:pt idx="8">
                  <c:v>31.9</c:v>
                </c:pt>
                <c:pt idx="9">
                  <c:v>315.16666666666686</c:v>
                </c:pt>
                <c:pt idx="10">
                  <c:v>146.44999999999999</c:v>
                </c:pt>
                <c:pt idx="11">
                  <c:v>431.47058823529403</c:v>
                </c:pt>
                <c:pt idx="12">
                  <c:v>493.51666666666671</c:v>
                </c:pt>
                <c:pt idx="13">
                  <c:v>205.48750000000001</c:v>
                </c:pt>
                <c:pt idx="14">
                  <c:v>428.22119815668174</c:v>
                </c:pt>
              </c:numCache>
            </c:numRef>
          </c:val>
          <c:extLst>
            <c:ext xmlns:c16="http://schemas.microsoft.com/office/drawing/2014/chart" uri="{C3380CC4-5D6E-409C-BE32-E72D297353CC}">
              <c16:uniqueId val="{00000000-BECD-4AE2-81CE-1EC21C224027}"/>
            </c:ext>
          </c:extLst>
        </c:ser>
        <c:dLbls>
          <c:showLegendKey val="0"/>
          <c:showVal val="0"/>
          <c:showCatName val="0"/>
          <c:showSerName val="0"/>
          <c:showPercent val="0"/>
          <c:showBubbleSize val="0"/>
        </c:dLbls>
        <c:gapWidth val="150"/>
        <c:axId val="119187712"/>
        <c:axId val="119197696"/>
      </c:barChart>
      <c:catAx>
        <c:axId val="119187712"/>
        <c:scaling>
          <c:orientation val="minMax"/>
        </c:scaling>
        <c:delete val="0"/>
        <c:axPos val="b"/>
        <c:numFmt formatCode="General" sourceLinked="0"/>
        <c:majorTickMark val="out"/>
        <c:minorTickMark val="none"/>
        <c:tickLblPos val="nextTo"/>
        <c:txPr>
          <a:bodyPr/>
          <a:lstStyle/>
          <a:p>
            <a:pPr>
              <a:defRPr b="1">
                <a:solidFill>
                  <a:schemeClr val="bg1"/>
                </a:solidFill>
              </a:defRPr>
            </a:pPr>
            <a:endParaRPr lang="en-US"/>
          </a:p>
        </c:txPr>
        <c:crossAx val="119197696"/>
        <c:crosses val="autoZero"/>
        <c:auto val="1"/>
        <c:lblAlgn val="ctr"/>
        <c:lblOffset val="100"/>
        <c:noMultiLvlLbl val="0"/>
      </c:catAx>
      <c:valAx>
        <c:axId val="119197696"/>
        <c:scaling>
          <c:orientation val="minMax"/>
        </c:scaling>
        <c:delete val="0"/>
        <c:axPos val="l"/>
        <c:majorGridlines/>
        <c:numFmt formatCode="General" sourceLinked="1"/>
        <c:majorTickMark val="out"/>
        <c:minorTickMark val="none"/>
        <c:tickLblPos val="nextTo"/>
        <c:txPr>
          <a:bodyPr/>
          <a:lstStyle/>
          <a:p>
            <a:pPr>
              <a:defRPr b="1">
                <a:solidFill>
                  <a:schemeClr val="bg1"/>
                </a:solidFill>
              </a:defRPr>
            </a:pPr>
            <a:endParaRPr lang="en-US"/>
          </a:p>
        </c:txPr>
        <c:crossAx val="119187712"/>
        <c:crosses val="autoZero"/>
        <c:crossBetween val="between"/>
      </c:valAx>
      <c:spPr>
        <a:gradFill flip="none" rotWithShape="1">
          <a:gsLst>
            <a:gs pos="0">
              <a:prstClr val="black">
                <a:lumMod val="65000"/>
                <a:lumOff val="35000"/>
                <a:shade val="30000"/>
                <a:satMod val="115000"/>
              </a:prstClr>
            </a:gs>
            <a:gs pos="50000">
              <a:prstClr val="black">
                <a:lumMod val="65000"/>
                <a:lumOff val="35000"/>
                <a:shade val="67500"/>
                <a:satMod val="115000"/>
              </a:prstClr>
            </a:gs>
            <a:gs pos="100000">
              <a:prstClr val="black">
                <a:lumMod val="65000"/>
                <a:lumOff val="35000"/>
                <a:shade val="100000"/>
                <a:satMod val="115000"/>
              </a:prstClr>
            </a:gs>
          </a:gsLst>
          <a:lin ang="2700000" scaled="1"/>
          <a:tileRect/>
        </a:gradFill>
      </c:spPr>
    </c:plotArea>
    <c:plotVisOnly val="1"/>
    <c:dispBlanksAs val="gap"/>
    <c:showDLblsOverMax val="0"/>
  </c:chart>
  <c:spPr>
    <a:gradFill flip="none" rotWithShape="1">
      <a:gsLst>
        <a:gs pos="0">
          <a:prstClr val="black">
            <a:lumMod val="65000"/>
            <a:lumOff val="35000"/>
            <a:shade val="30000"/>
            <a:satMod val="115000"/>
          </a:prstClr>
        </a:gs>
        <a:gs pos="50000">
          <a:prstClr val="black">
            <a:lumMod val="65000"/>
            <a:lumOff val="35000"/>
            <a:shade val="67500"/>
            <a:satMod val="115000"/>
          </a:prstClr>
        </a:gs>
        <a:gs pos="100000">
          <a:prstClr val="black">
            <a:lumMod val="65000"/>
            <a:lumOff val="35000"/>
            <a:shade val="100000"/>
            <a:satMod val="115000"/>
          </a:prstClr>
        </a:gs>
      </a:gsLst>
      <a:lin ang="2700000" scaled="1"/>
      <a:tileRect/>
    </a:gra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Sheet7!$B$3</c:f>
              <c:strCache>
                <c:ptCount val="1"/>
                <c:pt idx="0">
                  <c:v>Number of restaurants</c:v>
                </c:pt>
              </c:strCache>
            </c:strRef>
          </c:tx>
          <c:marker>
            <c:symbol val="none"/>
          </c:marker>
          <c:dLbls>
            <c:spPr>
              <a:solidFill>
                <a:schemeClr val="bg1"/>
              </a:solidFill>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Sheet7!$A$4:$A$7</c:f>
              <c:strCache>
                <c:ptCount val="4"/>
                <c:pt idx="0">
                  <c:v>Canada</c:v>
                </c:pt>
                <c:pt idx="1">
                  <c:v>Singapore</c:v>
                </c:pt>
                <c:pt idx="2">
                  <c:v>Sri Lanka</c:v>
                </c:pt>
                <c:pt idx="3">
                  <c:v>Australia</c:v>
                </c:pt>
              </c:strCache>
            </c:strRef>
          </c:cat>
          <c:val>
            <c:numRef>
              <c:f>Sheet7!$B$4:$B$7</c:f>
              <c:numCache>
                <c:formatCode>General</c:formatCode>
                <c:ptCount val="4"/>
                <c:pt idx="0">
                  <c:v>4</c:v>
                </c:pt>
                <c:pt idx="1">
                  <c:v>20</c:v>
                </c:pt>
                <c:pt idx="2">
                  <c:v>20</c:v>
                </c:pt>
                <c:pt idx="3">
                  <c:v>24</c:v>
                </c:pt>
              </c:numCache>
            </c:numRef>
          </c:val>
          <c:smooth val="0"/>
          <c:extLst>
            <c:ext xmlns:c16="http://schemas.microsoft.com/office/drawing/2014/chart" uri="{C3380CC4-5D6E-409C-BE32-E72D297353CC}">
              <c16:uniqueId val="{00000000-C652-4079-9F78-5EC092816927}"/>
            </c:ext>
          </c:extLst>
        </c:ser>
        <c:ser>
          <c:idx val="1"/>
          <c:order val="1"/>
          <c:tx>
            <c:strRef>
              <c:f>Sheet7!$C$3</c:f>
              <c:strCache>
                <c:ptCount val="1"/>
                <c:pt idx="0">
                  <c:v>Average of Rating</c:v>
                </c:pt>
              </c:strCache>
            </c:strRef>
          </c:tx>
          <c:marker>
            <c:symbol val="none"/>
          </c:marker>
          <c:cat>
            <c:strRef>
              <c:f>Sheet7!$A$4:$A$7</c:f>
              <c:strCache>
                <c:ptCount val="4"/>
                <c:pt idx="0">
                  <c:v>Canada</c:v>
                </c:pt>
                <c:pt idx="1">
                  <c:v>Singapore</c:v>
                </c:pt>
                <c:pt idx="2">
                  <c:v>Sri Lanka</c:v>
                </c:pt>
                <c:pt idx="3">
                  <c:v>Australia</c:v>
                </c:pt>
              </c:strCache>
            </c:strRef>
          </c:cat>
          <c:val>
            <c:numRef>
              <c:f>Sheet7!$C$4:$C$7</c:f>
              <c:numCache>
                <c:formatCode>General</c:formatCode>
                <c:ptCount val="4"/>
                <c:pt idx="0">
                  <c:v>3.5749999999999997</c:v>
                </c:pt>
                <c:pt idx="1">
                  <c:v>3.5749999999999997</c:v>
                </c:pt>
                <c:pt idx="2">
                  <c:v>3.8699999999999997</c:v>
                </c:pt>
                <c:pt idx="3">
                  <c:v>3.6583333333333341</c:v>
                </c:pt>
              </c:numCache>
            </c:numRef>
          </c:val>
          <c:smooth val="0"/>
          <c:extLst>
            <c:ext xmlns:c16="http://schemas.microsoft.com/office/drawing/2014/chart" uri="{C3380CC4-5D6E-409C-BE32-E72D297353CC}">
              <c16:uniqueId val="{00000001-C652-4079-9F78-5EC092816927}"/>
            </c:ext>
          </c:extLst>
        </c:ser>
        <c:dLbls>
          <c:showLegendKey val="0"/>
          <c:showVal val="0"/>
          <c:showCatName val="0"/>
          <c:showSerName val="0"/>
          <c:showPercent val="0"/>
          <c:showBubbleSize val="0"/>
        </c:dLbls>
        <c:smooth val="0"/>
        <c:axId val="119448704"/>
        <c:axId val="119450240"/>
      </c:lineChart>
      <c:catAx>
        <c:axId val="119448704"/>
        <c:scaling>
          <c:orientation val="minMax"/>
        </c:scaling>
        <c:delete val="0"/>
        <c:axPos val="b"/>
        <c:numFmt formatCode="General" sourceLinked="0"/>
        <c:majorTickMark val="out"/>
        <c:minorTickMark val="none"/>
        <c:tickLblPos val="nextTo"/>
        <c:txPr>
          <a:bodyPr/>
          <a:lstStyle/>
          <a:p>
            <a:pPr>
              <a:defRPr b="1">
                <a:solidFill>
                  <a:schemeClr val="bg1"/>
                </a:solidFill>
              </a:defRPr>
            </a:pPr>
            <a:endParaRPr lang="en-US"/>
          </a:p>
        </c:txPr>
        <c:crossAx val="119450240"/>
        <c:crosses val="autoZero"/>
        <c:auto val="1"/>
        <c:lblAlgn val="ctr"/>
        <c:lblOffset val="100"/>
        <c:noMultiLvlLbl val="0"/>
      </c:catAx>
      <c:valAx>
        <c:axId val="119450240"/>
        <c:scaling>
          <c:orientation val="minMax"/>
        </c:scaling>
        <c:delete val="0"/>
        <c:axPos val="l"/>
        <c:majorGridlines/>
        <c:numFmt formatCode="General" sourceLinked="1"/>
        <c:majorTickMark val="out"/>
        <c:minorTickMark val="none"/>
        <c:tickLblPos val="nextTo"/>
        <c:txPr>
          <a:bodyPr/>
          <a:lstStyle/>
          <a:p>
            <a:pPr>
              <a:defRPr b="1">
                <a:solidFill>
                  <a:schemeClr val="bg1"/>
                </a:solidFill>
              </a:defRPr>
            </a:pPr>
            <a:endParaRPr lang="en-US"/>
          </a:p>
        </c:txPr>
        <c:crossAx val="119448704"/>
        <c:crosses val="autoZero"/>
        <c:crossBetween val="between"/>
      </c:valAx>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plotArea>
    <c:legend>
      <c:legendPos val="r"/>
      <c:overlay val="0"/>
      <c:txPr>
        <a:bodyPr/>
        <a:lstStyle/>
        <a:p>
          <a:pPr>
            <a:defRPr b="1">
              <a:solidFill>
                <a:schemeClr val="bg1"/>
              </a:solidFill>
            </a:defRPr>
          </a:pPr>
          <a:endParaRPr lang="en-US"/>
        </a:p>
      </c:txPr>
    </c:legend>
    <c:plotVisOnly val="1"/>
    <c:dispBlanksAs val="gap"/>
    <c:showDLblsOverMax val="0"/>
  </c:chart>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[Zomato_Dashboard.xlsx]Sheet7!PivotTable2</c:name>
    <c:fmtId val="-1"/>
  </c:pivotSource>
  <c:chart>
    <c:title>
      <c:tx>
        <c:rich>
          <a:bodyPr/>
          <a:lstStyle/>
          <a:p>
            <a:pPr>
              <a:defRPr/>
            </a:pPr>
            <a:r>
              <a:rPr lang="en-US" sz="1400">
                <a:solidFill>
                  <a:schemeClr val="bg1"/>
                </a:solidFill>
              </a:rPr>
              <a:t>SUGGESTED</a:t>
            </a:r>
            <a:r>
              <a:rPr lang="en-US" sz="1400" baseline="0">
                <a:solidFill>
                  <a:schemeClr val="bg1"/>
                </a:solidFill>
              </a:rPr>
              <a:t> </a:t>
            </a:r>
            <a:r>
              <a:rPr lang="en-US" sz="1400">
                <a:solidFill>
                  <a:schemeClr val="bg1"/>
                </a:solidFill>
              </a:rPr>
              <a:t>COUNTRY</a:t>
            </a:r>
            <a:r>
              <a:rPr lang="en-US" sz="1400" baseline="0">
                <a:solidFill>
                  <a:schemeClr val="bg1"/>
                </a:solidFill>
              </a:rPr>
              <a:t> RATINGS </a:t>
            </a:r>
            <a:endParaRPr lang="en-US" sz="1400">
              <a:solidFill>
                <a:schemeClr val="bg1"/>
              </a:solidFill>
            </a:endParaRPr>
          </a:p>
        </c:rich>
      </c:tx>
      <c:overlay val="0"/>
    </c:title>
    <c:autoTitleDeleted val="0"/>
    <c:pivotFmts>
      <c:pivotFmt>
        <c:idx val="0"/>
        <c:marker>
          <c:symbol val="none"/>
        </c:marker>
      </c:pivotFmt>
      <c:pivotFmt>
        <c:idx val="1"/>
        <c:marker>
          <c:symbol val="none"/>
        </c:marker>
      </c:pivotFmt>
    </c:pivotFmts>
    <c:plotArea>
      <c:layout/>
      <c:barChart>
        <c:barDir val="bar"/>
        <c:grouping val="clustered"/>
        <c:varyColors val="0"/>
        <c:ser>
          <c:idx val="0"/>
          <c:order val="0"/>
          <c:tx>
            <c:strRef>
              <c:f>Sheet7!$J$3</c:f>
              <c:strCache>
                <c:ptCount val="1"/>
                <c:pt idx="0">
                  <c:v>Total</c:v>
                </c:pt>
              </c:strCache>
            </c:strRef>
          </c:tx>
          <c:invertIfNegative val="0"/>
          <c:dLbls>
            <c:numFmt formatCode="#,##0.0" sourceLinked="0"/>
            <c:spPr>
              <a:noFill/>
              <a:ln>
                <a:noFill/>
              </a:ln>
              <a:effectLst/>
            </c:spPr>
            <c:txPr>
              <a:bodyPr wrap="square" lIns="38100" tIns="19050" rIns="38100" bIns="19050" anchor="ctr">
                <a:spAutoFit/>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Sheet7!$I$4:$I$8</c:f>
              <c:strCache>
                <c:ptCount val="4"/>
                <c:pt idx="0">
                  <c:v>Australia</c:v>
                </c:pt>
                <c:pt idx="1">
                  <c:v>Canada</c:v>
                </c:pt>
                <c:pt idx="2">
                  <c:v>Singapore</c:v>
                </c:pt>
                <c:pt idx="3">
                  <c:v>Sri Lanka</c:v>
                </c:pt>
              </c:strCache>
            </c:strRef>
          </c:cat>
          <c:val>
            <c:numRef>
              <c:f>Sheet7!$J$4:$J$8</c:f>
              <c:numCache>
                <c:formatCode>General</c:formatCode>
                <c:ptCount val="4"/>
                <c:pt idx="0">
                  <c:v>3.6583333333333332</c:v>
                </c:pt>
                <c:pt idx="1">
                  <c:v>3.5749999999999997</c:v>
                </c:pt>
                <c:pt idx="2">
                  <c:v>3.5749999999999997</c:v>
                </c:pt>
                <c:pt idx="3">
                  <c:v>3.8699999999999997</c:v>
                </c:pt>
              </c:numCache>
            </c:numRef>
          </c:val>
          <c:extLst>
            <c:ext xmlns:c16="http://schemas.microsoft.com/office/drawing/2014/chart" uri="{C3380CC4-5D6E-409C-BE32-E72D297353CC}">
              <c16:uniqueId val="{00000000-955F-4DDC-A1A9-FEEF26F4629C}"/>
            </c:ext>
          </c:extLst>
        </c:ser>
        <c:dLbls>
          <c:showLegendKey val="0"/>
          <c:showVal val="0"/>
          <c:showCatName val="0"/>
          <c:showSerName val="0"/>
          <c:showPercent val="0"/>
          <c:showBubbleSize val="0"/>
        </c:dLbls>
        <c:gapWidth val="150"/>
        <c:axId val="109396352"/>
        <c:axId val="109397888"/>
      </c:barChart>
      <c:catAx>
        <c:axId val="109396352"/>
        <c:scaling>
          <c:orientation val="minMax"/>
        </c:scaling>
        <c:delete val="0"/>
        <c:axPos val="l"/>
        <c:numFmt formatCode="General" sourceLinked="0"/>
        <c:majorTickMark val="out"/>
        <c:minorTickMark val="none"/>
        <c:tickLblPos val="nextTo"/>
        <c:txPr>
          <a:bodyPr/>
          <a:lstStyle/>
          <a:p>
            <a:pPr>
              <a:defRPr b="1">
                <a:solidFill>
                  <a:schemeClr val="bg1"/>
                </a:solidFill>
              </a:defRPr>
            </a:pPr>
            <a:endParaRPr lang="en-US"/>
          </a:p>
        </c:txPr>
        <c:crossAx val="109397888"/>
        <c:crosses val="autoZero"/>
        <c:auto val="1"/>
        <c:lblAlgn val="ctr"/>
        <c:lblOffset val="100"/>
        <c:noMultiLvlLbl val="0"/>
      </c:catAx>
      <c:valAx>
        <c:axId val="109397888"/>
        <c:scaling>
          <c:orientation val="minMax"/>
        </c:scaling>
        <c:delete val="0"/>
        <c:axPos val="b"/>
        <c:majorGridlines/>
        <c:numFmt formatCode="General" sourceLinked="1"/>
        <c:majorTickMark val="out"/>
        <c:minorTickMark val="none"/>
        <c:tickLblPos val="nextTo"/>
        <c:txPr>
          <a:bodyPr/>
          <a:lstStyle/>
          <a:p>
            <a:pPr>
              <a:defRPr b="1">
                <a:solidFill>
                  <a:schemeClr val="bg1"/>
                </a:solidFill>
              </a:defRPr>
            </a:pPr>
            <a:endParaRPr lang="en-US"/>
          </a:p>
        </c:txPr>
        <c:crossAx val="109396352"/>
        <c:crosses val="autoZero"/>
        <c:crossBetween val="between"/>
      </c:valAx>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plotArea>
    <c:plotVisOnly val="1"/>
    <c:dispBlanksAs val="gap"/>
    <c:showDLblsOverMax val="0"/>
  </c:chart>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[Zomato_Dashboard.xlsx]Sheet5!PivotTable10</c:name>
    <c:fmtId val="-1"/>
  </c:pivotSource>
  <c:chart>
    <c:autoTitleDeleted val="0"/>
    <c:pivotFmts>
      <c:pivotFmt>
        <c:idx val="0"/>
        <c:marker>
          <c:symbol val="none"/>
        </c:marker>
      </c:pivotFmt>
      <c:pivotFmt>
        <c:idx val="1"/>
        <c:marker>
          <c:symbol val="none"/>
        </c:marker>
      </c:pivotFmt>
      <c:pivotFmt>
        <c:idx val="2"/>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percentStacked"/>
        <c:varyColors val="0"/>
        <c:ser>
          <c:idx val="0"/>
          <c:order val="0"/>
          <c:tx>
            <c:strRef>
              <c:f>Sheet5!$K$2:$K$3</c:f>
              <c:strCache>
                <c:ptCount val="1"/>
                <c:pt idx="0">
                  <c:v>1</c:v>
                </c:pt>
              </c:strCache>
            </c:strRef>
          </c:tx>
          <c:invertIfNegative val="0"/>
          <c:cat>
            <c:strRef>
              <c:f>Sheet5!$J$4:$J$19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Sheet5!$K$4:$K$19</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9397-4F93-BEB9-0A4EC7F8E8D7}"/>
            </c:ext>
          </c:extLst>
        </c:ser>
        <c:ser>
          <c:idx val="1"/>
          <c:order val="1"/>
          <c:tx>
            <c:strRef>
              <c:f>Sheet5!$L$2:$L$3</c:f>
              <c:strCache>
                <c:ptCount val="1"/>
                <c:pt idx="0">
                  <c:v>2</c:v>
                </c:pt>
              </c:strCache>
            </c:strRef>
          </c:tx>
          <c:invertIfNegative val="0"/>
          <c:cat>
            <c:strRef>
              <c:f>Sheet5!$J$4:$J$19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Sheet5!$L$4:$L$19</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9397-4F93-BEB9-0A4EC7F8E8D7}"/>
            </c:ext>
          </c:extLst>
        </c:ser>
        <c:ser>
          <c:idx val="2"/>
          <c:order val="2"/>
          <c:tx>
            <c:strRef>
              <c:f>Sheet5!$M$2:$M$3</c:f>
              <c:strCache>
                <c:ptCount val="1"/>
                <c:pt idx="0">
                  <c:v>3</c:v>
                </c:pt>
              </c:strCache>
            </c:strRef>
          </c:tx>
          <c:invertIfNegative val="0"/>
          <c:cat>
            <c:strRef>
              <c:f>Sheet5!$J$4:$J$19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Sheet5!$M$4:$M$19</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9397-4F93-BEB9-0A4EC7F8E8D7}"/>
            </c:ext>
          </c:extLst>
        </c:ser>
        <c:ser>
          <c:idx val="3"/>
          <c:order val="3"/>
          <c:tx>
            <c:strRef>
              <c:f>Sheet5!$N$2:$N$3</c:f>
              <c:strCache>
                <c:ptCount val="1"/>
                <c:pt idx="0">
                  <c:v>4</c:v>
                </c:pt>
              </c:strCache>
            </c:strRef>
          </c:tx>
          <c:invertIfNegative val="0"/>
          <c:cat>
            <c:strRef>
              <c:f>Sheet5!$J$4:$J$19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Sheet5!$N$4:$N$19</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9397-4F93-BEB9-0A4EC7F8E8D7}"/>
            </c:ext>
          </c:extLst>
        </c:ser>
        <c:dLbls>
          <c:showLegendKey val="0"/>
          <c:showVal val="0"/>
          <c:showCatName val="0"/>
          <c:showSerName val="0"/>
          <c:showPercent val="0"/>
          <c:showBubbleSize val="0"/>
        </c:dLbls>
        <c:gapWidth val="150"/>
        <c:overlap val="100"/>
        <c:axId val="128989440"/>
        <c:axId val="128991232"/>
      </c:barChart>
      <c:catAx>
        <c:axId val="128989440"/>
        <c:scaling>
          <c:orientation val="minMax"/>
        </c:scaling>
        <c:delete val="0"/>
        <c:axPos val="b"/>
        <c:numFmt formatCode="General" sourceLinked="0"/>
        <c:majorTickMark val="out"/>
        <c:minorTickMark val="none"/>
        <c:tickLblPos val="nextTo"/>
        <c:txPr>
          <a:bodyPr/>
          <a:lstStyle/>
          <a:p>
            <a:pPr>
              <a:defRPr b="1">
                <a:solidFill>
                  <a:schemeClr val="bg1"/>
                </a:solidFill>
              </a:defRPr>
            </a:pPr>
            <a:endParaRPr lang="en-US"/>
          </a:p>
        </c:txPr>
        <c:crossAx val="128991232"/>
        <c:crosses val="autoZero"/>
        <c:auto val="1"/>
        <c:lblAlgn val="ctr"/>
        <c:lblOffset val="100"/>
        <c:noMultiLvlLbl val="0"/>
      </c:catAx>
      <c:valAx>
        <c:axId val="128991232"/>
        <c:scaling>
          <c:orientation val="minMax"/>
        </c:scaling>
        <c:delete val="0"/>
        <c:axPos val="l"/>
        <c:majorGridlines/>
        <c:numFmt formatCode="0%" sourceLinked="1"/>
        <c:majorTickMark val="out"/>
        <c:minorTickMark val="none"/>
        <c:tickLblPos val="nextTo"/>
        <c:txPr>
          <a:bodyPr/>
          <a:lstStyle/>
          <a:p>
            <a:pPr>
              <a:defRPr b="1">
                <a:solidFill>
                  <a:schemeClr val="bg1"/>
                </a:solidFill>
              </a:defRPr>
            </a:pPr>
            <a:endParaRPr lang="en-US"/>
          </a:p>
        </c:txPr>
        <c:crossAx val="128989440"/>
        <c:crosses val="autoZero"/>
        <c:crossBetween val="between"/>
      </c:valAx>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plotArea>
    <c:legend>
      <c:legendPos val="r"/>
      <c:overlay val="0"/>
      <c:txPr>
        <a:bodyPr/>
        <a:lstStyle/>
        <a:p>
          <a:pPr>
            <a:defRPr b="1">
              <a:solidFill>
                <a:schemeClr val="bg1"/>
              </a:solidFill>
            </a:defRPr>
          </a:pPr>
          <a:endParaRPr lang="en-US"/>
        </a:p>
      </c:txPr>
    </c:legend>
    <c:plotVisOnly val="1"/>
    <c:dispBlanksAs val="gap"/>
    <c:showDLblsOverMax val="0"/>
  </c:chart>
  <c:spPr>
    <a:gradFill flip="none" rotWithShape="1">
      <a:gsLst>
        <a:gs pos="0">
          <a:sysClr val="windowText" lastClr="000000">
            <a:lumMod val="65000"/>
            <a:lumOff val="35000"/>
            <a:shade val="30000"/>
            <a:satMod val="115000"/>
          </a:sysClr>
        </a:gs>
        <a:gs pos="50000">
          <a:sysClr val="windowText" lastClr="000000">
            <a:lumMod val="65000"/>
            <a:lumOff val="35000"/>
            <a:shade val="67500"/>
            <a:satMod val="115000"/>
          </a:sysClr>
        </a:gs>
        <a:gs pos="100000">
          <a:sysClr val="windowText" lastClr="000000">
            <a:lumMod val="65000"/>
            <a:lumOff val="35000"/>
            <a:shade val="100000"/>
            <a:satMod val="115000"/>
          </a:sysClr>
        </a:gs>
      </a:gsLst>
      <a:lin ang="2700000" scaled="1"/>
      <a:tileRect/>
    </a:gra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64D08-C452-4444-B076-9D9368538C1D}" type="datetimeFigureOut">
              <a:rPr lang="en-US" smtClean="0"/>
              <a:pPr/>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66847-D5D3-497C-AF10-C8B57BBD33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E66847-D5D3-497C-AF10-C8B57BBD336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C9341BA-00E1-4DDE-956C-F2E141F1A872}"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341BA-00E1-4DDE-956C-F2E141F1A872}"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341BA-00E1-4DDE-956C-F2E141F1A872}"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341BA-00E1-4DDE-956C-F2E141F1A872}"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341BA-00E1-4DDE-956C-F2E141F1A872}"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9341BA-00E1-4DDE-956C-F2E141F1A872}"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9341BA-00E1-4DDE-956C-F2E141F1A872}"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341BA-00E1-4DDE-956C-F2E141F1A872}"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341BA-00E1-4DDE-956C-F2E141F1A872}"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9341BA-00E1-4DDE-956C-F2E141F1A872}"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9341BA-00E1-4DDE-956C-F2E141F1A872}"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FF136-FB66-4FED-8B94-8E7F942D83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341BA-00E1-4DDE-956C-F2E141F1A872}"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FF136-FB66-4FED-8B94-8E7F942D83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3200" b="1" dirty="0">
                <a:latin typeface="Arial" pitchFamily="34" charset="0"/>
                <a:cs typeface="Arial" pitchFamily="34" charset="0"/>
              </a:rPr>
              <a:t>Strategies for Restaurant Expansion</a:t>
            </a:r>
          </a:p>
        </p:txBody>
      </p:sp>
      <p:pic>
        <p:nvPicPr>
          <p:cNvPr id="11268" name="Picture 4" descr="C:\Users\Windows 10\Downloads\Zomato Logo.png"/>
          <p:cNvPicPr>
            <a:picLocks noChangeAspect="1" noChangeArrowheads="1"/>
          </p:cNvPicPr>
          <p:nvPr/>
        </p:nvPicPr>
        <p:blipFill>
          <a:blip r:embed="rId3"/>
          <a:srcRect/>
          <a:stretch>
            <a:fillRect/>
          </a:stretch>
        </p:blipFill>
        <p:spPr bwMode="auto">
          <a:xfrm>
            <a:off x="2438400" y="2223246"/>
            <a:ext cx="4114800" cy="387275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itchFamily="34" charset="0"/>
                <a:cs typeface="Arial" pitchFamily="34" charset="0"/>
              </a:rPr>
              <a:t>Conclusion</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 	</a:t>
            </a:r>
            <a:r>
              <a:rPr lang="en-US" sz="5100" b="1" dirty="0">
                <a:latin typeface="Arial" pitchFamily="34" charset="0"/>
                <a:cs typeface="Arial" pitchFamily="34" charset="0"/>
              </a:rPr>
              <a:t>Key Findings</a:t>
            </a:r>
            <a:endParaRPr lang="en-US" b="1" dirty="0">
              <a:latin typeface="Arial" pitchFamily="34" charset="0"/>
              <a:cs typeface="Arial" pitchFamily="34" charset="0"/>
            </a:endParaRPr>
          </a:p>
          <a:p>
            <a:pPr>
              <a:buNone/>
            </a:pPr>
            <a:endParaRPr lang="en-US" dirty="0">
              <a:latin typeface="Arial" pitchFamily="34" charset="0"/>
              <a:cs typeface="Arial" pitchFamily="34" charset="0"/>
            </a:endParaRPr>
          </a:p>
          <a:p>
            <a:r>
              <a:rPr lang="en-US" sz="4200" dirty="0">
                <a:latin typeface="Arial" pitchFamily="34" charset="0"/>
                <a:cs typeface="Arial" pitchFamily="34" charset="0"/>
              </a:rPr>
              <a:t>Explored and cleaned our restaurant data.</a:t>
            </a:r>
          </a:p>
          <a:p>
            <a:r>
              <a:rPr lang="en-US" sz="4200" dirty="0">
                <a:latin typeface="Arial" pitchFamily="34" charset="0"/>
                <a:cs typeface="Arial" pitchFamily="34" charset="0"/>
              </a:rPr>
              <a:t>Uncovered countries with potential for new restaurant ventures.</a:t>
            </a:r>
          </a:p>
          <a:p>
            <a:r>
              <a:rPr lang="en-US" sz="4200" dirty="0">
                <a:latin typeface="Arial" pitchFamily="34" charset="0"/>
                <a:cs typeface="Arial" pitchFamily="34" charset="0"/>
              </a:rPr>
              <a:t>Utilized a robust visualization technique to identify optimal locations.</a:t>
            </a:r>
          </a:p>
          <a:p>
            <a:r>
              <a:rPr lang="en-US" sz="4200" dirty="0">
                <a:latin typeface="Arial" pitchFamily="34" charset="0"/>
                <a:cs typeface="Arial" pitchFamily="34" charset="0"/>
              </a:rPr>
              <a:t>Analyzed average ratings, votes, and total restaurant counts for strategic insights.</a:t>
            </a:r>
          </a:p>
          <a:p>
            <a:endParaRPr lang="en-US" dirty="0">
              <a:latin typeface="Arial" pitchFamily="34" charset="0"/>
              <a:cs typeface="Arial" pitchFamily="34" charset="0"/>
            </a:endParaRPr>
          </a:p>
          <a:p>
            <a:pPr>
              <a:buNone/>
            </a:pPr>
            <a:r>
              <a:rPr lang="en-US" b="1" dirty="0">
                <a:latin typeface="Arial" pitchFamily="34" charset="0"/>
                <a:cs typeface="Arial" pitchFamily="34" charset="0"/>
              </a:rPr>
              <a:t>	</a:t>
            </a:r>
            <a:r>
              <a:rPr lang="en-US" sz="5100" b="1" dirty="0">
                <a:latin typeface="Arial" pitchFamily="34" charset="0"/>
                <a:cs typeface="Arial" pitchFamily="34" charset="0"/>
              </a:rPr>
              <a:t>Recommendations</a:t>
            </a:r>
            <a:endParaRPr lang="en-US" b="1" dirty="0">
              <a:latin typeface="Arial" pitchFamily="34" charset="0"/>
              <a:cs typeface="Arial" pitchFamily="34" charset="0"/>
            </a:endParaRPr>
          </a:p>
          <a:p>
            <a:pPr>
              <a:buNone/>
            </a:pPr>
            <a:endParaRPr lang="en-US" dirty="0">
              <a:latin typeface="Arial" pitchFamily="34" charset="0"/>
              <a:cs typeface="Arial" pitchFamily="34" charset="0"/>
            </a:endParaRPr>
          </a:p>
          <a:p>
            <a:r>
              <a:rPr lang="en-US" sz="4200" dirty="0">
                <a:latin typeface="Arial" pitchFamily="34" charset="0"/>
                <a:cs typeface="Arial" pitchFamily="34" charset="0"/>
              </a:rPr>
              <a:t>Consider venturing into Canada, Singapore , Sri Lanka and Australia for potentially lower competition.</a:t>
            </a:r>
          </a:p>
          <a:p>
            <a:r>
              <a:rPr lang="en-US" sz="4200" dirty="0">
                <a:latin typeface="Arial" pitchFamily="34" charset="0"/>
                <a:cs typeface="Arial" pitchFamily="34" charset="0"/>
              </a:rPr>
              <a:t>Leverage the visualization techniques employed for more informed decision-making.</a:t>
            </a:r>
          </a:p>
          <a:p>
            <a:pPr>
              <a:buNone/>
            </a:pPr>
            <a:r>
              <a:rPr lang="en-US" sz="4200" b="1" dirty="0">
                <a:latin typeface="Arial" pitchFamily="34" charset="0"/>
                <a:cs typeface="Arial" pitchFamily="34" charset="0"/>
              </a:rPr>
              <a:t>	</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C:\Users\Windows 10\Downloads\download (1).jpg"/>
          <p:cNvPicPr>
            <a:picLocks noChangeAspect="1" noChangeArrowheads="1"/>
          </p:cNvPicPr>
          <p:nvPr/>
        </p:nvPicPr>
        <p:blipFill>
          <a:blip r:embed="rId2"/>
          <a:srcRect/>
          <a:stretch>
            <a:fillRect/>
          </a:stretch>
        </p:blipFill>
        <p:spPr bwMode="auto">
          <a:xfrm>
            <a:off x="2057400" y="1905000"/>
            <a:ext cx="5170714" cy="2895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81000" y="457200"/>
            <a:ext cx="8153400" cy="914400"/>
          </a:xfrm>
          <a:prstGeom prst="rect">
            <a:avLst/>
          </a:prstGeom>
        </p:spPr>
        <p:txBody>
          <a:bodyPr vert="horz" lIns="91440" tIns="45720" rIns="91440" bIns="45720" rtlCol="0">
            <a:normAutofit/>
          </a:bodyPr>
          <a:lstStyle/>
          <a:p>
            <a:pPr marL="342900" lvl="0" indent="-342900" algn="ctr">
              <a:spcBef>
                <a:spcPct val="20000"/>
              </a:spcBef>
            </a:pPr>
            <a:r>
              <a:rPr lang="en-US" sz="3200" b="1" dirty="0"/>
              <a:t>Expansion Strategies for New Restaurants</a:t>
            </a:r>
            <a:endPar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Content Placeholder 2"/>
          <p:cNvSpPr txBox="1">
            <a:spLocks/>
          </p:cNvSpPr>
          <p:nvPr/>
        </p:nvSpPr>
        <p:spPr>
          <a:xfrm>
            <a:off x="457200" y="1600200"/>
            <a:ext cx="8382000" cy="4648200"/>
          </a:xfrm>
          <a:prstGeom prst="rect">
            <a:avLst/>
          </a:prstGeom>
        </p:spPr>
        <p:txBody>
          <a:bodyPr vert="horz" lIns="91440" tIns="45720" rIns="91440" bIns="45720" rtlCol="0">
            <a:noAutofit/>
          </a:bodyPr>
          <a:lstStyle/>
          <a:p>
            <a:pPr marL="342900" lvl="0" indent="-342900" algn="ctr">
              <a:spcBef>
                <a:spcPct val="20000"/>
              </a:spcBef>
            </a:pPr>
            <a:r>
              <a:rPr lang="en-US" sz="2400" dirty="0">
                <a:latin typeface="Arial" pitchFamily="34" charset="0"/>
                <a:cs typeface="Arial" pitchFamily="34" charset="0"/>
              </a:rPr>
              <a:t>Welcome to an exciting phase of growth as we embark on the journey of expanding our restaurant family. As the appetite for our unique culinary experiences continues to grow, we are thrilled to present strategic insights and suggestions that will pave the way for the successful launch of new restaurants. In this presentation, we will explore innovative approaches, market analysis, and operational considerations to ensure a seamless and prosperous expansion. Let's dive into the strategies that will not only capture new markets but also solidify our position as a culinary leader in the industry.</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Arial" pitchFamily="34" charset="0"/>
                <a:cs typeface="Arial" pitchFamily="34" charset="0"/>
              </a:rPr>
              <a:t>Number of restaurants opened in each year</a:t>
            </a:r>
          </a:p>
        </p:txBody>
      </p:sp>
      <p:graphicFrame>
        <p:nvGraphicFramePr>
          <p:cNvPr id="5" name="Content Placeholder 4"/>
          <p:cNvGraphicFramePr>
            <a:graphicFrameLocks noGrp="1"/>
          </p:cNvGraphicFramePr>
          <p:nvPr>
            <p:ph idx="1"/>
          </p:nvPr>
        </p:nvGraphicFramePr>
        <p:xfrm>
          <a:off x="152400" y="1600200"/>
          <a:ext cx="52578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667000" y="5867400"/>
            <a:ext cx="685800" cy="381000"/>
          </a:xfrm>
          <a:prstGeom prst="rect">
            <a:avLst/>
          </a:prstGeom>
          <a:noFill/>
        </p:spPr>
        <p:txBody>
          <a:bodyPr wrap="square" rtlCol="0">
            <a:spAutoFit/>
          </a:bodyPr>
          <a:lstStyle/>
          <a:p>
            <a:r>
              <a:rPr lang="en-US" b="1" dirty="0">
                <a:solidFill>
                  <a:schemeClr val="bg1"/>
                </a:solidFill>
              </a:rPr>
              <a:t>Year</a:t>
            </a:r>
          </a:p>
        </p:txBody>
      </p:sp>
      <p:sp>
        <p:nvSpPr>
          <p:cNvPr id="8" name="TextBox 7"/>
          <p:cNvSpPr txBox="1"/>
          <p:nvPr/>
        </p:nvSpPr>
        <p:spPr>
          <a:xfrm>
            <a:off x="5486400" y="2133600"/>
            <a:ext cx="3657600" cy="3416320"/>
          </a:xfrm>
          <a:prstGeom prst="rect">
            <a:avLst/>
          </a:prstGeom>
          <a:noFill/>
        </p:spPr>
        <p:txBody>
          <a:bodyPr wrap="square" rtlCol="0">
            <a:spAutoFit/>
          </a:bodyPr>
          <a:lstStyle/>
          <a:p>
            <a:pPr algn="r"/>
            <a:r>
              <a:rPr lang="en-US" dirty="0">
                <a:latin typeface="Arial" pitchFamily="34" charset="0"/>
                <a:cs typeface="Arial" pitchFamily="34" charset="0"/>
              </a:rPr>
              <a:t>Explore the chart showcasing the number of restaurants opened in each country. It's a visual testament to our data-driven strategies, providing a clear overview of our global restaurant footprint.</a:t>
            </a:r>
          </a:p>
          <a:p>
            <a:pPr algn="r"/>
            <a:r>
              <a:rPr lang="en-US" dirty="0">
                <a:latin typeface="Arial" pitchFamily="34" charset="0"/>
                <a:cs typeface="Arial" pitchFamily="34" charset="0"/>
              </a:rPr>
              <a:t>This chart illustrates the dynamic landscape we've navigated, setting the stage for informed decisions and strategic expansion.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2800" b="1" dirty="0">
                <a:latin typeface="Arial" pitchFamily="34" charset="0"/>
                <a:cs typeface="Arial" pitchFamily="34" charset="0"/>
              </a:rPr>
              <a:t>Average Ratings Of Restaurants In Each Country </a:t>
            </a:r>
            <a:br>
              <a:rPr lang="en-US" sz="3600" b="1" dirty="0">
                <a:latin typeface="Arial" pitchFamily="34" charset="0"/>
                <a:cs typeface="Arial" pitchFamily="34" charset="0"/>
              </a:rPr>
            </a:br>
            <a:endParaRPr lang="en-US" sz="3600" b="1" dirty="0">
              <a:latin typeface="Arial" pitchFamily="34" charset="0"/>
              <a:cs typeface="Arial" pitchFamily="34" charset="0"/>
            </a:endParaRPr>
          </a:p>
        </p:txBody>
      </p:sp>
      <p:graphicFrame>
        <p:nvGraphicFramePr>
          <p:cNvPr id="5" name="Content Placeholder 4"/>
          <p:cNvGraphicFramePr>
            <a:graphicFrameLocks noGrp="1"/>
          </p:cNvGraphicFramePr>
          <p:nvPr>
            <p:ph idx="1"/>
          </p:nvPr>
        </p:nvGraphicFramePr>
        <p:xfrm>
          <a:off x="457200" y="1600200"/>
          <a:ext cx="48768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638800" y="1905000"/>
            <a:ext cx="3124200" cy="400110"/>
          </a:xfrm>
          <a:prstGeom prst="rect">
            <a:avLst/>
          </a:prstGeom>
          <a:noFill/>
        </p:spPr>
        <p:txBody>
          <a:bodyPr wrap="square" rtlCol="0">
            <a:spAutoFit/>
          </a:bodyPr>
          <a:lstStyle/>
          <a:p>
            <a:pPr algn="ctr"/>
            <a:r>
              <a:rPr lang="en-US" b="1" dirty="0"/>
              <a:t>Ratings </a:t>
            </a:r>
            <a:r>
              <a:rPr lang="en-US" sz="2000" b="1" dirty="0"/>
              <a:t>Snapshot</a:t>
            </a:r>
            <a:endParaRPr lang="en-US" dirty="0"/>
          </a:p>
        </p:txBody>
      </p:sp>
      <p:sp>
        <p:nvSpPr>
          <p:cNvPr id="7" name="TextBox 6"/>
          <p:cNvSpPr txBox="1"/>
          <p:nvPr/>
        </p:nvSpPr>
        <p:spPr>
          <a:xfrm>
            <a:off x="5638800" y="2819400"/>
            <a:ext cx="3200400" cy="2308324"/>
          </a:xfrm>
          <a:prstGeom prst="rect">
            <a:avLst/>
          </a:prstGeom>
          <a:noFill/>
        </p:spPr>
        <p:txBody>
          <a:bodyPr wrap="square" rtlCol="0">
            <a:spAutoFit/>
          </a:bodyPr>
          <a:lstStyle/>
          <a:p>
            <a:pPr algn="r"/>
            <a:r>
              <a:rPr lang="en-US" dirty="0"/>
              <a:t>Explore the average restaurant ratings across different countries, a simple yet powerful indicator guiding our expansion strategy. Join us as we decipher the ratings </a:t>
            </a:r>
            <a:r>
              <a:rPr lang="en-US" dirty="0">
                <a:latin typeface="Arial" pitchFamily="34" charset="0"/>
                <a:cs typeface="Arial" pitchFamily="34" charset="0"/>
              </a:rPr>
              <a:t>landscape</a:t>
            </a:r>
            <a:r>
              <a:rPr lang="en-US" dirty="0"/>
              <a:t> and chart our course towards international culinary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itchFamily="34" charset="0"/>
                <a:cs typeface="Arial" pitchFamily="34" charset="0"/>
              </a:rPr>
              <a:t>Average number of voters in each country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8757710"/>
              </p:ext>
            </p:extLst>
          </p:nvPr>
        </p:nvGraphicFramePr>
        <p:xfrm>
          <a:off x="3810000" y="1676400"/>
          <a:ext cx="5029200" cy="4495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715000" y="5637788"/>
            <a:ext cx="1066800" cy="369332"/>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Country</a:t>
            </a:r>
          </a:p>
        </p:txBody>
      </p:sp>
      <p:sp>
        <p:nvSpPr>
          <p:cNvPr id="7" name="TextBox 6"/>
          <p:cNvSpPr txBox="1"/>
          <p:nvPr/>
        </p:nvSpPr>
        <p:spPr>
          <a:xfrm>
            <a:off x="304800" y="2590800"/>
            <a:ext cx="3429000" cy="3416320"/>
          </a:xfrm>
          <a:prstGeom prst="rect">
            <a:avLst/>
          </a:prstGeom>
          <a:noFill/>
        </p:spPr>
        <p:txBody>
          <a:bodyPr wrap="square" rtlCol="0">
            <a:spAutoFit/>
          </a:bodyPr>
          <a:lstStyle/>
          <a:p>
            <a:r>
              <a:rPr lang="en-US" dirty="0">
                <a:latin typeface="Arial" pitchFamily="34" charset="0"/>
                <a:cs typeface="Arial" pitchFamily="34" charset="0"/>
              </a:rPr>
              <a:t>Explore the chart depicting the average number of voters for each country. This snapshot reveals the level of engagement within each location, offering valuable insights into community interaction.</a:t>
            </a:r>
          </a:p>
          <a:p>
            <a:r>
              <a:rPr lang="en-US" dirty="0">
                <a:latin typeface="Arial" pitchFamily="34" charset="0"/>
                <a:cs typeface="Arial" pitchFamily="34" charset="0"/>
              </a:rPr>
              <a:t>Our data-driven approach ensures we're not just opening restaurants; we're fostering connections and making a meaningful impact.</a:t>
            </a:r>
          </a:p>
        </p:txBody>
      </p:sp>
      <p:sp>
        <p:nvSpPr>
          <p:cNvPr id="8" name="TextBox 7"/>
          <p:cNvSpPr txBox="1"/>
          <p:nvPr/>
        </p:nvSpPr>
        <p:spPr>
          <a:xfrm>
            <a:off x="304800" y="1905000"/>
            <a:ext cx="3429000" cy="400110"/>
          </a:xfrm>
          <a:prstGeom prst="rect">
            <a:avLst/>
          </a:prstGeom>
          <a:noFill/>
        </p:spPr>
        <p:txBody>
          <a:bodyPr wrap="square" rtlCol="0">
            <a:spAutoFit/>
          </a:bodyPr>
          <a:lstStyle/>
          <a:p>
            <a:r>
              <a:rPr lang="en-US" sz="2000" b="1" dirty="0"/>
              <a:t>Voter Engagement Insights</a:t>
            </a:r>
            <a:endParaRPr lang="en-US" sz="2000" b="1"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Arial" pitchFamily="34" charset="0"/>
                <a:cs typeface="Arial" pitchFamily="34" charset="0"/>
              </a:rPr>
              <a:t>Suggestions for Newer Restaurants</a:t>
            </a:r>
            <a:br>
              <a:rPr lang="en-US" sz="3200" b="1" dirty="0">
                <a:latin typeface="Arial" pitchFamily="34" charset="0"/>
                <a:cs typeface="Arial" pitchFamily="34" charset="0"/>
              </a:rPr>
            </a:b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457200" y="1295400"/>
            <a:ext cx="8229600" cy="4525963"/>
          </a:xfrm>
        </p:spPr>
        <p:txBody>
          <a:bodyPr>
            <a:normAutofit/>
          </a:bodyPr>
          <a:lstStyle/>
          <a:p>
            <a:r>
              <a:rPr lang="en-US" sz="2400" b="1" dirty="0">
                <a:latin typeface="Arial" pitchFamily="34" charset="0"/>
                <a:cs typeface="Arial" pitchFamily="34" charset="0"/>
              </a:rPr>
              <a:t>Optimal Expansion Spots</a:t>
            </a:r>
            <a:r>
              <a:rPr lang="en-US" b="1" dirty="0">
                <a:latin typeface="Arial" pitchFamily="34" charset="0"/>
                <a:cs typeface="Arial" pitchFamily="34" charset="0"/>
              </a:rPr>
              <a:t>:</a:t>
            </a:r>
            <a:r>
              <a:rPr lang="en-US" dirty="0">
                <a:latin typeface="Arial" pitchFamily="34" charset="0"/>
                <a:cs typeface="Arial" pitchFamily="34" charset="0"/>
              </a:rPr>
              <a:t> </a:t>
            </a:r>
            <a:r>
              <a:rPr lang="en-US" sz="2000" dirty="0">
                <a:latin typeface="Arial" pitchFamily="34" charset="0"/>
                <a:cs typeface="Arial" pitchFamily="34" charset="0"/>
              </a:rPr>
              <a:t>Based on careful analysis, I recommend considering </a:t>
            </a:r>
            <a:r>
              <a:rPr lang="en-US" sz="2000" b="1" dirty="0">
                <a:latin typeface="Arial" pitchFamily="34" charset="0"/>
                <a:cs typeface="Arial" pitchFamily="34" charset="0"/>
              </a:rPr>
              <a:t> Canada, Singapore, Sri Lanka and  Australia</a:t>
            </a:r>
            <a:r>
              <a:rPr lang="en-US" sz="2000" dirty="0">
                <a:latin typeface="Arial" pitchFamily="34" charset="0"/>
                <a:cs typeface="Arial" pitchFamily="34" charset="0"/>
              </a:rPr>
              <a:t> for new restaurant openings. These countries show promising signs of potentially lower competition.</a:t>
            </a:r>
            <a:endParaRPr lang="en-US" dirty="0">
              <a:latin typeface="Arial" pitchFamily="34" charset="0"/>
              <a:cs typeface="Arial" pitchFamily="34" charset="0"/>
            </a:endParaRPr>
          </a:p>
          <a:p>
            <a:r>
              <a:rPr lang="en-US" sz="2400" b="1" dirty="0">
                <a:latin typeface="Arial" pitchFamily="34" charset="0"/>
                <a:cs typeface="Arial" pitchFamily="34" charset="0"/>
              </a:rPr>
              <a:t>Justification Through Visualization</a:t>
            </a:r>
            <a:r>
              <a:rPr lang="en-US" b="1" dirty="0">
                <a:latin typeface="Arial" pitchFamily="34" charset="0"/>
                <a:cs typeface="Arial" pitchFamily="34" charset="0"/>
              </a:rPr>
              <a:t>:</a:t>
            </a:r>
            <a:r>
              <a:rPr lang="en-US" dirty="0">
                <a:latin typeface="Arial" pitchFamily="34" charset="0"/>
                <a:cs typeface="Arial" pitchFamily="34" charset="0"/>
              </a:rPr>
              <a:t> </a:t>
            </a:r>
            <a:r>
              <a:rPr lang="en-US" sz="2000" dirty="0">
                <a:latin typeface="Arial" pitchFamily="34" charset="0"/>
                <a:cs typeface="Arial" pitchFamily="34" charset="0"/>
              </a:rPr>
              <a:t>To arrive at this conclusion, I employed a specialized visualization technique. By examining factors like </a:t>
            </a:r>
            <a:r>
              <a:rPr lang="en-US" sz="2000" b="1" dirty="0">
                <a:latin typeface="Arial" pitchFamily="34" charset="0"/>
                <a:cs typeface="Arial" pitchFamily="34" charset="0"/>
              </a:rPr>
              <a:t>average ratings and fewer restaurants.</a:t>
            </a:r>
            <a:endParaRPr lang="en-US" dirty="0">
              <a:latin typeface="Arial" pitchFamily="34" charset="0"/>
              <a:cs typeface="Arial" pitchFamily="34" charset="0"/>
            </a:endParaRPr>
          </a:p>
          <a:p>
            <a:endParaRPr lang="en-US" dirty="0"/>
          </a:p>
        </p:txBody>
      </p:sp>
      <p:graphicFrame>
        <p:nvGraphicFramePr>
          <p:cNvPr id="4" name="Chart 3"/>
          <p:cNvGraphicFramePr/>
          <p:nvPr/>
        </p:nvGraphicFramePr>
        <p:xfrm>
          <a:off x="2438400" y="4191000"/>
          <a:ext cx="3810000" cy="2362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0" dirty="0">
                <a:effectLst/>
                <a:latin typeface="Arial" panose="020B0604020202020204" pitchFamily="34" charset="0"/>
                <a:cs typeface="Arial" panose="020B0604020202020204" pitchFamily="34" charset="0"/>
              </a:rPr>
              <a:t>Current Quality of Restaurants in Suggested Countries</a:t>
            </a:r>
            <a:endParaRPr lang="en-US" sz="4800" b="1" dirty="0">
              <a:latin typeface="Arial" panose="020B0604020202020204" pitchFamily="34" charset="0"/>
              <a:cs typeface="Arial" pitchFamily="34" charset="0"/>
            </a:endParaRPr>
          </a:p>
        </p:txBody>
      </p:sp>
      <p:sp>
        <p:nvSpPr>
          <p:cNvPr id="6" name="Content Placeholder 5"/>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Understanding the current quality of restaurants in our target countries is pivotal to our expansion strategy. The accompanying bar chart offers a visual insight into the dining landscape, depicting the varying levels of culinary excellence across suggested regions. This snapshot enables us to identify opportunities and areas for improvement, ensuring that our new establishments not only meet but exceed local expectations. Let's delve into this analysis to lay the foundation for elevating the dining experience in our upcoming ventures.</a:t>
            </a:r>
          </a:p>
        </p:txBody>
      </p:sp>
      <p:graphicFrame>
        <p:nvGraphicFramePr>
          <p:cNvPr id="3" name="Chart 2">
            <a:extLst>
              <a:ext uri="{FF2B5EF4-FFF2-40B4-BE49-F238E27FC236}">
                <a16:creationId xmlns:a16="http://schemas.microsoft.com/office/drawing/2014/main" id="{FBC28317-0444-155A-DE59-2CA30C3C672B}"/>
              </a:ext>
            </a:extLst>
          </p:cNvPr>
          <p:cNvGraphicFramePr/>
          <p:nvPr>
            <p:extLst>
              <p:ext uri="{D42A27DB-BD31-4B8C-83A1-F6EECF244321}">
                <p14:modId xmlns:p14="http://schemas.microsoft.com/office/powerpoint/2010/main" val="3864029501"/>
              </p:ext>
            </p:extLst>
          </p:nvPr>
        </p:nvGraphicFramePr>
        <p:xfrm>
          <a:off x="2667000" y="3886200"/>
          <a:ext cx="3733800" cy="2239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6DD9-DDD2-243A-FD4E-29ECB15F5BCF}"/>
              </a:ext>
            </a:extLst>
          </p:cNvPr>
          <p:cNvSpPr>
            <a:spLocks noGrp="1"/>
          </p:cNvSpPr>
          <p:nvPr>
            <p:ph type="title"/>
          </p:nvPr>
        </p:nvSpPr>
        <p:spPr/>
        <p:txBody>
          <a:bodyPr>
            <a:noAutofit/>
          </a:bodyPr>
          <a:lstStyle/>
          <a:p>
            <a:r>
              <a:rPr lang="en-US" sz="2400" b="1" dirty="0">
                <a:latin typeface="Arial" panose="020B0604020202020204" pitchFamily="34" charset="0"/>
                <a:cs typeface="Arial" panose="020B0604020202020204" pitchFamily="34" charset="0"/>
              </a:rPr>
              <a:t>Restaurant Price Range Distribution Across Countries</a:t>
            </a:r>
          </a:p>
        </p:txBody>
      </p:sp>
      <p:sp>
        <p:nvSpPr>
          <p:cNvPr id="3" name="Content Placeholder 2">
            <a:extLst>
              <a:ext uri="{FF2B5EF4-FFF2-40B4-BE49-F238E27FC236}">
                <a16:creationId xmlns:a16="http://schemas.microsoft.com/office/drawing/2014/main" id="{E7BC97FF-7F16-A0BB-198D-9E5C7033263B}"/>
              </a:ext>
            </a:extLst>
          </p:cNvPr>
          <p:cNvSpPr>
            <a:spLocks noGrp="1"/>
          </p:cNvSpPr>
          <p:nvPr>
            <p:ph idx="1"/>
          </p:nvPr>
        </p:nvSpPr>
        <p:spPr>
          <a:xfrm>
            <a:off x="457200" y="2057400"/>
            <a:ext cx="3687147" cy="4678363"/>
          </a:xfrm>
        </p:spPr>
        <p:txBody>
          <a:bodyPr>
            <a:normAutofit fontScale="62500" lnSpcReduction="20000"/>
          </a:bodyPr>
          <a:lstStyle/>
          <a:p>
            <a:pPr marL="0" indent="0">
              <a:buNone/>
            </a:pPr>
            <a:r>
              <a:rPr lang="en-US" dirty="0"/>
              <a:t>Gain a nuanced perspective on the culinary market with our comprehensive chart showcasing the distribution of restaurants across different price ranges in various countries. This visual insight illuminates the diversity in pricing structures, empowering us to tailor our approach for each locale. As we analyze the data, we'll uncover opportunities to offer a spectrum of dining experiences, ensuring our expansion aligns seamlessly with the preferences and expectations of diverse markets. </a:t>
            </a:r>
          </a:p>
        </p:txBody>
      </p:sp>
      <p:graphicFrame>
        <p:nvGraphicFramePr>
          <p:cNvPr id="5" name="Chart 4">
            <a:extLst>
              <a:ext uri="{FF2B5EF4-FFF2-40B4-BE49-F238E27FC236}">
                <a16:creationId xmlns:a16="http://schemas.microsoft.com/office/drawing/2014/main" id="{039F201D-EBEC-CDE6-12FE-401A583C008E}"/>
              </a:ext>
            </a:extLst>
          </p:cNvPr>
          <p:cNvGraphicFramePr/>
          <p:nvPr>
            <p:extLst>
              <p:ext uri="{D42A27DB-BD31-4B8C-83A1-F6EECF244321}">
                <p14:modId xmlns:p14="http://schemas.microsoft.com/office/powerpoint/2010/main" val="2754896027"/>
              </p:ext>
            </p:extLst>
          </p:nvPr>
        </p:nvGraphicFramePr>
        <p:xfrm>
          <a:off x="4343400" y="2362200"/>
          <a:ext cx="4724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5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rial" pitchFamily="34" charset="0"/>
                <a:cs typeface="Arial" pitchFamily="34" charset="0"/>
              </a:rPr>
              <a:t>RESTAURANTS  DASHBOARD</a:t>
            </a:r>
          </a:p>
        </p:txBody>
      </p:sp>
      <p:pic>
        <p:nvPicPr>
          <p:cNvPr id="6" name="Content Placeholder 5">
            <a:extLst>
              <a:ext uri="{FF2B5EF4-FFF2-40B4-BE49-F238E27FC236}">
                <a16:creationId xmlns:a16="http://schemas.microsoft.com/office/drawing/2014/main" id="{1617029E-6377-9523-EF9C-4D6C94514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5741"/>
            <a:ext cx="8229600" cy="3434881"/>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2909</TotalTime>
  <Words>615</Words>
  <Application>Microsoft Office PowerPoint</Application>
  <PresentationFormat>On-screen Show (4:3)</PresentationFormat>
  <Paragraphs>41</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Strategies for Restaurant Expansion</vt:lpstr>
      <vt:lpstr>PowerPoint Presentation</vt:lpstr>
      <vt:lpstr>Number of restaurants opened in each year</vt:lpstr>
      <vt:lpstr>Average Ratings Of Restaurants In Each Country  </vt:lpstr>
      <vt:lpstr>Average number of voters in each country</vt:lpstr>
      <vt:lpstr>Suggestions for Newer Restaurants </vt:lpstr>
      <vt:lpstr>Current Quality of Restaurants in Suggested Countries</vt:lpstr>
      <vt:lpstr>Restaurant Price Range Distribution Across Countries</vt:lpstr>
      <vt:lpstr>RESTAURANTS  DASHBOARD</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Restaurant Expansion</dc:title>
  <dc:creator>Windows 10</dc:creator>
  <cp:lastModifiedBy>Ajay Sah</cp:lastModifiedBy>
  <cp:revision>81</cp:revision>
  <dcterms:created xsi:type="dcterms:W3CDTF">2023-12-23T07:58:21Z</dcterms:created>
  <dcterms:modified xsi:type="dcterms:W3CDTF">2024-01-16T20:32:17Z</dcterms:modified>
</cp:coreProperties>
</file>