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F4D6-F0F0-41FE-9C32-EDD8C668193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5784D-81BB-491D-9EDB-C47BC4FD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7B6A4-F7D5-4280-B49D-71AE36168E6A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CC3F2-77A6-4DED-94D4-13A7FD9A3ADD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4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8C8076-1E9E-4E24-A9A9-936AC02FE86B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4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1BF688-80A2-4CAD-80C2-3B4818280237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0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179A7-66B5-4124-B9CD-2499DDC47A44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6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720E3-B412-4937-B99F-19FFB0C5624C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6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73F0C5-1E30-46E0-9DA4-55FA2AEEB71E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468E5-5978-4F28-B269-854812218342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6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73CD41-16CE-44F5-8E33-6F9E22B4E5D7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EA13-2341-429E-89E1-05B30DD200C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8F9-17F3-478A-A298-8695FE8B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Biplab</a:t>
            </a:r>
            <a:r>
              <a:rPr lang="en-US" dirty="0" smtClean="0"/>
              <a:t>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Naïve Bayes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Naïve Bayes Assumption</a:t>
            </a:r>
            <a:r>
              <a:rPr lang="en-US" altLang="en-US" sz="2400"/>
              <a:t>: Assume that all features are independent </a:t>
            </a:r>
            <a:r>
              <a:rPr lang="en-US" altLang="en-US" sz="2400" b="1"/>
              <a:t>given the class label Y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Equationally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(We will discuss the validity of this assumption later)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3438526"/>
            <a:ext cx="4600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this useful?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,…,X</a:t>
            </a:r>
            <a:r>
              <a:rPr lang="en-US" altLang="en-US" sz="2400" baseline="-25000"/>
              <a:t>n</a:t>
            </a:r>
            <a:r>
              <a:rPr lang="en-US" altLang="en-US" sz="2400"/>
              <a:t>|Y):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2(2</a:t>
            </a:r>
            <a:r>
              <a:rPr lang="en-US" altLang="en-US" sz="2000" baseline="30000"/>
              <a:t>n</a:t>
            </a:r>
            <a:r>
              <a:rPr lang="en-US" altLang="en-US" sz="2000"/>
              <a:t>-1)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|Y),…,P(X</a:t>
            </a:r>
            <a:r>
              <a:rPr lang="en-US" altLang="en-US" sz="2400" baseline="-25000"/>
              <a:t>n</a:t>
            </a:r>
            <a:r>
              <a:rPr lang="en-US" altLang="en-US" sz="2400"/>
              <a:t>|Y)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260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Now that we’ve decided to use a Naïve Bayes classifier, we need to train it with some data: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70" y="2774054"/>
            <a:ext cx="27574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774054"/>
            <a:ext cx="2647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105400" y="61864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MNIST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8739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Training in Naïve Bayes is </a:t>
            </a:r>
            <a:r>
              <a:rPr lang="en-US" altLang="en-US" sz="2000" b="1"/>
              <a:t>easy</a:t>
            </a:r>
            <a:r>
              <a:rPr lang="en-US" altLang="en-US" sz="2000"/>
              <a:t>:</a:t>
            </a:r>
          </a:p>
          <a:p>
            <a:pPr lvl="1" eaLnBrk="1" hangingPunct="1"/>
            <a:r>
              <a:rPr lang="en-US" altLang="en-US" sz="2000"/>
              <a:t>Estimate P(Y=v) as the fraction of records with Y=v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Estimate P(X</a:t>
            </a:r>
            <a:r>
              <a:rPr lang="en-US" altLang="en-US" sz="2000" baseline="-25000"/>
              <a:t>i</a:t>
            </a:r>
            <a:r>
              <a:rPr lang="en-US" altLang="en-US" sz="2000"/>
              <a:t>=u|Y=v) as the fraction of records with Y=v for which X</a:t>
            </a:r>
            <a:r>
              <a:rPr lang="en-US" altLang="en-US" sz="2000" baseline="-25000"/>
              <a:t>i</a:t>
            </a:r>
            <a:r>
              <a:rPr lang="en-US" altLang="en-US" sz="2000"/>
              <a:t>=u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(This corresponds to Maximum Likelihood estimation of model parameters)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91001"/>
            <a:ext cx="4724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0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49"/>
          <a:ext cx="5360560" cy="403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31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49"/>
          <a:ext cx="5360560" cy="403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31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7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425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</p:spTree>
    <p:extLst>
      <p:ext uri="{BB962C8B-B14F-4D97-AF65-F5344CB8AC3E}">
        <p14:creationId xmlns:p14="http://schemas.microsoft.com/office/powerpoint/2010/main" val="26981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449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16450" name="TextBox 4"/>
          <p:cNvSpPr txBox="1">
            <a:spLocks noChangeArrowheads="1"/>
          </p:cNvSpPr>
          <p:nvPr/>
        </p:nvSpPr>
        <p:spPr bwMode="auto">
          <a:xfrm>
            <a:off x="1603672" y="5742118"/>
            <a:ext cx="8771953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|Y)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|N)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N)</a:t>
            </a:r>
            <a:endParaRPr lang="en-GB" altLang="en-US" sz="2540" i="1">
              <a:latin typeface="Times New Roman" panose="02020603050405020304" pitchFamily="18" charset="0"/>
            </a:endParaRPr>
          </a:p>
        </p:txBody>
      </p:sp>
      <p:sp>
        <p:nvSpPr>
          <p:cNvPr id="16451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35070" y="-27357"/>
            <a:ext cx="9698822" cy="1557917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473" name="TextBox 3"/>
          <p:cNvSpPr txBox="1">
            <a:spLocks noChangeArrowheads="1"/>
          </p:cNvSpPr>
          <p:nvPr/>
        </p:nvSpPr>
        <p:spPr bwMode="auto">
          <a:xfrm>
            <a:off x="1534559" y="1919319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17474" name="TextBox 4"/>
          <p:cNvSpPr txBox="1">
            <a:spLocks noChangeArrowheads="1"/>
          </p:cNvSpPr>
          <p:nvPr/>
        </p:nvSpPr>
        <p:spPr bwMode="auto">
          <a:xfrm>
            <a:off x="1603672" y="5742118"/>
            <a:ext cx="8778878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GB" altLang="en-US" sz="2540" b="1">
                <a:solidFill>
                  <a:srgbClr val="FF0000"/>
                </a:solidFill>
                <a:latin typeface="Times New Roman" panose="02020603050405020304" pitchFamily="18" charset="0"/>
              </a:rPr>
              <a:t>(p34=M | Y) </a:t>
            </a:r>
            <a:r>
              <a:rPr lang="en-GB" altLang="en-US" sz="2540">
                <a:latin typeface="Times New Roman" panose="02020603050405020304" pitchFamily="18" charset="0"/>
              </a:rPr>
              <a:t>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|Y)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|N)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N)</a:t>
            </a:r>
            <a:endParaRPr lang="en-GB" altLang="en-US" sz="2540" i="1">
              <a:latin typeface="Times New Roman" panose="02020603050405020304" pitchFamily="18" charset="0"/>
            </a:endParaRPr>
          </a:p>
        </p:txBody>
      </p:sp>
      <p:sp>
        <p:nvSpPr>
          <p:cNvPr id="17475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97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18498" name="TextBox 4"/>
          <p:cNvSpPr txBox="1">
            <a:spLocks noChangeArrowheads="1"/>
          </p:cNvSpPr>
          <p:nvPr/>
        </p:nvSpPr>
        <p:spPr bwMode="auto">
          <a:xfrm>
            <a:off x="1603672" y="5742118"/>
            <a:ext cx="8778878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Y) × </a:t>
            </a:r>
            <a:r>
              <a:rPr lang="en-GB" altLang="en-US" sz="254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GB" altLang="en-US" sz="2540" b="1">
                <a:solidFill>
                  <a:srgbClr val="FF0000"/>
                </a:solidFill>
                <a:latin typeface="Times New Roman" panose="02020603050405020304" pitchFamily="18" charset="0"/>
              </a:rPr>
              <a:t>(p61=M | Y)</a:t>
            </a:r>
            <a:r>
              <a:rPr lang="en-GB" altLang="en-US" sz="2540" b="1">
                <a:latin typeface="Times New Roman" panose="02020603050405020304" pitchFamily="18" charset="0"/>
              </a:rPr>
              <a:t> </a:t>
            </a:r>
            <a:r>
              <a:rPr lang="en-GB" altLang="en-US" sz="2540">
                <a:latin typeface="Times New Roman" panose="02020603050405020304" pitchFamily="18" charset="0"/>
              </a:rPr>
              <a:t>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|Y)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|N)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N)</a:t>
            </a:r>
            <a:endParaRPr lang="en-GB" altLang="en-US" sz="2540" i="1">
              <a:latin typeface="Times New Roman" panose="02020603050405020304" pitchFamily="18" charset="0"/>
            </a:endParaRPr>
          </a:p>
        </p:txBody>
      </p:sp>
      <p:sp>
        <p:nvSpPr>
          <p:cNvPr id="18499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521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19522" name="TextBox 4"/>
          <p:cNvSpPr txBox="1">
            <a:spLocks noChangeArrowheads="1"/>
          </p:cNvSpPr>
          <p:nvPr/>
        </p:nvSpPr>
        <p:spPr bwMode="auto">
          <a:xfrm>
            <a:off x="1603672" y="5742118"/>
            <a:ext cx="8796511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Y) × </a:t>
            </a:r>
            <a:r>
              <a:rPr lang="en-GB" altLang="en-US" sz="254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GB" altLang="en-US" sz="2540" b="1">
                <a:solidFill>
                  <a:srgbClr val="FF0000"/>
                </a:solidFill>
                <a:latin typeface="Times New Roman" panose="02020603050405020304" pitchFamily="18" charset="0"/>
              </a:rPr>
              <a:t>(BMI=H |Y)</a:t>
            </a:r>
            <a:r>
              <a:rPr lang="en-GB" altLang="en-US" sz="2540">
                <a:latin typeface="Times New Roman" panose="02020603050405020304" pitchFamily="18" charset="0"/>
              </a:rPr>
              <a:t>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|N)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N)</a:t>
            </a:r>
            <a:endParaRPr lang="en-GB" altLang="en-US" sz="2540" i="1">
              <a:latin typeface="Times New Roman" panose="02020603050405020304" pitchFamily="18" charset="0"/>
            </a:endParaRPr>
          </a:p>
        </p:txBody>
      </p:sp>
      <p:sp>
        <p:nvSpPr>
          <p:cNvPr id="19523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discriminant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64" y="1809957"/>
            <a:ext cx="8183071" cy="42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45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20546" name="TextBox 4"/>
          <p:cNvSpPr txBox="1">
            <a:spLocks noChangeArrowheads="1"/>
          </p:cNvSpPr>
          <p:nvPr/>
        </p:nvSpPr>
        <p:spPr bwMode="auto">
          <a:xfrm>
            <a:off x="1603671" y="5742118"/>
            <a:ext cx="8803436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Y)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|Y)  ×  </a:t>
            </a:r>
            <a:r>
              <a:rPr lang="en-GB" altLang="en-US" sz="254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GB" altLang="en-US" sz="2540" b="1">
                <a:solidFill>
                  <a:srgbClr val="FF0000"/>
                </a:solidFill>
                <a:latin typeface="Times New Roman" panose="02020603050405020304" pitchFamily="18" charset="0"/>
              </a:rPr>
              <a:t>(cancer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(p34=M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(p61=M | N) ×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(BMI=H |N)  ×  </a:t>
            </a:r>
            <a:r>
              <a:rPr lang="en-GB" altLang="en-US" sz="2540" i="1">
                <a:latin typeface="Times New Roman" panose="02020603050405020304" pitchFamily="18" charset="0"/>
              </a:rPr>
              <a:t>P</a:t>
            </a:r>
            <a:r>
              <a:rPr lang="en-GB" altLang="en-US" sz="2540">
                <a:latin typeface="Times New Roman" panose="02020603050405020304" pitchFamily="18" charset="0"/>
              </a:rPr>
              <a:t>(cancer = N)</a:t>
            </a:r>
            <a:endParaRPr lang="en-GB" altLang="en-US" sz="2540" i="1">
              <a:latin typeface="Times New Roman" panose="02020603050405020304" pitchFamily="18" charset="0"/>
            </a:endParaRPr>
          </a:p>
        </p:txBody>
      </p:sp>
      <p:sp>
        <p:nvSpPr>
          <p:cNvPr id="20547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</p:spPr>
        <p:txBody>
          <a:bodyPr/>
          <a:lstStyle/>
          <a:p>
            <a:r>
              <a:rPr lang="en-GB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Nave-Bayes with Many-fields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569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21570" name="TextBox 4"/>
          <p:cNvSpPr txBox="1">
            <a:spLocks noChangeArrowheads="1"/>
          </p:cNvSpPr>
          <p:nvPr/>
        </p:nvSpPr>
        <p:spPr bwMode="auto">
          <a:xfrm>
            <a:off x="1603672" y="5742118"/>
            <a:ext cx="8723863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0.4                  </a:t>
            </a:r>
            <a:r>
              <a:rPr lang="en-GB" altLang="en-US" sz="2540">
                <a:latin typeface="Times New Roman" panose="02020603050405020304" pitchFamily="18" charset="0"/>
              </a:rPr>
              <a:t> × </a:t>
            </a:r>
            <a:r>
              <a:rPr lang="en-GB" altLang="en-US" sz="2540" i="1">
                <a:latin typeface="Times New Roman" panose="02020603050405020304" pitchFamily="18" charset="0"/>
              </a:rPr>
              <a:t>0                     </a:t>
            </a:r>
            <a:r>
              <a:rPr lang="en-GB" altLang="en-US" sz="2540">
                <a:latin typeface="Times New Roman" panose="02020603050405020304" pitchFamily="18" charset="0"/>
              </a:rPr>
              <a:t>× 0.4                    ×  </a:t>
            </a:r>
            <a:r>
              <a:rPr lang="en-GB" altLang="en-US" sz="2540" i="1">
                <a:latin typeface="Times New Roman" panose="02020603050405020304" pitchFamily="18" charset="0"/>
              </a:rPr>
              <a:t> 0.5 =   0</a:t>
            </a: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 i="1">
                <a:latin typeface="Times New Roman" panose="02020603050405020304" pitchFamily="18" charset="0"/>
              </a:rPr>
              <a:t> 0.2                  </a:t>
            </a:r>
            <a:r>
              <a:rPr lang="en-GB" altLang="en-US" sz="2540">
                <a:latin typeface="Times New Roman" panose="02020603050405020304" pitchFamily="18" charset="0"/>
              </a:rPr>
              <a:t>× </a:t>
            </a:r>
            <a:r>
              <a:rPr lang="en-GB" altLang="en-US" sz="2540" i="1">
                <a:latin typeface="Times New Roman" panose="02020603050405020304" pitchFamily="18" charset="0"/>
              </a:rPr>
              <a:t>0.4                  </a:t>
            </a:r>
            <a:r>
              <a:rPr lang="en-GB" altLang="en-US" sz="2540">
                <a:latin typeface="Times New Roman" panose="02020603050405020304" pitchFamily="18" charset="0"/>
              </a:rPr>
              <a:t>× </a:t>
            </a:r>
            <a:r>
              <a:rPr lang="en-GB" altLang="en-US" sz="2540" i="1">
                <a:latin typeface="Times New Roman" panose="02020603050405020304" pitchFamily="18" charset="0"/>
              </a:rPr>
              <a:t>0.2                  </a:t>
            </a:r>
            <a:r>
              <a:rPr lang="en-GB" altLang="en-US" sz="2540">
                <a:latin typeface="Times New Roman" panose="02020603050405020304" pitchFamily="18" charset="0"/>
              </a:rPr>
              <a:t>  ×   </a:t>
            </a:r>
            <a:r>
              <a:rPr lang="en-GB" altLang="en-US" sz="2540" i="1">
                <a:latin typeface="Times New Roman" panose="02020603050405020304" pitchFamily="18" charset="0"/>
              </a:rPr>
              <a:t>0.5 =  0.008 </a:t>
            </a:r>
          </a:p>
        </p:txBody>
      </p:sp>
      <p:sp>
        <p:nvSpPr>
          <p:cNvPr id="21571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Training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practice, some of these counts can be zero</a:t>
            </a:r>
          </a:p>
          <a:p>
            <a:pPr eaLnBrk="1" hangingPunct="1"/>
            <a:r>
              <a:rPr lang="en-US" altLang="en-US" sz="2400"/>
              <a:t>Fix this by adding “virtual” counts: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(This is like putting a prior on parameters and doing MAP estimation instead of MLE)</a:t>
            </a:r>
          </a:p>
          <a:p>
            <a:pPr lvl="1" eaLnBrk="1" hangingPunct="1"/>
            <a:r>
              <a:rPr lang="en-US" altLang="en-US"/>
              <a:t>This is called </a:t>
            </a:r>
            <a:r>
              <a:rPr lang="en-US" altLang="en-US" i="1"/>
              <a:t>Smoothing</a:t>
            </a:r>
          </a:p>
          <a:p>
            <a:pPr eaLnBrk="1" hangingPunct="1"/>
            <a:endParaRPr lang="en-US" altLang="en-US" sz="2400" i="1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1"/>
            <a:ext cx="51054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46589" y="1"/>
            <a:ext cx="9698822" cy="1557916"/>
          </a:xfr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sz="2902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we finesse the zeroes and use logs:</a:t>
            </a:r>
            <a:br>
              <a:rPr lang="en-GB" altLang="en-US" sz="2902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902">
                <a:latin typeface="Times New Roman" panose="02020603050405020304" pitchFamily="18" charset="0"/>
                <a:cs typeface="Times New Roman" panose="02020603050405020304" pitchFamily="18" charset="0"/>
              </a:rPr>
              <a:t>(note:   log(A×B×C×D×…)  = log(A)+log(B)+ …)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5110" y="1631350"/>
          <a:ext cx="5360560" cy="40334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578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P34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P61 level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BMI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Prostate cancer</a:t>
                      </a:r>
                      <a:endParaRPr lang="en-GB" sz="22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GB" sz="22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GB" sz="22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9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  <a:endParaRPr lang="en-GB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593" name="TextBox 3"/>
          <p:cNvSpPr txBox="1">
            <a:spLocks noChangeArrowheads="1"/>
          </p:cNvSpPr>
          <p:nvPr/>
        </p:nvSpPr>
        <p:spPr bwMode="auto">
          <a:xfrm>
            <a:off x="1534559" y="1976913"/>
            <a:ext cx="3841116" cy="16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New patient: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P34=M,  P61=M,  BMI =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54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Best guess at cancer field ?</a:t>
            </a:r>
          </a:p>
        </p:txBody>
      </p:sp>
      <p:sp>
        <p:nvSpPr>
          <p:cNvPr id="22594" name="TextBox 4"/>
          <p:cNvSpPr txBox="1">
            <a:spLocks noChangeArrowheads="1"/>
          </p:cNvSpPr>
          <p:nvPr/>
        </p:nvSpPr>
        <p:spPr bwMode="auto">
          <a:xfrm>
            <a:off x="1603672" y="5726280"/>
            <a:ext cx="9211176" cy="8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log(0.4)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 (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0.001</a:t>
            </a:r>
            <a:r>
              <a:rPr lang="en-GB" altLang="en-US" sz="2540">
                <a:latin typeface="Times New Roman" panose="02020603050405020304" pitchFamily="18" charset="0"/>
              </a:rPr>
              <a:t>)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log(0.4)   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log(0.5) =   -4.09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540">
                <a:latin typeface="Times New Roman" panose="02020603050405020304" pitchFamily="18" charset="0"/>
              </a:rPr>
              <a:t>log(0.2)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 (0.4)    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log(0.2)            </a:t>
            </a:r>
            <a:r>
              <a:rPr lang="en-GB" altLang="en-US" sz="254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GB" altLang="en-US" sz="2540">
                <a:latin typeface="Times New Roman" panose="02020603050405020304" pitchFamily="18" charset="0"/>
              </a:rPr>
              <a:t> log(0.5) =   -2.09</a:t>
            </a:r>
          </a:p>
        </p:txBody>
      </p:sp>
      <p:sp>
        <p:nvSpPr>
          <p:cNvPr id="22595" name="TextBox 7"/>
          <p:cNvSpPr txBox="1">
            <a:spLocks noChangeArrowheads="1"/>
          </p:cNvSpPr>
          <p:nvPr/>
        </p:nvSpPr>
        <p:spPr bwMode="auto">
          <a:xfrm>
            <a:off x="1246590" y="4464972"/>
            <a:ext cx="4060727" cy="9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which of these gives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902">
                <a:latin typeface="Times New Roman" panose="02020603050405020304" pitchFamily="18" charset="0"/>
              </a:rPr>
              <a:t>    highest value?</a:t>
            </a:r>
            <a:endParaRPr lang="en-GB" altLang="en-US" sz="3628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estimation of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690688"/>
            <a:ext cx="6197906" cy="1584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5" y="3535366"/>
            <a:ext cx="10035415" cy="30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83" y="1093304"/>
            <a:ext cx="6351460" cy="39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discriminant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9" y="1690688"/>
            <a:ext cx="4966902" cy="40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Naïve Bayes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Digit Recognition</a:t>
            </a:r>
          </a:p>
          <a:p>
            <a:pPr eaLnBrk="1" hangingPunct="1"/>
            <a:endParaRPr lang="en-US" altLang="en-US" b="1" smtClean="0"/>
          </a:p>
          <a:p>
            <a:pPr eaLnBrk="1" hangingPunct="1"/>
            <a:endParaRPr lang="en-US" altLang="en-US" b="1" smtClean="0"/>
          </a:p>
          <a:p>
            <a:pPr eaLnBrk="1" hangingPunct="1"/>
            <a:endParaRPr lang="en-US" altLang="en-US" b="1" smtClean="0"/>
          </a:p>
          <a:p>
            <a:pPr eaLnBrk="1" hangingPunct="1"/>
            <a:endParaRPr lang="en-US" altLang="en-US" b="1" smtClean="0"/>
          </a:p>
          <a:p>
            <a:pPr eaLnBrk="1" hangingPunct="1"/>
            <a:endParaRPr lang="en-US" altLang="en-US" sz="2000" b="1"/>
          </a:p>
          <a:p>
            <a:pPr eaLnBrk="1" hangingPunct="1"/>
            <a:r>
              <a:rPr lang="en-US" altLang="en-US" sz="2000" b="1"/>
              <a:t>X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,…,X</a:t>
            </a:r>
            <a:r>
              <a:rPr lang="en-US" altLang="en-US" sz="2000" b="1" baseline="-25000"/>
              <a:t>n</a:t>
            </a:r>
            <a:r>
              <a:rPr lang="en-US" altLang="en-US" sz="2000" b="1"/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/>
              <a:t> {0,1} (Black vs. White pixels)</a:t>
            </a:r>
          </a:p>
          <a:p>
            <a:pPr eaLnBrk="1" hangingPunct="1"/>
            <a:r>
              <a:rPr lang="en-US" altLang="en-US" sz="2000" b="1"/>
              <a:t>Y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000" b="1"/>
              <a:t> {5,6} (predict whether a digit is a 5 or a 6)</a:t>
            </a:r>
          </a:p>
          <a:p>
            <a:pPr eaLnBrk="1" hangingPunct="1"/>
            <a:endParaRPr lang="en-US" altLang="en-US" b="1" smtClean="0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6134100" y="2971800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Classifier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9544050" y="320040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53340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1" name="AutoShape 11"/>
          <p:cNvSpPr>
            <a:spLocks noChangeArrowheads="1"/>
          </p:cNvSpPr>
          <p:nvPr/>
        </p:nvSpPr>
        <p:spPr bwMode="auto">
          <a:xfrm>
            <a:off x="8507895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1272" name="Picture 12" descr="f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21" y="2219325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Bayes Classifier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good strategy is to predict: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(for example: what is the probability that the image represents a 5 given its pixels?)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3810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6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 Bayes Rule!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11450"/>
            <a:ext cx="67818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6553200" y="41592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Normalization Constant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19800" y="240665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Likelihood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220200" y="240665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800080"/>
                </a:solidFill>
                <a:latin typeface="Arial" panose="020B0604020202020204" pitchFamily="34" charset="0"/>
              </a:rPr>
              <a:t>Prior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>
            <a:off x="9448800" y="27114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6553200" y="27114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V="1">
            <a:off x="7696200" y="4006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Bayes Classifier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Let’s expand this for our digit recognition task: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To classify, we’ll simply compute these two probabilities and predict based on which one is greater</a:t>
            </a:r>
          </a:p>
          <a:p>
            <a:pPr eaLnBrk="1" hangingPunct="1"/>
            <a:endParaRPr lang="en-US" altLang="en-US" sz="200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1"/>
            <a:ext cx="8991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6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1198</Words>
  <Application>Microsoft Office PowerPoint</Application>
  <PresentationFormat>Widescreen</PresentationFormat>
  <Paragraphs>559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Probabilistic classifiers</vt:lpstr>
      <vt:lpstr>Gaussian discriminant analysis</vt:lpstr>
      <vt:lpstr>MLE estimation of the parameters</vt:lpstr>
      <vt:lpstr>PowerPoint Presentation</vt:lpstr>
      <vt:lpstr>Gaussian discriminant analysis</vt:lpstr>
      <vt:lpstr>Naïve Bayes</vt:lpstr>
      <vt:lpstr>The Bayes Classifier</vt:lpstr>
      <vt:lpstr>The Bayes Classifier</vt:lpstr>
      <vt:lpstr>The Bayes Classifier</vt:lpstr>
      <vt:lpstr>The Naïve Bayes Model</vt:lpstr>
      <vt:lpstr>Why is this useful?</vt:lpstr>
      <vt:lpstr>Naïve Bayes Training</vt:lpstr>
      <vt:lpstr>Naïve Bayes Training</vt:lpstr>
      <vt:lpstr>Nave-Bayes with Many-fields   </vt:lpstr>
      <vt:lpstr>Nave-Bayes with Many-fields   </vt:lpstr>
      <vt:lpstr>Nave-Bayes with Many-fields   </vt:lpstr>
      <vt:lpstr>Nave-Bayes with Many-fields  </vt:lpstr>
      <vt:lpstr>Nave-Bayes with Many-fields   </vt:lpstr>
      <vt:lpstr>Nave-Bayes with Many-fields   </vt:lpstr>
      <vt:lpstr>Nave-Bayes with  </vt:lpstr>
      <vt:lpstr>Nave-Bayes with Many-fields   </vt:lpstr>
      <vt:lpstr>Naïve Bayes Training</vt:lpstr>
      <vt:lpstr>In practice, we finesse the zeroes and use logs: (note:   log(A×B×C×D×…)  = log(A)+log(B)+ 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2019-02-04T05:32:43Z</dcterms:created>
  <dcterms:modified xsi:type="dcterms:W3CDTF">2020-02-18T07:35:05Z</dcterms:modified>
</cp:coreProperties>
</file>