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udio/m4a" Extension="m4a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embeddedFontLst>
    <p:embeddedFont>
      <p:font typeface="Montserrat Bold" charset="1" panose="00000800000000000000"/>
      <p:regular r:id="rId26"/>
    </p:embeddedFont>
    <p:embeddedFont>
      <p:font typeface="Canva Sans" charset="1" panose="020B0503030501040103"/>
      <p:regular r:id="rId27"/>
    </p:embeddedFont>
    <p:embeddedFont>
      <p:font typeface="Canva Sans Bold" charset="1" panose="020B0803030501040103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4.svg" Type="http://schemas.openxmlformats.org/officeDocument/2006/relationships/image"/><Relationship Id="rId4" Target="../media/aAGhb37tUoM.m4a" Type="http://schemas.microsoft.com/office/2007/relationships/media"/><Relationship Id="rId5" Target="../media/aAGhb37tUoM.m4a" Type="http://schemas.openxmlformats.org/officeDocument/2006/relationships/audio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F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72739" y="1784666"/>
            <a:ext cx="11942522" cy="6717668"/>
          </a:xfrm>
          <a:custGeom>
            <a:avLst/>
            <a:gdLst/>
            <a:ahLst/>
            <a:cxnLst/>
            <a:rect r="r" b="b" t="t" l="l"/>
            <a:pathLst>
              <a:path h="6717668" w="11942522">
                <a:moveTo>
                  <a:pt x="0" y="0"/>
                </a:moveTo>
                <a:lnTo>
                  <a:pt x="11942522" y="0"/>
                </a:lnTo>
                <a:lnTo>
                  <a:pt x="11942522" y="6717668"/>
                </a:lnTo>
                <a:lnTo>
                  <a:pt x="0" y="67176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pic>
        <p:nvPicPr>
          <p:cNvPr name="Picture 3" id="3">
            <a:hlinkClick action="ppaction://media"/>
          </p:cNvPr>
          <p:cNvPicPr>
            <a:picLocks noChangeAspect="true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>
                  <p14:trim st="593.2650"/>
                </p14:media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8629650" y="4629150"/>
            <a:ext cx="1028700" cy="1028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dur="indefinite" restart="never" nodeType="tmRoot">
          <p:childTnLst>
            <p:cmd cmd="playFrom(0.0)">
              <p:cBhvr>
                <p:cTn/>
                <p:tgtEl>
                  <p:spTgt spid="3"/>
                </p:tgtEl>
              </p:cBhvr>
            </p:cmd>
            <p:audio>
              <p:cMediaNode vol="100000" showWhenStopped="false">
                <p:cTn/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05757" y="2344738"/>
            <a:ext cx="17115784" cy="638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00">
                <a:solidFill>
                  <a:srgbClr val="100F0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Pyth</a:t>
            </a:r>
            <a:r>
              <a:rPr lang="en-US" b="true" sz="3000">
                <a:solidFill>
                  <a:srgbClr val="100F0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on: 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100F0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</a:t>
            </a:r>
            <a:r>
              <a:rPr lang="en-US" sz="30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Main programming language.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  <a:p>
            <a:pPr algn="l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00">
                <a:solidFill>
                  <a:srgbClr val="100F0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Pandas: 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100F0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</a:t>
            </a:r>
            <a:r>
              <a:rPr lang="en-US" sz="30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For h</a:t>
            </a:r>
            <a:r>
              <a:rPr lang="en-US" sz="30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andling movie datasets.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  <a:p>
            <a:pPr algn="l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00">
                <a:solidFill>
                  <a:srgbClr val="100F0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</a:t>
            </a:r>
            <a:r>
              <a:rPr lang="en-US" b="true" sz="3000">
                <a:solidFill>
                  <a:srgbClr val="100F0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</a:t>
            </a:r>
            <a:r>
              <a:rPr lang="en-US" b="true" sz="3000">
                <a:solidFill>
                  <a:srgbClr val="100F0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ikit-learn: 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100F0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</a:t>
            </a:r>
            <a:r>
              <a:rPr lang="en-US" sz="30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For</a:t>
            </a:r>
            <a:r>
              <a:rPr lang="en-US" sz="30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0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machine learning and similarity calculations.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  <a:p>
            <a:pPr algn="l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00">
                <a:solidFill>
                  <a:srgbClr val="100F0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Streamlit: 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100F0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</a:t>
            </a:r>
            <a:r>
              <a:rPr lang="en-US" sz="30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0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To</a:t>
            </a:r>
            <a:r>
              <a:rPr lang="en-US" sz="30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0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build an interactive web-based interface.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0" y="-1268206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00F0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-1884641" y="650875"/>
            <a:ext cx="1169018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AF060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TECHNOLOGY STACK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6108" y="2577982"/>
            <a:ext cx="17115784" cy="638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100F0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Accessibility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100F0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</a:t>
            </a:r>
            <a:r>
              <a:rPr lang="en-US" sz="30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Cr</a:t>
            </a:r>
            <a:r>
              <a:rPr lang="en-US" sz="30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eate a public dashboard so that it can be accessed from anywhere.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100F0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Collectio</a:t>
            </a:r>
            <a:r>
              <a:rPr lang="en-US" b="true" sz="3000">
                <a:solidFill>
                  <a:srgbClr val="100F0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100F0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</a:t>
            </a:r>
            <a:r>
              <a:rPr lang="en-US" sz="30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Col</a:t>
            </a:r>
            <a:r>
              <a:rPr lang="en-US" sz="30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lect data from real-world people to gain insights.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100F0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</a:t>
            </a:r>
            <a:r>
              <a:rPr lang="en-US" b="true" sz="3000">
                <a:solidFill>
                  <a:srgbClr val="100F0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ights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100F0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</a:t>
            </a:r>
            <a:r>
              <a:rPr lang="en-US" sz="30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Pro</a:t>
            </a:r>
            <a:r>
              <a:rPr lang="en-US" sz="30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vide real-time trend analysis of people's preferences for watching movies on either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            OTT platforms or theaters.      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l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00">
                <a:solidFill>
                  <a:srgbClr val="100F0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Recommendation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100F0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</a:t>
            </a:r>
            <a:r>
              <a:rPr lang="en-US" sz="30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Build a model to recommend movies based on specific criteria.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0" y="-1268206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00F0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85222" y="617855"/>
            <a:ext cx="495171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AF060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PROPOSED SYSTEM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268206"/>
            <a:ext cx="18288000" cy="3086100"/>
            <a:chOff x="0" y="0"/>
            <a:chExt cx="4816593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00F0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53694" y="2140634"/>
            <a:ext cx="8117206" cy="4758712"/>
          </a:xfrm>
          <a:custGeom>
            <a:avLst/>
            <a:gdLst/>
            <a:ahLst/>
            <a:cxnLst/>
            <a:rect r="r" b="b" t="t" l="l"/>
            <a:pathLst>
              <a:path h="4758712" w="8117206">
                <a:moveTo>
                  <a:pt x="0" y="0"/>
                </a:moveTo>
                <a:lnTo>
                  <a:pt x="8117205" y="0"/>
                </a:lnTo>
                <a:lnTo>
                  <a:pt x="8117205" y="4758712"/>
                </a:lnTo>
                <a:lnTo>
                  <a:pt x="0" y="4758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4519990"/>
            <a:ext cx="8334575" cy="4875726"/>
          </a:xfrm>
          <a:custGeom>
            <a:avLst/>
            <a:gdLst/>
            <a:ahLst/>
            <a:cxnLst/>
            <a:rect r="r" b="b" t="t" l="l"/>
            <a:pathLst>
              <a:path h="4875726" w="8334575">
                <a:moveTo>
                  <a:pt x="0" y="0"/>
                </a:moveTo>
                <a:lnTo>
                  <a:pt x="8334575" y="0"/>
                </a:lnTo>
                <a:lnTo>
                  <a:pt x="8334575" y="4875726"/>
                </a:lnTo>
                <a:lnTo>
                  <a:pt x="0" y="48757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45833" y="617855"/>
            <a:ext cx="2630488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AF060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DATASETS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268206"/>
            <a:ext cx="18288000" cy="3086100"/>
            <a:chOff x="0" y="0"/>
            <a:chExt cx="4816593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00F0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657090" y="2971131"/>
            <a:ext cx="11301259" cy="5763642"/>
          </a:xfrm>
          <a:custGeom>
            <a:avLst/>
            <a:gdLst/>
            <a:ahLst/>
            <a:cxnLst/>
            <a:rect r="r" b="b" t="t" l="l"/>
            <a:pathLst>
              <a:path h="5763642" w="11301259">
                <a:moveTo>
                  <a:pt x="0" y="0"/>
                </a:moveTo>
                <a:lnTo>
                  <a:pt x="11301259" y="0"/>
                </a:lnTo>
                <a:lnTo>
                  <a:pt x="11301259" y="5763642"/>
                </a:lnTo>
                <a:lnTo>
                  <a:pt x="0" y="57636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0" y="617855"/>
            <a:ext cx="914400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AF060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GRAPHICAL REPRESENTATION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6703" y="2719705"/>
            <a:ext cx="17115784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6" indent="-367028" lvl="1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sz="3399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Recommends movies based on their d</a:t>
            </a:r>
            <a:r>
              <a:rPr lang="en-US" sz="3399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escriptions, genres, and metadata.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</a:p>
          <a:p>
            <a:pPr algn="l" marL="734056" indent="-367028" lvl="1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sz="3399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Uses N</a:t>
            </a:r>
            <a:r>
              <a:rPr lang="en-US" sz="3399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atural Language Proc</a:t>
            </a:r>
            <a:r>
              <a:rPr lang="en-US" sz="3399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essing (NLP) to analyze</a:t>
            </a:r>
            <a:r>
              <a:rPr lang="en-US" sz="3399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 mo</a:t>
            </a:r>
            <a:r>
              <a:rPr lang="en-US" sz="3399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vie synopses.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</a:p>
          <a:p>
            <a:pPr algn="l" marL="734056" indent="-367028" lvl="1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sz="3399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Identifies sim</a:t>
            </a:r>
            <a:r>
              <a:rPr lang="en-US" sz="3399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ilar</a:t>
            </a:r>
            <a:r>
              <a:rPr lang="en-US" sz="3399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ities between movies by comparing textual data.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</a:p>
          <a:p>
            <a:pPr algn="l" marL="734056" indent="-367028" lvl="1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sz="3399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Uses Cosine Similarity to</a:t>
            </a:r>
            <a:r>
              <a:rPr lang="en-US" sz="3399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 f</a:t>
            </a:r>
            <a:r>
              <a:rPr lang="en-US" sz="3399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ind</a:t>
            </a:r>
            <a:r>
              <a:rPr lang="en-US" sz="3399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 re</a:t>
            </a:r>
            <a:r>
              <a:rPr lang="en-US" sz="3399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lated movies.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0" y="-1268206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00F0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0" y="650875"/>
            <a:ext cx="11752577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AF060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MODEL-1: CONTENT BASED FILTERING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6108" y="2644775"/>
            <a:ext cx="17115784" cy="493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•   TF-IDF (Term Frequency - Inverse Docum</a:t>
            </a:r>
            <a:r>
              <a:rPr lang="en-US" sz="35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ent Frequency) is used t</a:t>
            </a:r>
            <a:r>
              <a:rPr lang="en-US" sz="35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o</a:t>
            </a:r>
            <a:r>
              <a:rPr lang="en-US" sz="35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 co</a:t>
            </a:r>
            <a:r>
              <a:rPr lang="en-US" sz="35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n</a:t>
            </a:r>
            <a:r>
              <a:rPr lang="en-US" sz="35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v</a:t>
            </a:r>
            <a:r>
              <a:rPr lang="en-US" sz="35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35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rt</a:t>
            </a:r>
            <a:r>
              <a:rPr lang="en-US" sz="35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 tex</a:t>
            </a:r>
            <a:r>
              <a:rPr lang="en-US" sz="35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t into numerical values.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•   Measures the importance of words in a</a:t>
            </a:r>
            <a:r>
              <a:rPr lang="en-US" sz="35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 do</a:t>
            </a:r>
            <a:r>
              <a:rPr lang="en-US" sz="35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cument while reducing the weight of commonly used words.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•   </a:t>
            </a:r>
            <a:r>
              <a:rPr lang="en-US" sz="35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Formu</a:t>
            </a:r>
            <a:r>
              <a:rPr lang="en-US" sz="35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la: TF-IDF = TF × IDF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0" y="-1268206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00F0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86108" y="650875"/>
            <a:ext cx="227809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AF060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TF-IDF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6703" y="2719705"/>
            <a:ext cx="17115784" cy="538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6" indent="-367028" lvl="1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sz="3399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Recommends movies based on user int</a:t>
            </a:r>
            <a:r>
              <a:rPr lang="en-US" sz="3399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eractions and p</a:t>
            </a:r>
            <a:r>
              <a:rPr lang="en-US" sz="3399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ref</a:t>
            </a:r>
            <a:r>
              <a:rPr lang="en-US" sz="3399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erences.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</a:p>
          <a:p>
            <a:pPr algn="l" marL="734056" indent="-367028" lvl="1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sz="3399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Identifies users with sim</a:t>
            </a:r>
            <a:r>
              <a:rPr lang="en-US" sz="3399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ilar tas</a:t>
            </a:r>
            <a:r>
              <a:rPr lang="en-US" sz="3399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tes and suggests movies they liked.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</a:p>
          <a:p>
            <a:pPr algn="l" marL="734056" indent="-367028" lvl="1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sz="3399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Uses watch history and ratings to make recommendations.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</a:p>
          <a:p>
            <a:pPr algn="l" marL="734056" indent="-367028" lvl="1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sz="3399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Two types: 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</a:t>
            </a:r>
            <a:r>
              <a:rPr lang="en-US" sz="3399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User-Based &amp; Item-Based Collaborative</a:t>
            </a:r>
            <a:r>
              <a:rPr lang="en-US" sz="3399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 F</a:t>
            </a:r>
            <a:r>
              <a:rPr lang="en-US" sz="3399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iltering.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0" y="-1268206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00F0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0" y="650875"/>
            <a:ext cx="11752577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AF060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2: COLLABORATIVE FILTERING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78307" y="2890355"/>
            <a:ext cx="17115784" cy="369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•  Measures similari</a:t>
            </a:r>
            <a:r>
              <a:rPr lang="en-US" sz="35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ty between two movies based </a:t>
            </a:r>
            <a:r>
              <a:rPr lang="en-US" sz="35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on</a:t>
            </a:r>
            <a:r>
              <a:rPr lang="en-US" sz="35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 th</a:t>
            </a:r>
            <a:r>
              <a:rPr lang="en-US" sz="35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ei</a:t>
            </a:r>
            <a:r>
              <a:rPr lang="en-US" sz="35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r</a:t>
            </a:r>
            <a:r>
              <a:rPr lang="en-US" sz="35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 tex</a:t>
            </a:r>
            <a:r>
              <a:rPr lang="en-US" sz="35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t descriptions.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•  Formula:  cos(θ) = (A · B) / (||A||</a:t>
            </a:r>
            <a:r>
              <a:rPr lang="en-US" sz="35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 *</a:t>
            </a:r>
            <a:r>
              <a:rPr lang="en-US" sz="35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 ||B||)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•  The closer the value to  1, the m</a:t>
            </a:r>
            <a:r>
              <a:rPr lang="en-US" sz="35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ore simi</a:t>
            </a:r>
            <a:r>
              <a:rPr lang="en-US" sz="35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lar the movies are.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0" y="-1268206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00F0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878307" y="650875"/>
            <a:ext cx="494794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AF060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COSINE SIMILARITY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268206"/>
            <a:ext cx="18288000" cy="3086100"/>
            <a:chOff x="0" y="0"/>
            <a:chExt cx="4816593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00F0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875823" y="3134202"/>
            <a:ext cx="12536353" cy="4748144"/>
          </a:xfrm>
          <a:custGeom>
            <a:avLst/>
            <a:gdLst/>
            <a:ahLst/>
            <a:cxnLst/>
            <a:rect r="r" b="b" t="t" l="l"/>
            <a:pathLst>
              <a:path h="4748144" w="12536353">
                <a:moveTo>
                  <a:pt x="0" y="0"/>
                </a:moveTo>
                <a:lnTo>
                  <a:pt x="12536354" y="0"/>
                </a:lnTo>
                <a:lnTo>
                  <a:pt x="12536354" y="4748144"/>
                </a:lnTo>
                <a:lnTo>
                  <a:pt x="0" y="47481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19041" y="650875"/>
            <a:ext cx="2338884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AF060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SCREENS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77114" y="2428691"/>
            <a:ext cx="17115784" cy="8645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Netflix Recomm</a:t>
            </a:r>
            <a:r>
              <a:rPr lang="en-US" sz="35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endation System is built using</a:t>
            </a:r>
            <a:r>
              <a:rPr lang="en-US" b="true" sz="3500">
                <a:solidFill>
                  <a:srgbClr val="100F0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TF-IDF </a:t>
            </a:r>
            <a:r>
              <a:rPr lang="en-US" sz="35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and </a:t>
            </a:r>
            <a:r>
              <a:rPr lang="en-US" b="true" sz="3500">
                <a:solidFill>
                  <a:srgbClr val="100F0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Cosine Similarity. </a:t>
            </a:r>
          </a:p>
          <a:p>
            <a:pPr algn="l">
              <a:lnSpc>
                <a:spcPts val="4900"/>
              </a:lnSpc>
            </a:pP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Streamlit  provides an easy-to-use web interface for real-time recommendations. Can be extended with Hybrid Models  for better accuracy and real-world application.</a:t>
            </a:r>
          </a:p>
          <a:p>
            <a:pPr algn="l">
              <a:lnSpc>
                <a:spcPts val="4900"/>
              </a:lnSpc>
            </a:pP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With more data, we unlock deeper insights and extract valuable information from real-world datasets. </a:t>
            </a:r>
          </a:p>
          <a:p>
            <a:pPr algn="l">
              <a:lnSpc>
                <a:spcPts val="4900"/>
              </a:lnSpc>
            </a:pP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Utilize cutting-edge AI concepts like Large Memory Models (LMM) and Large Language Models (LLM) to deliver diverse, personalized recommendations.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</a:p>
          <a:p>
            <a:pPr algn="l">
              <a:lnSpc>
                <a:spcPts val="4900"/>
              </a:lnSpc>
              <a:spcBef>
                <a:spcPct val="0"/>
              </a:spcBef>
            </a:pPr>
          </a:p>
          <a:p>
            <a:pPr algn="l">
              <a:lnSpc>
                <a:spcPts val="4900"/>
              </a:lnSpc>
              <a:spcBef>
                <a:spcPct val="0"/>
              </a:spcBef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0" y="-1268206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00F0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0" y="650875"/>
            <a:ext cx="914400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AF060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 &amp; FUTURE SCOPE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F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47791" y="2266646"/>
            <a:ext cx="11301259" cy="6356958"/>
          </a:xfrm>
          <a:custGeom>
            <a:avLst/>
            <a:gdLst/>
            <a:ahLst/>
            <a:cxnLst/>
            <a:rect r="r" b="b" t="t" l="l"/>
            <a:pathLst>
              <a:path h="6356958" w="11301259">
                <a:moveTo>
                  <a:pt x="0" y="0"/>
                </a:moveTo>
                <a:lnTo>
                  <a:pt x="11301259" y="0"/>
                </a:lnTo>
                <a:lnTo>
                  <a:pt x="11301259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812122" y="2199971"/>
            <a:ext cx="13000633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AF060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StreamGenie: Tailored Netflix Recommendations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268206"/>
            <a:ext cx="18288000" cy="12011970"/>
            <a:chOff x="0" y="0"/>
            <a:chExt cx="4816593" cy="31636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163646"/>
            </a:xfrm>
            <a:custGeom>
              <a:avLst/>
              <a:gdLst/>
              <a:ahLst/>
              <a:cxnLst/>
              <a:rect r="r" b="b" t="t" l="l"/>
              <a:pathLst>
                <a:path h="316364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163646"/>
                  </a:lnTo>
                  <a:lnTo>
                    <a:pt x="0" y="316364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2017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493371" y="1965021"/>
            <a:ext cx="11301259" cy="6356958"/>
          </a:xfrm>
          <a:custGeom>
            <a:avLst/>
            <a:gdLst/>
            <a:ahLst/>
            <a:cxnLst/>
            <a:rect r="r" b="b" t="t" l="l"/>
            <a:pathLst>
              <a:path h="6356958" w="11301259">
                <a:moveTo>
                  <a:pt x="0" y="0"/>
                </a:moveTo>
                <a:lnTo>
                  <a:pt x="11301258" y="0"/>
                </a:lnTo>
                <a:lnTo>
                  <a:pt x="1130125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8214" y="3294673"/>
            <a:ext cx="17031573" cy="561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Title: StreamGenie: Tailored Netflix Recommendations</a:t>
            </a:r>
          </a:p>
          <a:p>
            <a:pPr algn="just">
              <a:lnSpc>
                <a:spcPts val="5599"/>
              </a:lnSpc>
            </a:pPr>
          </a:p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Team - 17:</a:t>
            </a:r>
          </a:p>
          <a:p>
            <a:pPr algn="just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Sahasra Koppal</a:t>
            </a:r>
          </a:p>
          <a:p>
            <a:pPr algn="just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Shreya Reddy Chidirala</a:t>
            </a:r>
          </a:p>
          <a:p>
            <a:pPr algn="just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Yoshitha Reddy Lingaladinne</a:t>
            </a:r>
          </a:p>
          <a:p>
            <a:pPr algn="just">
              <a:lnSpc>
                <a:spcPts val="5599"/>
              </a:lnSpc>
            </a:pPr>
          </a:p>
          <a:p>
            <a:pPr algn="just">
              <a:lnSpc>
                <a:spcPts val="5599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0" y="-1268206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00F0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28214" y="650875"/>
            <a:ext cx="522545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AF060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TEAM INFORMATION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268206"/>
            <a:ext cx="18288000" cy="3086100"/>
            <a:chOff x="0" y="0"/>
            <a:chExt cx="4816593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00F0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164914" y="2021527"/>
            <a:ext cx="13752600" cy="7598312"/>
          </a:xfrm>
          <a:custGeom>
            <a:avLst/>
            <a:gdLst/>
            <a:ahLst/>
            <a:cxnLst/>
            <a:rect r="r" b="b" t="t" l="l"/>
            <a:pathLst>
              <a:path h="7598312" w="13752600">
                <a:moveTo>
                  <a:pt x="0" y="0"/>
                </a:moveTo>
                <a:lnTo>
                  <a:pt x="13752600" y="0"/>
                </a:lnTo>
                <a:lnTo>
                  <a:pt x="13752600" y="7598312"/>
                </a:lnTo>
                <a:lnTo>
                  <a:pt x="0" y="75983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164914" y="650875"/>
            <a:ext cx="215205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AF060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GOOGLE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268206"/>
            <a:ext cx="18288000" cy="3086100"/>
            <a:chOff x="0" y="0"/>
            <a:chExt cx="4816593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00F0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65805" y="2361977"/>
            <a:ext cx="7761939" cy="2396499"/>
          </a:xfrm>
          <a:custGeom>
            <a:avLst/>
            <a:gdLst/>
            <a:ahLst/>
            <a:cxnLst/>
            <a:rect r="r" b="b" t="t" l="l"/>
            <a:pathLst>
              <a:path h="2396499" w="7761939">
                <a:moveTo>
                  <a:pt x="0" y="0"/>
                </a:moveTo>
                <a:lnTo>
                  <a:pt x="7761939" y="0"/>
                </a:lnTo>
                <a:lnTo>
                  <a:pt x="7761939" y="2396498"/>
                </a:lnTo>
                <a:lnTo>
                  <a:pt x="0" y="23964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65805" y="5082325"/>
            <a:ext cx="7761939" cy="1853163"/>
          </a:xfrm>
          <a:custGeom>
            <a:avLst/>
            <a:gdLst/>
            <a:ahLst/>
            <a:cxnLst/>
            <a:rect r="r" b="b" t="t" l="l"/>
            <a:pathLst>
              <a:path h="1853163" w="7761939">
                <a:moveTo>
                  <a:pt x="0" y="0"/>
                </a:moveTo>
                <a:lnTo>
                  <a:pt x="7761939" y="0"/>
                </a:lnTo>
                <a:lnTo>
                  <a:pt x="7761939" y="1853163"/>
                </a:lnTo>
                <a:lnTo>
                  <a:pt x="0" y="18531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65805" y="7478413"/>
            <a:ext cx="7761939" cy="2580845"/>
          </a:xfrm>
          <a:custGeom>
            <a:avLst/>
            <a:gdLst/>
            <a:ahLst/>
            <a:cxnLst/>
            <a:rect r="r" b="b" t="t" l="l"/>
            <a:pathLst>
              <a:path h="2580845" w="7761939">
                <a:moveTo>
                  <a:pt x="0" y="0"/>
                </a:moveTo>
                <a:lnTo>
                  <a:pt x="7761939" y="0"/>
                </a:lnTo>
                <a:lnTo>
                  <a:pt x="7761939" y="2580845"/>
                </a:lnTo>
                <a:lnTo>
                  <a:pt x="0" y="25808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774381" y="2307502"/>
            <a:ext cx="8912630" cy="2450973"/>
          </a:xfrm>
          <a:custGeom>
            <a:avLst/>
            <a:gdLst/>
            <a:ahLst/>
            <a:cxnLst/>
            <a:rect r="r" b="b" t="t" l="l"/>
            <a:pathLst>
              <a:path h="2450973" w="8912630">
                <a:moveTo>
                  <a:pt x="0" y="0"/>
                </a:moveTo>
                <a:lnTo>
                  <a:pt x="8912630" y="0"/>
                </a:lnTo>
                <a:lnTo>
                  <a:pt x="8912630" y="2450973"/>
                </a:lnTo>
                <a:lnTo>
                  <a:pt x="0" y="24509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774381" y="5082325"/>
            <a:ext cx="8912630" cy="1838230"/>
          </a:xfrm>
          <a:custGeom>
            <a:avLst/>
            <a:gdLst/>
            <a:ahLst/>
            <a:cxnLst/>
            <a:rect r="r" b="b" t="t" l="l"/>
            <a:pathLst>
              <a:path h="1838230" w="8912630">
                <a:moveTo>
                  <a:pt x="0" y="0"/>
                </a:moveTo>
                <a:lnTo>
                  <a:pt x="8912630" y="0"/>
                </a:lnTo>
                <a:lnTo>
                  <a:pt x="8912630" y="1838230"/>
                </a:lnTo>
                <a:lnTo>
                  <a:pt x="0" y="18382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774381" y="7406330"/>
            <a:ext cx="8912630" cy="2395269"/>
          </a:xfrm>
          <a:custGeom>
            <a:avLst/>
            <a:gdLst/>
            <a:ahLst/>
            <a:cxnLst/>
            <a:rect r="r" b="b" t="t" l="l"/>
            <a:pathLst>
              <a:path h="2395269" w="8912630">
                <a:moveTo>
                  <a:pt x="0" y="0"/>
                </a:moveTo>
                <a:lnTo>
                  <a:pt x="8912630" y="0"/>
                </a:lnTo>
                <a:lnTo>
                  <a:pt x="8912630" y="2395270"/>
                </a:lnTo>
                <a:lnTo>
                  <a:pt x="0" y="239527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65805" y="650875"/>
            <a:ext cx="5350272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AF060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FRIEND SUGGESTION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8214" y="2658844"/>
            <a:ext cx="17031573" cy="531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With thousands of m</a:t>
            </a:r>
            <a:r>
              <a:rPr lang="en-US" sz="30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ovies available, users struggle to find what to watch next.</a:t>
            </a:r>
          </a:p>
          <a:p>
            <a:pPr algn="just">
              <a:lnSpc>
                <a:spcPts val="4200"/>
              </a:lnSpc>
            </a:pP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A recommendation system enhances user experience by suggesting relevant movies.</a:t>
            </a:r>
          </a:p>
          <a:p>
            <a:pPr algn="just">
              <a:lnSpc>
                <a:spcPts val="4200"/>
              </a:lnSpc>
            </a:pP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Netflix and other platforms use AI to personalize recommendations.</a:t>
            </a:r>
          </a:p>
          <a:p>
            <a:pPr algn="just">
              <a:lnSpc>
                <a:spcPts val="4200"/>
              </a:lnSpc>
            </a:pP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This project aims to implement a simple yet effective movie recommendation system</a:t>
            </a: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0" y="-1268206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00F0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17568" y="617855"/>
            <a:ext cx="3287018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AF060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MOTIVATION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8214" y="3490797"/>
            <a:ext cx="17031573" cy="264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Movie recommendation systems are designed to provide personalized suggestions to users based on their viewing history, preferences, and other factors.</a:t>
            </a:r>
          </a:p>
          <a:p>
            <a:pPr algn="just">
              <a:lnSpc>
                <a:spcPts val="4200"/>
              </a:lnSpc>
            </a:pP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With an overwhelming number of options available on streaming platforms, recommendation systems help users discover relevant content efficiently.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0" y="-1268206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00F0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868269" y="617855"/>
            <a:ext cx="3985617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AF060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6108" y="2218037"/>
            <a:ext cx="17115784" cy="7306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100F0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Goal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T</a:t>
            </a:r>
            <a:r>
              <a:rPr lang="en-US" sz="26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o develop a machine learning model that recommends movies to users based on their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unique tastes and preferences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100F0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Techniques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Implement collaborative filtering, content-based filtering, or hybrid approaches to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generate personalized suggestions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100F0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Optimization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Evaluate model performance using metrics like RMSE and MAE, and optimize through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hyperparameter tuning and iterative testing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100F0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Adaptability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Incorporate real-time user interactions and contextual data to refine recommendations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dynamically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0" y="-1268206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00F0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89006" y="617855"/>
            <a:ext cx="3144143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AF060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05757" y="2335213"/>
            <a:ext cx="17115784" cy="554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500">
                <a:solidFill>
                  <a:srgbClr val="100F0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Content-Based Filtering: 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</a:t>
            </a:r>
            <a:r>
              <a:rPr lang="en-US" sz="35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Analyzes movie metadata (genres, </a:t>
            </a:r>
            <a:r>
              <a:rPr lang="en-US" sz="35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cast, </a:t>
            </a:r>
            <a:r>
              <a:rPr lang="en-US" sz="35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plot).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</a:p>
          <a:p>
            <a:pPr algn="l" marL="755651" indent="-377825" lvl="1">
              <a:lnSpc>
                <a:spcPts val="49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500">
                <a:solidFill>
                  <a:srgbClr val="100F0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Collaborative Filtering: 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</a:t>
            </a:r>
            <a:r>
              <a:rPr lang="en-US" sz="35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Compares user preferences and interactions.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</a:p>
          <a:p>
            <a:pPr algn="l" marL="755651" indent="-377825" lvl="1">
              <a:lnSpc>
                <a:spcPts val="49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500">
                <a:solidFill>
                  <a:srgbClr val="100F0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Hybrid </a:t>
            </a:r>
            <a:r>
              <a:rPr lang="en-US" b="true" sz="3500">
                <a:solidFill>
                  <a:srgbClr val="100F0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App</a:t>
            </a:r>
            <a:r>
              <a:rPr lang="en-US" b="true" sz="3500">
                <a:solidFill>
                  <a:srgbClr val="100F0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roach: 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              </a:t>
            </a:r>
            <a:r>
              <a:rPr lang="en-US" sz="3500">
                <a:solidFill>
                  <a:srgbClr val="100F0F"/>
                </a:solidFill>
                <a:latin typeface="Canva Sans"/>
                <a:ea typeface="Canva Sans"/>
                <a:cs typeface="Canva Sans"/>
                <a:sym typeface="Canva Sans"/>
              </a:rPr>
              <a:t>Combines content-based and collaborative filtering.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0" y="-1268206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00F0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0" y="617855"/>
            <a:ext cx="1169018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AF060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TYPES OF RECOMMENDATION SYSTEMS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DAGhb6trkXQ</dc:identifier>
  <dcterms:modified xsi:type="dcterms:W3CDTF">2011-08-01T06:04:30Z</dcterms:modified>
  <cp:revision>1</cp:revision>
  <dc:title>VA Project </dc:title>
</cp:coreProperties>
</file>