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4"/>
  </p:sldMasterIdLst>
  <p:notesMasterIdLst>
    <p:notesMasterId r:id="rId19"/>
  </p:notesMasterIdLst>
  <p:handoutMasterIdLst>
    <p:handoutMasterId r:id="rId20"/>
  </p:handoutMasterIdLst>
  <p:sldIdLst>
    <p:sldId id="693" r:id="rId5"/>
    <p:sldId id="694" r:id="rId6"/>
    <p:sldId id="695" r:id="rId7"/>
    <p:sldId id="696" r:id="rId8"/>
    <p:sldId id="697" r:id="rId9"/>
    <p:sldId id="698" r:id="rId10"/>
    <p:sldId id="699" r:id="rId11"/>
    <p:sldId id="700" r:id="rId12"/>
    <p:sldId id="701" r:id="rId13"/>
    <p:sldId id="702" r:id="rId14"/>
    <p:sldId id="703" r:id="rId15"/>
    <p:sldId id="704" r:id="rId16"/>
    <p:sldId id="705" r:id="rId17"/>
    <p:sldId id="706" r:id="rId18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OREE4" initials="ej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99"/>
    <a:srgbClr val="0065A4"/>
    <a:srgbClr val="0057D1"/>
    <a:srgbClr val="525252"/>
    <a:srgbClr val="FFFF66"/>
    <a:srgbClr val="4E687A"/>
    <a:srgbClr val="656565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E62B7-B957-40FB-822C-9D7989CF9376}" v="65" dt="2020-09-13T23:56:27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6357" autoAdjust="0"/>
  </p:normalViewPr>
  <p:slideViewPr>
    <p:cSldViewPr>
      <p:cViewPr varScale="1">
        <p:scale>
          <a:sx n="67" d="100"/>
          <a:sy n="67" d="100"/>
        </p:scale>
        <p:origin x="134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293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293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D1EBAE-B70E-46E4-9FC5-5DDC3F2B3E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54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293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24" y="4386430"/>
            <a:ext cx="5608954" cy="415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293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98AB20-6D9E-47CE-A46B-B77A89809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6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9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8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15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5425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31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8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16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0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8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626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07970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2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16ED27-2678-4C89-8554-662E8FB472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8353659" cy="5562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8F88CB-F419-4621-BD39-B9B3E4F94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972" y="4191000"/>
            <a:ext cx="6780028" cy="1849512"/>
          </a:xfrm>
        </p:spPr>
        <p:txBody>
          <a:bodyPr>
            <a:normAutofit/>
          </a:bodyPr>
          <a:lstStyle/>
          <a:p>
            <a:r>
              <a:rPr lang="en-US" dirty="0"/>
              <a:t>Car Accident severity prediction</a:t>
            </a:r>
            <a:r>
              <a:rPr lang="en-US" sz="2700" dirty="0"/>
              <a:t> </a:t>
            </a:r>
            <a:br>
              <a:rPr lang="en-US" sz="2700" dirty="0"/>
            </a:br>
            <a:r>
              <a:rPr lang="en-US" sz="2700" dirty="0"/>
              <a:t>Applied Data Science capstone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A25AC-40B3-4D1E-BC22-8A287D116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Zhou </a:t>
            </a:r>
            <a:r>
              <a:rPr lang="en-US" dirty="0" err="1"/>
              <a:t>Zhou</a:t>
            </a:r>
            <a:r>
              <a:rPr lang="en-US" dirty="0"/>
              <a:t> (Jojo)</a:t>
            </a:r>
          </a:p>
        </p:txBody>
      </p:sp>
    </p:spTree>
    <p:extLst>
      <p:ext uri="{BB962C8B-B14F-4D97-AF65-F5344CB8AC3E}">
        <p14:creationId xmlns:p14="http://schemas.microsoft.com/office/powerpoint/2010/main" val="282630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D8F9-E3D7-44CF-9FFA-C5BE84FF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Model &amp;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F6E9-ACA5-4816-A392-DCAE52159B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round with all features included</a:t>
            </a:r>
          </a:p>
          <a:p>
            <a:r>
              <a:rPr lang="en-US" sz="2400" dirty="0"/>
              <a:t>Model accuracy of 0.65</a:t>
            </a:r>
          </a:p>
          <a:p>
            <a:r>
              <a:rPr lang="en-US" sz="2400" dirty="0"/>
              <a:t>Recall for predicting injury is 0.76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84B3F-F86A-420F-8338-CD97CF85C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40"/>
          <a:stretch/>
        </p:blipFill>
        <p:spPr>
          <a:xfrm>
            <a:off x="1342292" y="3581400"/>
            <a:ext cx="6459415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9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58F6-02D7-4153-9A01-A9AD70D6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Discussion &amp; 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4976-C661-4EE1-8987-FB11E07108E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42773" y="1600200"/>
            <a:ext cx="8455152" cy="4495800"/>
          </a:xfrm>
        </p:spPr>
        <p:txBody>
          <a:bodyPr>
            <a:normAutofit/>
          </a:bodyPr>
          <a:lstStyle/>
          <a:p>
            <a:r>
              <a:rPr lang="en-US" sz="2400" dirty="0"/>
              <a:t>Most important features: pedestrians, bicycles, person-count involved in accidents; followed by vehicle count involved and hit-a-parked-car situation</a:t>
            </a:r>
          </a:p>
          <a:p>
            <a:r>
              <a:rPr lang="en-US" sz="2400" dirty="0"/>
              <a:t>Public traffic polices are recommended with more protection of pedestrians &amp; bicycles on roads like having more marked crosswalks, bike lanes, pedestrian having right of way, more road warning signs for pedestrian and bicycles passing,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C2504-C6C3-4DAE-A29D-E0D874518A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1" y="4648200"/>
            <a:ext cx="902172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0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05A1-076C-4C46-8A54-7640985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Model &amp;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EFEB-ACA5-4D2F-ACF3-04735616B3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Only potential accident cause factors included in 2</a:t>
            </a:r>
            <a:r>
              <a:rPr lang="en-US" sz="2400" baseline="30000" dirty="0"/>
              <a:t>nd</a:t>
            </a:r>
            <a:r>
              <a:rPr lang="en-US" sz="2400" dirty="0"/>
              <a:t> model: address type, driving conditions &amp; behavior</a:t>
            </a:r>
          </a:p>
          <a:p>
            <a:r>
              <a:rPr lang="en-US" sz="2400" dirty="0"/>
              <a:t>Model accuracy of 0.60</a:t>
            </a:r>
          </a:p>
          <a:p>
            <a:r>
              <a:rPr lang="en-US" sz="2400" dirty="0"/>
              <a:t>Recall for predicting injury is 0.66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53D26-AB72-4041-A4DC-728E2F90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78" y="3733801"/>
            <a:ext cx="7079874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C413B4-5600-4F5B-833A-99E180B238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1453" y="5105400"/>
            <a:ext cx="7774721" cy="15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49F67-0039-4291-A5A1-607A6688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Discussion &amp; Recommendation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DEC7FF-19F5-470B-A9E6-DC311100F5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0716" y="1600200"/>
            <a:ext cx="8460884" cy="4495800"/>
          </a:xfrm>
        </p:spPr>
        <p:txBody>
          <a:bodyPr>
            <a:normAutofit/>
          </a:bodyPr>
          <a:lstStyle/>
          <a:p>
            <a:r>
              <a:rPr lang="en-US" sz="2400" dirty="0"/>
              <a:t>Most importance features: address type, driver under-influence, inattention; followed by speeding, light condition &amp; weather</a:t>
            </a:r>
          </a:p>
          <a:p>
            <a:r>
              <a:rPr lang="en-US" sz="2400" dirty="0"/>
              <a:t>Intersection is highly susceptible for severe accidents with injuries </a:t>
            </a:r>
          </a:p>
          <a:p>
            <a:r>
              <a:rPr lang="en-US" sz="2400" dirty="0"/>
              <a:t>Dangerous driving behaviors more likely to cause injuries  especially under less favorable driving conditions</a:t>
            </a:r>
          </a:p>
          <a:p>
            <a:r>
              <a:rPr lang="en-US" sz="2400" dirty="0"/>
              <a:t>Recommend to have better intersection design with increased visibility, more guidance signs; reinforced public education of safe driving, strict punishment measures to prevent dangerous driving behaviors</a:t>
            </a:r>
          </a:p>
        </p:txBody>
      </p:sp>
    </p:spTree>
    <p:extLst>
      <p:ext uri="{BB962C8B-B14F-4D97-AF65-F5344CB8AC3E}">
        <p14:creationId xmlns:p14="http://schemas.microsoft.com/office/powerpoint/2010/main" val="75545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BC22-2608-4CE0-89A8-05CC7370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/>
              <a:t>&amp; Future Study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CB06-492D-4B77-B1E3-BB2D8BDB58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Useful and informative models built to predict accident severity </a:t>
            </a:r>
          </a:p>
          <a:p>
            <a:r>
              <a:rPr lang="en-US" sz="2400" dirty="0"/>
              <a:t>Value in guiding public traffic polices to focus on important factors to prevent accident injuries</a:t>
            </a:r>
          </a:p>
          <a:p>
            <a:r>
              <a:rPr lang="en-US" sz="2400" dirty="0"/>
              <a:t>Accuracy of model has room for improvement, more insights could be gained  </a:t>
            </a:r>
          </a:p>
          <a:p>
            <a:pPr marL="640080">
              <a:buFont typeface="Courier New" panose="02070309020205020404" pitchFamily="49" charset="0"/>
              <a:buChar char="o"/>
            </a:pPr>
            <a:r>
              <a:rPr lang="en-US" sz="2400" dirty="0"/>
              <a:t>Collision type be further processed and used in model </a:t>
            </a:r>
          </a:p>
          <a:p>
            <a:pPr marL="640080">
              <a:buFont typeface="Courier New" panose="02070309020205020404" pitchFamily="49" charset="0"/>
              <a:buChar char="o"/>
            </a:pPr>
            <a:r>
              <a:rPr lang="en-US" sz="2400" dirty="0"/>
              <a:t>Accident address be grouped based on injury occurrence ratio and used in model</a:t>
            </a:r>
          </a:p>
          <a:p>
            <a:pPr marL="640080">
              <a:buFont typeface="Courier New" panose="02070309020205020404" pitchFamily="49" charset="0"/>
              <a:buChar char="o"/>
            </a:pPr>
            <a:r>
              <a:rPr lang="en-US" sz="2400" dirty="0"/>
              <a:t>Accident trend by dates  </a:t>
            </a:r>
          </a:p>
          <a:p>
            <a:pPr marL="64008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64008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38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DBA4-B258-45AE-AC19-C9B033B5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7D49-1045-401E-A0BB-2CD06807A8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Road traffic accidents cause millions of deaths and injuries every year globally </a:t>
            </a:r>
          </a:p>
          <a:p>
            <a:r>
              <a:rPr lang="en-US" sz="2800" dirty="0"/>
              <a:t>Road traffic injuries cause significant economic losses - costs most countries 3% GDP</a:t>
            </a:r>
          </a:p>
          <a:p>
            <a:r>
              <a:rPr lang="en-US" sz="2800" dirty="0"/>
              <a:t>Insights on factors leading to high accident injury risk provide valuable guidance for public traffic polices </a:t>
            </a:r>
          </a:p>
          <a:p>
            <a:r>
              <a:rPr lang="en-US" sz="2800" dirty="0"/>
              <a:t>Also benefits public individuals for safer road trips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387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8CD8-8F91-43DF-A03C-F2F56C70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0CA3-9F5D-451E-A935-1D01C53752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sz="2400" dirty="0"/>
              <a:t>Example dataset was used with goal to predict accident severity (code1-property, code 2-injury)</a:t>
            </a:r>
          </a:p>
          <a:p>
            <a:r>
              <a:rPr lang="en-US" sz="2400" dirty="0"/>
              <a:t>Dataset rebalanced by under-sampling to reduce model bias </a:t>
            </a:r>
          </a:p>
          <a:p>
            <a:r>
              <a:rPr lang="en-US" sz="2400" dirty="0"/>
              <a:t>Unmatched data and duplicated columns were dropped</a:t>
            </a:r>
          </a:p>
          <a:p>
            <a:r>
              <a:rPr lang="en-US" sz="2400" dirty="0"/>
              <a:t>Data rows with missing entries were dropped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B3554-9517-403D-9C3B-C530502F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6" y="3716943"/>
            <a:ext cx="8033349" cy="30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CA10-F3A7-44A3-BF96-4DC3908F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7943-0B92-445A-9AC5-7E72A84E70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6448" y="1600200"/>
            <a:ext cx="8378952" cy="4495800"/>
          </a:xfrm>
        </p:spPr>
        <p:txBody>
          <a:bodyPr/>
          <a:lstStyle/>
          <a:p>
            <a:r>
              <a:rPr lang="en-US" sz="2400" dirty="0"/>
              <a:t>14 attributes initially selected for data analysis &amp;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3014D-460E-4A34-9525-198F5C126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58706"/>
            <a:ext cx="4724400" cy="45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B88-51C9-4BF6-9C05-319BD68B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Analysis- Collision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748B7-6FA0-4210-A1FA-8A98A90D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3" y="1864242"/>
            <a:ext cx="6029776" cy="4038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2BB8D1-40C8-4630-8BDC-4CEA4FE19C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0" y="1828800"/>
            <a:ext cx="2861505" cy="4495800"/>
          </a:xfrm>
        </p:spPr>
        <p:txBody>
          <a:bodyPr>
            <a:normAutofit/>
          </a:bodyPr>
          <a:lstStyle/>
          <a:p>
            <a:r>
              <a:rPr lang="en-US" sz="2400" dirty="0"/>
              <a:t>Pedestrian, cycle involvement indicate higher chance of injury</a:t>
            </a:r>
          </a:p>
          <a:p>
            <a:r>
              <a:rPr lang="en-US" sz="2400" dirty="0"/>
              <a:t>Hit-a-parked-car indicate lower chance of injury</a:t>
            </a:r>
          </a:p>
          <a:p>
            <a:r>
              <a:rPr lang="en-US" sz="2400" dirty="0"/>
              <a:t>Above 3 attributes were selected for model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011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B88-51C9-4BF6-9C05-319BD68B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Analysis- Address Type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2BB8D1-40C8-4630-8BDC-4CEA4FE19C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5032744"/>
            <a:ext cx="8382000" cy="1293628"/>
          </a:xfrm>
        </p:spPr>
        <p:txBody>
          <a:bodyPr vert="horz">
            <a:normAutofit/>
          </a:bodyPr>
          <a:lstStyle/>
          <a:p>
            <a:r>
              <a:rPr lang="en-US" sz="2400" dirty="0"/>
              <a:t>Accidents happen more frequently at block</a:t>
            </a:r>
          </a:p>
          <a:p>
            <a:r>
              <a:rPr lang="en-US" sz="2400" dirty="0"/>
              <a:t>Accidents at intersection are more likely to cause injury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1839C-3C30-461F-83E0-B78313901F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2726" y="1676400"/>
            <a:ext cx="5578549" cy="33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039F-9BFF-4B72-9ABB-258DDDE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– Driving Condition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15A4-D640-4E97-9A17-48A4DADF38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/>
          </a:bodyPr>
          <a:lstStyle/>
          <a:p>
            <a:r>
              <a:rPr lang="en-US" sz="2400" dirty="0"/>
              <a:t>Weather, road condition, light condition attributes: processed with simplified categories, converted to ordinal numbers based on risk </a:t>
            </a:r>
          </a:p>
          <a:p>
            <a:pPr marL="640080" indent="-342900">
              <a:buFont typeface="Courier New" panose="02070309020205020404" pitchFamily="49" charset="0"/>
              <a:buChar char="o"/>
            </a:pPr>
            <a:r>
              <a:rPr lang="en-US" sz="2400" dirty="0"/>
              <a:t>e.g. 1-bright daylight, 2-dust/dawn, 3-dark with lights on, 4-dark with no light</a:t>
            </a:r>
          </a:p>
          <a:p>
            <a:pPr marL="297180" indent="0">
              <a:buNone/>
            </a:pPr>
            <a:endParaRPr lang="en-US" sz="2400" dirty="0"/>
          </a:p>
          <a:p>
            <a:pPr marL="274320" indent="-342900">
              <a:buFont typeface="Wingdings" panose="05000000000000000000" pitchFamily="2" charset="2"/>
              <a:buChar char="q"/>
            </a:pPr>
            <a:r>
              <a:rPr lang="en-US" sz="2400" dirty="0"/>
              <a:t>Correlation between weather and road condition (R-squared 0.61), only one attribute “weather” was selected for model </a:t>
            </a:r>
          </a:p>
          <a:p>
            <a:pPr marL="0" indent="0">
              <a:buNone/>
            </a:pPr>
            <a:endParaRPr lang="en-US" sz="2400" dirty="0"/>
          </a:p>
          <a:p>
            <a:pPr marL="54864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7432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733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039F-9BFF-4B72-9ABB-258DDDE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– Driving Behavior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15A4-D640-4E97-9A17-48A4DADF38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Speeding, inattention, under-influence attributes:  missing data entry was interpreted as “N” and converted to binary 0 or 1; all selected for model </a:t>
            </a:r>
          </a:p>
          <a:p>
            <a:pPr marL="274320" indent="-342900">
              <a:buFont typeface="Wingdings" panose="05000000000000000000" pitchFamily="2" charset="2"/>
              <a:buChar char="q"/>
            </a:pPr>
            <a:r>
              <a:rPr lang="en-US" sz="2400" dirty="0"/>
              <a:t>Higher chance of causing injury (60%) if driver under influence </a:t>
            </a:r>
          </a:p>
          <a:p>
            <a:pPr marL="54864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7432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1C565-E2F1-4CD8-BAB9-8EF65EF0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15" y="3462528"/>
            <a:ext cx="4233971" cy="31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4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38FF-6F53-4AEC-9952-55EFDB16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E36A-28BF-4F08-92EE-00C2462770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9872" y="1600200"/>
            <a:ext cx="8378952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11 features were selected for model  </a:t>
            </a:r>
          </a:p>
          <a:p>
            <a:r>
              <a:rPr lang="en-US" sz="2400" dirty="0"/>
              <a:t>Decision tree selected for advantages in reflecting importance ranking of features in hierarchy, and ease of interpretation</a:t>
            </a:r>
          </a:p>
          <a:p>
            <a:r>
              <a:rPr lang="en-US" sz="2400" dirty="0"/>
              <a:t>Recall score is of particular interest as for rare event prediction like road accident prediction or medical diagnosis, it is preferred to have a higher recall (even with more false positives)</a:t>
            </a:r>
          </a:p>
        </p:txBody>
      </p:sp>
    </p:spTree>
    <p:extLst>
      <p:ext uri="{BB962C8B-B14F-4D97-AF65-F5344CB8AC3E}">
        <p14:creationId xmlns:p14="http://schemas.microsoft.com/office/powerpoint/2010/main" val="40187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9EEC8B26AA8B46B421A4ABE72DE908" ma:contentTypeVersion="12" ma:contentTypeDescription="Create a new document." ma:contentTypeScope="" ma:versionID="74e692564af0ae8a2697c084bc3f1c58">
  <xsd:schema xmlns:xsd="http://www.w3.org/2001/XMLSchema" xmlns:xs="http://www.w3.org/2001/XMLSchema" xmlns:p="http://schemas.microsoft.com/office/2006/metadata/properties" xmlns:ns3="c42b94f9-7da5-4d0b-bd88-91e87ef46cef" xmlns:ns4="56ce73a1-4d45-4fb3-b9db-ae9dca6e0933" targetNamespace="http://schemas.microsoft.com/office/2006/metadata/properties" ma:root="true" ma:fieldsID="bf9d3f8bb92c75dc119f18ed17f89a14" ns3:_="" ns4:_="">
    <xsd:import namespace="c42b94f9-7da5-4d0b-bd88-91e87ef46cef"/>
    <xsd:import namespace="56ce73a1-4d45-4fb3-b9db-ae9dca6e09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2b94f9-7da5-4d0b-bd88-91e87ef46c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e73a1-4d45-4fb3-b9db-ae9dca6e093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C92A71-5704-410C-ABCF-F451740975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D577F-C817-4637-A027-DE3DCBCB26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D13B64-5ED7-4F6C-832C-025B91B720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2b94f9-7da5-4d0b-bd88-91e87ef46cef"/>
    <ds:schemaRef ds:uri="56ce73a1-4d45-4fb3-b9db-ae9dca6e0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595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Tw Cen MT</vt:lpstr>
      <vt:lpstr>Wingdings</vt:lpstr>
      <vt:lpstr>Wingdings 2</vt:lpstr>
      <vt:lpstr>Median</vt:lpstr>
      <vt:lpstr>Car Accident severity prediction  Applied Data Science capstone Project</vt:lpstr>
      <vt:lpstr>Business Problem </vt:lpstr>
      <vt:lpstr>Data Engineering </vt:lpstr>
      <vt:lpstr>Feature Selection </vt:lpstr>
      <vt:lpstr>Data Analysis- Collision Type</vt:lpstr>
      <vt:lpstr>Data Analysis- Address Type</vt:lpstr>
      <vt:lpstr>Data Analysis – Driving Condition  </vt:lpstr>
      <vt:lpstr>Data Analysis – Driving Behavior </vt:lpstr>
      <vt:lpstr>Decision Tree Model </vt:lpstr>
      <vt:lpstr>1st Model &amp; Performance </vt:lpstr>
      <vt:lpstr>Result Discussion &amp; Recommendation </vt:lpstr>
      <vt:lpstr>2nd Model &amp; Performance </vt:lpstr>
      <vt:lpstr>Result Discussion &amp; Recommendation </vt:lpstr>
      <vt:lpstr>Conclusion &amp; Future Study   </vt:lpstr>
    </vt:vector>
  </TitlesOfParts>
  <Company>medtronic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Milan</dc:creator>
  <cp:lastModifiedBy>Subir Saha</cp:lastModifiedBy>
  <cp:revision>624</cp:revision>
  <cp:lastPrinted>2013-03-04T16:20:37Z</cp:lastPrinted>
  <dcterms:created xsi:type="dcterms:W3CDTF">2011-06-30T21:09:25Z</dcterms:created>
  <dcterms:modified xsi:type="dcterms:W3CDTF">2020-09-22T19:09:00Z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0x010100F49EEC8B26AA8B46B421A4ABE72DE908</vt:lpwstr>
  </property>
</Properties>
</file>