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4"/>
  </p:sldMasterIdLst>
  <p:notesMasterIdLst>
    <p:notesMasterId r:id="rId28"/>
  </p:notesMasterIdLst>
  <p:handoutMasterIdLst>
    <p:handoutMasterId r:id="rId29"/>
  </p:handoutMasterIdLst>
  <p:sldIdLst>
    <p:sldId id="693" r:id="rId5"/>
    <p:sldId id="694" r:id="rId6"/>
    <p:sldId id="695" r:id="rId7"/>
    <p:sldId id="696" r:id="rId8"/>
    <p:sldId id="697" r:id="rId9"/>
    <p:sldId id="708" r:id="rId10"/>
    <p:sldId id="709" r:id="rId11"/>
    <p:sldId id="710" r:id="rId12"/>
    <p:sldId id="698" r:id="rId13"/>
    <p:sldId id="699" r:id="rId14"/>
    <p:sldId id="700" r:id="rId15"/>
    <p:sldId id="707" r:id="rId16"/>
    <p:sldId id="711" r:id="rId17"/>
    <p:sldId id="712" r:id="rId18"/>
    <p:sldId id="713" r:id="rId19"/>
    <p:sldId id="714" r:id="rId20"/>
    <p:sldId id="715" r:id="rId21"/>
    <p:sldId id="701" r:id="rId22"/>
    <p:sldId id="702" r:id="rId23"/>
    <p:sldId id="703" r:id="rId24"/>
    <p:sldId id="704" r:id="rId25"/>
    <p:sldId id="705" r:id="rId26"/>
    <p:sldId id="706" r:id="rId2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128"/>
        <a:cs typeface="+mn-cs"/>
      </a:defRPr>
    </a:lvl5pPr>
    <a:lvl6pPr marL="2286000" algn="l" defTabSz="914400" rtl="0" eaLnBrk="1" latinLnBrk="0" hangingPunct="1">
      <a:defRPr sz="2400" kern="1200">
        <a:solidFill>
          <a:schemeClr val="tx1"/>
        </a:solidFill>
        <a:latin typeface="Arial" charset="0"/>
        <a:ea typeface="ヒラギノ角ゴ Pro W3" charset="-128"/>
        <a:cs typeface="+mn-cs"/>
      </a:defRPr>
    </a:lvl6pPr>
    <a:lvl7pPr marL="2743200" algn="l" defTabSz="914400" rtl="0" eaLnBrk="1" latinLnBrk="0" hangingPunct="1">
      <a:defRPr sz="2400" kern="1200">
        <a:solidFill>
          <a:schemeClr val="tx1"/>
        </a:solidFill>
        <a:latin typeface="Arial" charset="0"/>
        <a:ea typeface="ヒラギノ角ゴ Pro W3" charset="-128"/>
        <a:cs typeface="+mn-cs"/>
      </a:defRPr>
    </a:lvl7pPr>
    <a:lvl8pPr marL="3200400" algn="l" defTabSz="914400" rtl="0" eaLnBrk="1" latinLnBrk="0" hangingPunct="1">
      <a:defRPr sz="2400" kern="1200">
        <a:solidFill>
          <a:schemeClr val="tx1"/>
        </a:solidFill>
        <a:latin typeface="Arial" charset="0"/>
        <a:ea typeface="ヒラギノ角ゴ Pro W3" charset="-128"/>
        <a:cs typeface="+mn-cs"/>
      </a:defRPr>
    </a:lvl8pPr>
    <a:lvl9pPr marL="3657600" algn="l" defTabSz="914400" rtl="0" eaLnBrk="1" latinLnBrk="0" hangingPunct="1">
      <a:defRPr sz="2400" kern="1200">
        <a:solidFill>
          <a:schemeClr val="tx1"/>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OOREE4" initials="ej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99"/>
    <a:srgbClr val="0065A4"/>
    <a:srgbClr val="0057D1"/>
    <a:srgbClr val="525252"/>
    <a:srgbClr val="FFFF66"/>
    <a:srgbClr val="4E687A"/>
    <a:srgbClr val="656565"/>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E62B7-B957-40FB-822C-9D7989CF9376}" v="65" dt="2020-09-13T23:56:27.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6357" autoAdjust="0"/>
  </p:normalViewPr>
  <p:slideViewPr>
    <p:cSldViewPr>
      <p:cViewPr varScale="1">
        <p:scale>
          <a:sx n="67" d="100"/>
          <a:sy n="67" d="100"/>
        </p:scale>
        <p:origin x="134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1" d="100"/>
        <a:sy n="12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3"/>
            <a:ext cx="3037523" cy="461647"/>
          </a:xfrm>
          <a:prstGeom prst="rect">
            <a:avLst/>
          </a:prstGeom>
          <a:noFill/>
          <a:ln w="9525">
            <a:noFill/>
            <a:miter lim="800000"/>
            <a:headEnd/>
            <a:tailEnd/>
          </a:ln>
          <a:effectLst/>
        </p:spPr>
        <p:txBody>
          <a:bodyPr vert="horz" wrap="square" lIns="90992" tIns="45496" rIns="90992" bIns="45496" numCol="1" anchor="t" anchorCtr="0" compatLnSpc="1">
            <a:prstTxWarp prst="textNoShape">
              <a:avLst/>
            </a:prstTxWarp>
          </a:bodyPr>
          <a:lstStyle>
            <a:lvl1pPr>
              <a:defRPr sz="1200">
                <a:cs typeface="ヒラギノ角ゴ Pro W3" charset="-128"/>
              </a:defRPr>
            </a:lvl1pPr>
          </a:lstStyle>
          <a:p>
            <a:pPr>
              <a:defRPr/>
            </a:pPr>
            <a:endParaRPr lang="en-US"/>
          </a:p>
        </p:txBody>
      </p:sp>
      <p:sp>
        <p:nvSpPr>
          <p:cNvPr id="11267" name="Rectangle 3"/>
          <p:cNvSpPr>
            <a:spLocks noGrp="1" noChangeArrowheads="1"/>
          </p:cNvSpPr>
          <p:nvPr>
            <p:ph type="dt" sz="quarter" idx="1"/>
          </p:nvPr>
        </p:nvSpPr>
        <p:spPr bwMode="auto">
          <a:xfrm>
            <a:off x="3971293" y="3"/>
            <a:ext cx="3037523" cy="461647"/>
          </a:xfrm>
          <a:prstGeom prst="rect">
            <a:avLst/>
          </a:prstGeom>
          <a:noFill/>
          <a:ln w="9525">
            <a:noFill/>
            <a:miter lim="800000"/>
            <a:headEnd/>
            <a:tailEnd/>
          </a:ln>
          <a:effectLst/>
        </p:spPr>
        <p:txBody>
          <a:bodyPr vert="horz" wrap="square" lIns="90992" tIns="45496" rIns="90992" bIns="45496" numCol="1" anchor="t" anchorCtr="0" compatLnSpc="1">
            <a:prstTxWarp prst="textNoShape">
              <a:avLst/>
            </a:prstTxWarp>
          </a:bodyPr>
          <a:lstStyle>
            <a:lvl1pPr algn="r">
              <a:defRPr sz="1200">
                <a:cs typeface="ヒラギノ角ゴ Pro W3" charset="-128"/>
              </a:defRPr>
            </a:lvl1pPr>
          </a:lstStyle>
          <a:p>
            <a:pPr>
              <a:defRPr/>
            </a:pPr>
            <a:endParaRPr lang="en-US"/>
          </a:p>
        </p:txBody>
      </p:sp>
      <p:sp>
        <p:nvSpPr>
          <p:cNvPr id="11268" name="Rectangle 4"/>
          <p:cNvSpPr>
            <a:spLocks noGrp="1" noChangeArrowheads="1"/>
          </p:cNvSpPr>
          <p:nvPr>
            <p:ph type="ftr" sz="quarter" idx="2"/>
          </p:nvPr>
        </p:nvSpPr>
        <p:spPr bwMode="auto">
          <a:xfrm>
            <a:off x="0" y="8772856"/>
            <a:ext cx="3037523" cy="461647"/>
          </a:xfrm>
          <a:prstGeom prst="rect">
            <a:avLst/>
          </a:prstGeom>
          <a:noFill/>
          <a:ln w="9525">
            <a:noFill/>
            <a:miter lim="800000"/>
            <a:headEnd/>
            <a:tailEnd/>
          </a:ln>
          <a:effectLst/>
        </p:spPr>
        <p:txBody>
          <a:bodyPr vert="horz" wrap="square" lIns="90992" tIns="45496" rIns="90992" bIns="45496" numCol="1" anchor="b" anchorCtr="0" compatLnSpc="1">
            <a:prstTxWarp prst="textNoShape">
              <a:avLst/>
            </a:prstTxWarp>
          </a:bodyPr>
          <a:lstStyle>
            <a:lvl1pPr>
              <a:defRPr sz="1200">
                <a:cs typeface="ヒラギノ角ゴ Pro W3" charset="-128"/>
              </a:defRPr>
            </a:lvl1pPr>
          </a:lstStyle>
          <a:p>
            <a:pPr>
              <a:defRPr/>
            </a:pPr>
            <a:endParaRPr lang="en-US"/>
          </a:p>
        </p:txBody>
      </p:sp>
      <p:sp>
        <p:nvSpPr>
          <p:cNvPr id="11269" name="Rectangle 5"/>
          <p:cNvSpPr>
            <a:spLocks noGrp="1" noChangeArrowheads="1"/>
          </p:cNvSpPr>
          <p:nvPr>
            <p:ph type="sldNum" sz="quarter" idx="3"/>
          </p:nvPr>
        </p:nvSpPr>
        <p:spPr bwMode="auto">
          <a:xfrm>
            <a:off x="3971293" y="8772856"/>
            <a:ext cx="3037523" cy="461647"/>
          </a:xfrm>
          <a:prstGeom prst="rect">
            <a:avLst/>
          </a:prstGeom>
          <a:noFill/>
          <a:ln w="9525">
            <a:noFill/>
            <a:miter lim="800000"/>
            <a:headEnd/>
            <a:tailEnd/>
          </a:ln>
          <a:effectLst/>
        </p:spPr>
        <p:txBody>
          <a:bodyPr vert="horz" wrap="square" lIns="90992" tIns="45496" rIns="90992" bIns="45496" numCol="1" anchor="b" anchorCtr="0" compatLnSpc="1">
            <a:prstTxWarp prst="textNoShape">
              <a:avLst/>
            </a:prstTxWarp>
          </a:bodyPr>
          <a:lstStyle>
            <a:lvl1pPr algn="r">
              <a:defRPr sz="1200"/>
            </a:lvl1pPr>
          </a:lstStyle>
          <a:p>
            <a:fld id="{78D1EBAE-B70E-46E4-9FC5-5DDC3F2B3E79}" type="slidenum">
              <a:rPr lang="en-US"/>
              <a:pPr/>
              <a:t>‹#›</a:t>
            </a:fld>
            <a:endParaRPr lang="en-US"/>
          </a:p>
        </p:txBody>
      </p:sp>
    </p:spTree>
    <p:extLst>
      <p:ext uri="{BB962C8B-B14F-4D97-AF65-F5344CB8AC3E}">
        <p14:creationId xmlns:p14="http://schemas.microsoft.com/office/powerpoint/2010/main" val="2803954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3"/>
            <a:ext cx="3037523" cy="461647"/>
          </a:xfrm>
          <a:prstGeom prst="rect">
            <a:avLst/>
          </a:prstGeom>
          <a:noFill/>
          <a:ln w="9525">
            <a:noFill/>
            <a:miter lim="800000"/>
            <a:headEnd/>
            <a:tailEnd/>
          </a:ln>
          <a:effectLst/>
        </p:spPr>
        <p:txBody>
          <a:bodyPr vert="horz" wrap="square" lIns="90992" tIns="45496" rIns="90992" bIns="45496" numCol="1" anchor="t" anchorCtr="0" compatLnSpc="1">
            <a:prstTxWarp prst="textNoShape">
              <a:avLst/>
            </a:prstTxWarp>
          </a:bodyPr>
          <a:lstStyle>
            <a:lvl1pPr>
              <a:defRPr sz="1200">
                <a:cs typeface="ヒラギノ角ゴ Pro W3" charset="-128"/>
              </a:defRPr>
            </a:lvl1pPr>
          </a:lstStyle>
          <a:p>
            <a:pPr>
              <a:defRPr/>
            </a:pPr>
            <a:endParaRPr lang="en-US"/>
          </a:p>
        </p:txBody>
      </p:sp>
      <p:sp>
        <p:nvSpPr>
          <p:cNvPr id="17411" name="Rectangle 3"/>
          <p:cNvSpPr>
            <a:spLocks noGrp="1" noChangeArrowheads="1"/>
          </p:cNvSpPr>
          <p:nvPr>
            <p:ph type="dt" idx="1"/>
          </p:nvPr>
        </p:nvSpPr>
        <p:spPr bwMode="auto">
          <a:xfrm>
            <a:off x="3971293" y="3"/>
            <a:ext cx="3037523" cy="461647"/>
          </a:xfrm>
          <a:prstGeom prst="rect">
            <a:avLst/>
          </a:prstGeom>
          <a:noFill/>
          <a:ln w="9525">
            <a:noFill/>
            <a:miter lim="800000"/>
            <a:headEnd/>
            <a:tailEnd/>
          </a:ln>
          <a:effectLst/>
        </p:spPr>
        <p:txBody>
          <a:bodyPr vert="horz" wrap="square" lIns="90992" tIns="45496" rIns="90992" bIns="45496" numCol="1" anchor="t" anchorCtr="0" compatLnSpc="1">
            <a:prstTxWarp prst="textNoShape">
              <a:avLst/>
            </a:prstTxWarp>
          </a:bodyPr>
          <a:lstStyle>
            <a:lvl1pPr algn="r">
              <a:defRPr sz="1200">
                <a:cs typeface="ヒラギノ角ゴ Pro W3" charset="-128"/>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969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00724" y="4386430"/>
            <a:ext cx="5608954" cy="4156391"/>
          </a:xfrm>
          <a:prstGeom prst="rect">
            <a:avLst/>
          </a:prstGeom>
          <a:noFill/>
          <a:ln w="9525">
            <a:noFill/>
            <a:miter lim="800000"/>
            <a:headEnd/>
            <a:tailEnd/>
          </a:ln>
          <a:effectLst/>
        </p:spPr>
        <p:txBody>
          <a:bodyPr vert="horz" wrap="square" lIns="90992" tIns="45496" rIns="90992" bIns="454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8772856"/>
            <a:ext cx="3037523" cy="461647"/>
          </a:xfrm>
          <a:prstGeom prst="rect">
            <a:avLst/>
          </a:prstGeom>
          <a:noFill/>
          <a:ln w="9525">
            <a:noFill/>
            <a:miter lim="800000"/>
            <a:headEnd/>
            <a:tailEnd/>
          </a:ln>
          <a:effectLst/>
        </p:spPr>
        <p:txBody>
          <a:bodyPr vert="horz" wrap="square" lIns="90992" tIns="45496" rIns="90992" bIns="45496" numCol="1" anchor="b" anchorCtr="0" compatLnSpc="1">
            <a:prstTxWarp prst="textNoShape">
              <a:avLst/>
            </a:prstTxWarp>
          </a:bodyPr>
          <a:lstStyle>
            <a:lvl1pPr>
              <a:defRPr sz="1200">
                <a:cs typeface="ヒラギノ角ゴ Pro W3" charset="-128"/>
              </a:defRPr>
            </a:lvl1pPr>
          </a:lstStyle>
          <a:p>
            <a:pPr>
              <a:defRPr/>
            </a:pPr>
            <a:endParaRPr lang="en-US"/>
          </a:p>
        </p:txBody>
      </p:sp>
      <p:sp>
        <p:nvSpPr>
          <p:cNvPr id="17415" name="Rectangle 7"/>
          <p:cNvSpPr>
            <a:spLocks noGrp="1" noChangeArrowheads="1"/>
          </p:cNvSpPr>
          <p:nvPr>
            <p:ph type="sldNum" sz="quarter" idx="5"/>
          </p:nvPr>
        </p:nvSpPr>
        <p:spPr bwMode="auto">
          <a:xfrm>
            <a:off x="3971293" y="8772856"/>
            <a:ext cx="3037523" cy="461647"/>
          </a:xfrm>
          <a:prstGeom prst="rect">
            <a:avLst/>
          </a:prstGeom>
          <a:noFill/>
          <a:ln w="9525">
            <a:noFill/>
            <a:miter lim="800000"/>
            <a:headEnd/>
            <a:tailEnd/>
          </a:ln>
          <a:effectLst/>
        </p:spPr>
        <p:txBody>
          <a:bodyPr vert="horz" wrap="square" lIns="90992" tIns="45496" rIns="90992" bIns="45496" numCol="1" anchor="b" anchorCtr="0" compatLnSpc="1">
            <a:prstTxWarp prst="textNoShape">
              <a:avLst/>
            </a:prstTxWarp>
          </a:bodyPr>
          <a:lstStyle>
            <a:lvl1pPr algn="r">
              <a:defRPr sz="1200"/>
            </a:lvl1pPr>
          </a:lstStyle>
          <a:p>
            <a:fld id="{AB98AB20-6D9E-47CE-A46B-B77A898093EA}" type="slidenum">
              <a:rPr lang="en-US"/>
              <a:pPr/>
              <a:t>‹#›</a:t>
            </a:fld>
            <a:endParaRPr lang="en-US"/>
          </a:p>
        </p:txBody>
      </p:sp>
    </p:spTree>
    <p:extLst>
      <p:ext uri="{BB962C8B-B14F-4D97-AF65-F5344CB8AC3E}">
        <p14:creationId xmlns:p14="http://schemas.microsoft.com/office/powerpoint/2010/main" val="4145836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F0FF828-1AF3-4AAD-8249-229822709A17}" type="datetimeFigureOut">
              <a:rPr lang="en-US" smtClean="0"/>
              <a:pPr/>
              <a:t>9/23/2020</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23348191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172038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F0FF828-1AF3-4AAD-8249-229822709A17}" type="datetimeFigureOut">
              <a:rPr lang="en-US" smtClean="0"/>
              <a:pPr/>
              <a:t>9/23/2020</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313891571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B0C7E3F-07C6-4D8D-BF56-CDDE5C9DAA08}"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425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B0C7E3F-07C6-4D8D-BF56-CDDE5C9DAA08}"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1984310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4F0FF828-1AF3-4AAD-8249-229822709A17}" type="datetimeFigureOut">
              <a:rPr lang="en-US" smtClean="0"/>
              <a:pPr/>
              <a:t>9/23/2020</a:t>
            </a:fld>
            <a:endParaRPr lang="en-US" dirty="0"/>
          </a:p>
        </p:txBody>
      </p:sp>
      <p:sp>
        <p:nvSpPr>
          <p:cNvPr id="10" name="Slide Number Placeholder 9"/>
          <p:cNvSpPr>
            <a:spLocks noGrp="1"/>
          </p:cNvSpPr>
          <p:nvPr>
            <p:ph type="sldNum" sz="quarter" idx="16"/>
          </p:nvPr>
        </p:nvSpPr>
        <p:spPr/>
        <p:txBody>
          <a:bodyPr rtlCol="0"/>
          <a:lstStyle/>
          <a:p>
            <a:fld id="{4B0C7E3F-07C6-4D8D-BF56-CDDE5C9DAA08}"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extLst>
      <p:ext uri="{BB962C8B-B14F-4D97-AF65-F5344CB8AC3E}">
        <p14:creationId xmlns:p14="http://schemas.microsoft.com/office/powerpoint/2010/main" val="107118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F0FF828-1AF3-4AAD-8249-229822709A17}" type="datetimeFigureOut">
              <a:rPr lang="en-US" smtClean="0"/>
              <a:pPr/>
              <a:t>9/23/2020</a:t>
            </a:fld>
            <a:endParaRPr lang="en-US" dirty="0"/>
          </a:p>
        </p:txBody>
      </p:sp>
      <p:sp>
        <p:nvSpPr>
          <p:cNvPr id="12" name="Slide Number Placeholder 11"/>
          <p:cNvSpPr>
            <a:spLocks noGrp="1"/>
          </p:cNvSpPr>
          <p:nvPr>
            <p:ph type="sldNum" sz="quarter" idx="16"/>
          </p:nvPr>
        </p:nvSpPr>
        <p:spPr/>
        <p:txBody>
          <a:bodyPr rtlCol="0"/>
          <a:lstStyle/>
          <a:p>
            <a:fld id="{4B0C7E3F-07C6-4D8D-BF56-CDDE5C9DAA08}"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85216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203500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65158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4F0FF828-1AF3-4AAD-8249-229822709A17}" type="datetimeFigureOut">
              <a:rPr lang="en-US" smtClean="0"/>
              <a:pPr/>
              <a:t>9/23/2020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B0C7E3F-07C6-4D8D-BF56-CDDE5C9DAA08}"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2626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4F0FF828-1AF3-4AAD-8249-229822709A17}" type="datetimeFigureOut">
              <a:rPr lang="en-US" smtClean="0"/>
              <a:pPr/>
              <a:t>9/23/2020</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B0C7E3F-07C6-4D8D-BF56-CDDE5C9DAA08}"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25079704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F0FF828-1AF3-4AAD-8249-229822709A17}" type="datetimeFigureOut">
              <a:rPr lang="en-US" smtClean="0"/>
              <a:pPr/>
              <a:t>9/23/2020</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B0C7E3F-07C6-4D8D-BF56-CDDE5C9DAA08}" type="slidenum">
              <a:rPr lang="en-US" smtClean="0"/>
              <a:pPr/>
              <a:t>‹#›</a:t>
            </a:fld>
            <a:endParaRPr lang="en-US" dirty="0"/>
          </a:p>
        </p:txBody>
      </p:sp>
    </p:spTree>
    <p:extLst>
      <p:ext uri="{BB962C8B-B14F-4D97-AF65-F5344CB8AC3E}">
        <p14:creationId xmlns:p14="http://schemas.microsoft.com/office/powerpoint/2010/main" val="26826266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16ED27-2678-4C89-8554-662E8FB47229}"/>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1" y="-1"/>
            <a:ext cx="8353659" cy="5562601"/>
          </a:xfrm>
          <a:prstGeom prst="rect">
            <a:avLst/>
          </a:prstGeom>
        </p:spPr>
      </p:pic>
      <p:sp>
        <p:nvSpPr>
          <p:cNvPr id="2" name="Title 1">
            <a:extLst>
              <a:ext uri="{FF2B5EF4-FFF2-40B4-BE49-F238E27FC236}">
                <a16:creationId xmlns:a16="http://schemas.microsoft.com/office/drawing/2014/main" id="{CA8F88CB-F419-4621-BD39-B9B3E4F94040}"/>
              </a:ext>
            </a:extLst>
          </p:cNvPr>
          <p:cNvSpPr>
            <a:spLocks noGrp="1"/>
          </p:cNvSpPr>
          <p:nvPr>
            <p:ph type="ctrTitle"/>
          </p:nvPr>
        </p:nvSpPr>
        <p:spPr>
          <a:xfrm>
            <a:off x="2363972" y="4191000"/>
            <a:ext cx="6780028" cy="1849512"/>
          </a:xfrm>
        </p:spPr>
        <p:txBody>
          <a:bodyPr>
            <a:normAutofit/>
          </a:bodyPr>
          <a:lstStyle/>
          <a:p>
            <a:r>
              <a:rPr lang="en-US" dirty="0"/>
              <a:t>Car Accident severity prediction</a:t>
            </a:r>
            <a:r>
              <a:rPr lang="en-US" sz="2700" dirty="0"/>
              <a:t> </a:t>
            </a:r>
            <a:br>
              <a:rPr lang="en-US" sz="2700" dirty="0"/>
            </a:br>
            <a:r>
              <a:rPr lang="en-US" sz="2700" dirty="0"/>
              <a:t>Applied Data Science capstone Project</a:t>
            </a:r>
            <a:endParaRPr lang="en-US" dirty="0"/>
          </a:p>
        </p:txBody>
      </p:sp>
      <p:sp>
        <p:nvSpPr>
          <p:cNvPr id="3" name="Subtitle 2">
            <a:extLst>
              <a:ext uri="{FF2B5EF4-FFF2-40B4-BE49-F238E27FC236}">
                <a16:creationId xmlns:a16="http://schemas.microsoft.com/office/drawing/2014/main" id="{80CA25AC-40B3-4D1E-BC22-8A287D116F68}"/>
              </a:ext>
            </a:extLst>
          </p:cNvPr>
          <p:cNvSpPr>
            <a:spLocks noGrp="1"/>
          </p:cNvSpPr>
          <p:nvPr>
            <p:ph type="subTitle" idx="1"/>
          </p:nvPr>
        </p:nvSpPr>
        <p:spPr/>
        <p:txBody>
          <a:bodyPr/>
          <a:lstStyle/>
          <a:p>
            <a:r>
              <a:rPr lang="en-US" dirty="0"/>
              <a:t>Subir Saha</a:t>
            </a:r>
          </a:p>
        </p:txBody>
      </p:sp>
    </p:spTree>
    <p:extLst>
      <p:ext uri="{BB962C8B-B14F-4D97-AF65-F5344CB8AC3E}">
        <p14:creationId xmlns:p14="http://schemas.microsoft.com/office/powerpoint/2010/main" val="2826309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039F-9BFF-4B72-9ABB-258DDDE34D62}"/>
              </a:ext>
            </a:extLst>
          </p:cNvPr>
          <p:cNvSpPr>
            <a:spLocks noGrp="1"/>
          </p:cNvSpPr>
          <p:nvPr>
            <p:ph type="title"/>
          </p:nvPr>
        </p:nvSpPr>
        <p:spPr/>
        <p:txBody>
          <a:bodyPr>
            <a:normAutofit/>
          </a:bodyPr>
          <a:lstStyle/>
          <a:p>
            <a:r>
              <a:rPr lang="en-US" dirty="0"/>
              <a:t>Data Analysis – Weather Condition  </a:t>
            </a:r>
          </a:p>
        </p:txBody>
      </p:sp>
      <p:sp>
        <p:nvSpPr>
          <p:cNvPr id="3" name="Content Placeholder 2">
            <a:extLst>
              <a:ext uri="{FF2B5EF4-FFF2-40B4-BE49-F238E27FC236}">
                <a16:creationId xmlns:a16="http://schemas.microsoft.com/office/drawing/2014/main" id="{9EEF15A4-D640-4E97-9A17-48A4DADF3899}"/>
              </a:ext>
            </a:extLst>
          </p:cNvPr>
          <p:cNvSpPr>
            <a:spLocks noGrp="1"/>
          </p:cNvSpPr>
          <p:nvPr>
            <p:ph sz="quarter" idx="1"/>
          </p:nvPr>
        </p:nvSpPr>
        <p:spPr>
          <a:xfrm>
            <a:off x="612648" y="1600200"/>
            <a:ext cx="8074152" cy="4495800"/>
          </a:xfrm>
        </p:spPr>
        <p:txBody>
          <a:bodyPr>
            <a:normAutofit/>
          </a:bodyPr>
          <a:lstStyle/>
          <a:p>
            <a:r>
              <a:rPr lang="en-US" sz="2400" dirty="0"/>
              <a:t>Weather processed with simplified categories, converted to ordinal numbers based on risk.</a:t>
            </a:r>
          </a:p>
          <a:p>
            <a:r>
              <a:rPr lang="en-IN" dirty="0"/>
              <a:t>The left side indicates the accident severity </a:t>
            </a:r>
            <a:r>
              <a:rPr lang="en-IN" dirty="0" err="1"/>
              <a:t>code.We</a:t>
            </a:r>
            <a:r>
              <a:rPr lang="en-IN" dirty="0"/>
              <a:t> can directly see that the maximum number of accident occurred when the weather was ‘</a:t>
            </a:r>
            <a:r>
              <a:rPr lang="en-IN" b="1" dirty="0"/>
              <a:t>CLEAR</a:t>
            </a:r>
            <a:r>
              <a:rPr lang="en-IN" dirty="0"/>
              <a:t>’ .</a:t>
            </a:r>
          </a:p>
          <a:p>
            <a:endParaRPr lang="en-US" sz="2400" dirty="0"/>
          </a:p>
          <a:p>
            <a:endParaRPr lang="en-US" sz="2400" dirty="0"/>
          </a:p>
          <a:p>
            <a:pPr marL="0" indent="0">
              <a:buNone/>
            </a:pPr>
            <a:endParaRPr lang="en-US" sz="2400" dirty="0"/>
          </a:p>
          <a:p>
            <a:pPr marL="548640">
              <a:buFont typeface="Wingdings" panose="05000000000000000000" pitchFamily="2" charset="2"/>
              <a:buChar char="q"/>
            </a:pPr>
            <a:endParaRPr lang="en-US" sz="2400" dirty="0"/>
          </a:p>
          <a:p>
            <a:pPr marL="274320">
              <a:buFont typeface="Wingdings" panose="05000000000000000000" pitchFamily="2" charset="2"/>
              <a:buChar char="q"/>
            </a:pPr>
            <a:endParaRPr lang="en-US" sz="2400" dirty="0"/>
          </a:p>
        </p:txBody>
      </p:sp>
      <p:pic>
        <p:nvPicPr>
          <p:cNvPr id="4" name="Picture 3">
            <a:extLst>
              <a:ext uri="{FF2B5EF4-FFF2-40B4-BE49-F238E27FC236}">
                <a16:creationId xmlns:a16="http://schemas.microsoft.com/office/drawing/2014/main" id="{29A2994B-B4C0-4912-9AB6-058B3D346FFB}"/>
              </a:ext>
            </a:extLst>
          </p:cNvPr>
          <p:cNvPicPr/>
          <p:nvPr/>
        </p:nvPicPr>
        <p:blipFill>
          <a:blip r:embed="rId2"/>
          <a:stretch>
            <a:fillRect/>
          </a:stretch>
        </p:blipFill>
        <p:spPr>
          <a:xfrm>
            <a:off x="504826" y="4343400"/>
            <a:ext cx="7997951" cy="2667000"/>
          </a:xfrm>
          <a:prstGeom prst="rect">
            <a:avLst/>
          </a:prstGeom>
        </p:spPr>
      </p:pic>
    </p:spTree>
    <p:extLst>
      <p:ext uri="{BB962C8B-B14F-4D97-AF65-F5344CB8AC3E}">
        <p14:creationId xmlns:p14="http://schemas.microsoft.com/office/powerpoint/2010/main" val="154733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3039F-9BFF-4B72-9ABB-258DDDE34D62}"/>
              </a:ext>
            </a:extLst>
          </p:cNvPr>
          <p:cNvSpPr>
            <a:spLocks noGrp="1"/>
          </p:cNvSpPr>
          <p:nvPr>
            <p:ph type="title"/>
          </p:nvPr>
        </p:nvSpPr>
        <p:spPr/>
        <p:txBody>
          <a:bodyPr>
            <a:normAutofit/>
          </a:bodyPr>
          <a:lstStyle/>
          <a:p>
            <a:r>
              <a:rPr lang="en-US" dirty="0"/>
              <a:t>Data Analysis – Driving Behavior </a:t>
            </a:r>
          </a:p>
        </p:txBody>
      </p:sp>
      <p:sp>
        <p:nvSpPr>
          <p:cNvPr id="3" name="Content Placeholder 2">
            <a:extLst>
              <a:ext uri="{FF2B5EF4-FFF2-40B4-BE49-F238E27FC236}">
                <a16:creationId xmlns:a16="http://schemas.microsoft.com/office/drawing/2014/main" id="{9EEF15A4-D640-4E97-9A17-48A4DADF3899}"/>
              </a:ext>
            </a:extLst>
          </p:cNvPr>
          <p:cNvSpPr>
            <a:spLocks noGrp="1"/>
          </p:cNvSpPr>
          <p:nvPr>
            <p:ph sz="quarter" idx="1"/>
          </p:nvPr>
        </p:nvSpPr>
        <p:spPr>
          <a:xfrm>
            <a:off x="228600" y="1600200"/>
            <a:ext cx="8153400" cy="4495800"/>
          </a:xfrm>
        </p:spPr>
        <p:txBody>
          <a:bodyPr>
            <a:normAutofit/>
          </a:bodyPr>
          <a:lstStyle/>
          <a:p>
            <a:r>
              <a:rPr lang="en-US" sz="2400" dirty="0"/>
              <a:t>under-influence attributes:  missing data entry was interpreted as “N” and converted to binary 0 or 1; all selected for model </a:t>
            </a:r>
          </a:p>
          <a:p>
            <a:r>
              <a:rPr lang="en-IN" dirty="0"/>
              <a:t>We can see that the maximum number of accident happened when </a:t>
            </a:r>
            <a:r>
              <a:rPr lang="en-IN" b="1" dirty="0" err="1"/>
              <a:t>underinfl</a:t>
            </a:r>
            <a:r>
              <a:rPr lang="en-IN" b="1" dirty="0"/>
              <a:t>=’N’</a:t>
            </a:r>
            <a:r>
              <a:rPr lang="en-IN" dirty="0"/>
              <a:t>.</a:t>
            </a:r>
          </a:p>
          <a:p>
            <a:pPr marL="548640">
              <a:buFont typeface="Wingdings" panose="05000000000000000000" pitchFamily="2" charset="2"/>
              <a:buChar char="q"/>
            </a:pPr>
            <a:endParaRPr lang="en-US" sz="2400" dirty="0"/>
          </a:p>
          <a:p>
            <a:pPr marL="274320">
              <a:buFont typeface="Wingdings" panose="05000000000000000000" pitchFamily="2" charset="2"/>
              <a:buChar char="q"/>
            </a:pPr>
            <a:endParaRPr lang="en-US" sz="2400" dirty="0"/>
          </a:p>
        </p:txBody>
      </p:sp>
      <p:pic>
        <p:nvPicPr>
          <p:cNvPr id="5" name="Picture 4">
            <a:extLst>
              <a:ext uri="{FF2B5EF4-FFF2-40B4-BE49-F238E27FC236}">
                <a16:creationId xmlns:a16="http://schemas.microsoft.com/office/drawing/2014/main" id="{2545C1C8-A402-4DCD-B271-FF9FA29AF0BC}"/>
              </a:ext>
            </a:extLst>
          </p:cNvPr>
          <p:cNvPicPr/>
          <p:nvPr/>
        </p:nvPicPr>
        <p:blipFill>
          <a:blip r:embed="rId2"/>
          <a:stretch>
            <a:fillRect/>
          </a:stretch>
        </p:blipFill>
        <p:spPr>
          <a:xfrm>
            <a:off x="1714500" y="4038600"/>
            <a:ext cx="5181600" cy="2286000"/>
          </a:xfrm>
          <a:prstGeom prst="rect">
            <a:avLst/>
          </a:prstGeom>
        </p:spPr>
      </p:pic>
    </p:spTree>
    <p:extLst>
      <p:ext uri="{BB962C8B-B14F-4D97-AF65-F5344CB8AC3E}">
        <p14:creationId xmlns:p14="http://schemas.microsoft.com/office/powerpoint/2010/main" val="428694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8FCA-289B-44C4-8FDB-6046AFB4665B}"/>
              </a:ext>
            </a:extLst>
          </p:cNvPr>
          <p:cNvSpPr>
            <a:spLocks noGrp="1"/>
          </p:cNvSpPr>
          <p:nvPr>
            <p:ph type="title"/>
          </p:nvPr>
        </p:nvSpPr>
        <p:spPr/>
        <p:txBody>
          <a:bodyPr/>
          <a:lstStyle/>
          <a:p>
            <a:r>
              <a:rPr lang="en-IN" dirty="0"/>
              <a:t>Data Analysis – Collision Type</a:t>
            </a:r>
          </a:p>
        </p:txBody>
      </p:sp>
      <p:sp>
        <p:nvSpPr>
          <p:cNvPr id="3" name="Content Placeholder 2">
            <a:extLst>
              <a:ext uri="{FF2B5EF4-FFF2-40B4-BE49-F238E27FC236}">
                <a16:creationId xmlns:a16="http://schemas.microsoft.com/office/drawing/2014/main" id="{7A3A0F9D-CC2D-43AA-9E42-7F07B6B8DB0C}"/>
              </a:ext>
            </a:extLst>
          </p:cNvPr>
          <p:cNvSpPr>
            <a:spLocks noGrp="1"/>
          </p:cNvSpPr>
          <p:nvPr>
            <p:ph sz="quarter" idx="1"/>
          </p:nvPr>
        </p:nvSpPr>
        <p:spPr/>
        <p:txBody>
          <a:bodyPr/>
          <a:lstStyle/>
          <a:p>
            <a:r>
              <a:rPr lang="en-IN" dirty="0"/>
              <a:t>We can see that the property damage happened mostly due to ‘</a:t>
            </a:r>
            <a:r>
              <a:rPr lang="en-IN" b="1" dirty="0"/>
              <a:t>Parked car’</a:t>
            </a:r>
            <a:r>
              <a:rPr lang="en-IN" dirty="0"/>
              <a:t> but major injury happened due to ‘</a:t>
            </a:r>
            <a:r>
              <a:rPr lang="en-IN" b="1" dirty="0"/>
              <a:t>Angles</a:t>
            </a:r>
            <a:r>
              <a:rPr lang="en-IN" dirty="0"/>
              <a:t>’ and overall responsible is ‘</a:t>
            </a:r>
            <a:r>
              <a:rPr lang="en-IN" b="1" dirty="0" err="1"/>
              <a:t>ParKed</a:t>
            </a:r>
            <a:r>
              <a:rPr lang="en-IN" b="1" dirty="0"/>
              <a:t> Car’</a:t>
            </a:r>
            <a:r>
              <a:rPr lang="en-IN" dirty="0"/>
              <a:t>.</a:t>
            </a:r>
          </a:p>
          <a:p>
            <a:endParaRPr lang="en-IN" dirty="0"/>
          </a:p>
        </p:txBody>
      </p:sp>
      <p:pic>
        <p:nvPicPr>
          <p:cNvPr id="4" name="Picture 3">
            <a:extLst>
              <a:ext uri="{FF2B5EF4-FFF2-40B4-BE49-F238E27FC236}">
                <a16:creationId xmlns:a16="http://schemas.microsoft.com/office/drawing/2014/main" id="{79A3415D-FE6E-4735-B3B2-28C198FAAA4A}"/>
              </a:ext>
            </a:extLst>
          </p:cNvPr>
          <p:cNvPicPr/>
          <p:nvPr/>
        </p:nvPicPr>
        <p:blipFill>
          <a:blip r:embed="rId2"/>
          <a:stretch>
            <a:fillRect/>
          </a:stretch>
        </p:blipFill>
        <p:spPr>
          <a:xfrm>
            <a:off x="612648" y="4038600"/>
            <a:ext cx="7693152" cy="1447800"/>
          </a:xfrm>
          <a:prstGeom prst="rect">
            <a:avLst/>
          </a:prstGeom>
        </p:spPr>
      </p:pic>
    </p:spTree>
    <p:extLst>
      <p:ext uri="{BB962C8B-B14F-4D97-AF65-F5344CB8AC3E}">
        <p14:creationId xmlns:p14="http://schemas.microsoft.com/office/powerpoint/2010/main" val="348590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5E33-40BD-431E-886C-D73634535843}"/>
              </a:ext>
            </a:extLst>
          </p:cNvPr>
          <p:cNvSpPr>
            <a:spLocks noGrp="1"/>
          </p:cNvSpPr>
          <p:nvPr>
            <p:ph type="title"/>
          </p:nvPr>
        </p:nvSpPr>
        <p:spPr/>
        <p:txBody>
          <a:bodyPr/>
          <a:lstStyle/>
          <a:p>
            <a:r>
              <a:rPr lang="en-IN" dirty="0"/>
              <a:t>Data Analysis – Road Condition</a:t>
            </a:r>
          </a:p>
        </p:txBody>
      </p:sp>
      <p:sp>
        <p:nvSpPr>
          <p:cNvPr id="3" name="Content Placeholder 2">
            <a:extLst>
              <a:ext uri="{FF2B5EF4-FFF2-40B4-BE49-F238E27FC236}">
                <a16:creationId xmlns:a16="http://schemas.microsoft.com/office/drawing/2014/main" id="{B9ADEADA-5D52-449E-AF5C-F4021756A0DB}"/>
              </a:ext>
            </a:extLst>
          </p:cNvPr>
          <p:cNvSpPr>
            <a:spLocks noGrp="1"/>
          </p:cNvSpPr>
          <p:nvPr>
            <p:ph sz="quarter" idx="1"/>
          </p:nvPr>
        </p:nvSpPr>
        <p:spPr/>
        <p:txBody>
          <a:bodyPr/>
          <a:lstStyle/>
          <a:p>
            <a:r>
              <a:rPr lang="en-IN" dirty="0"/>
              <a:t>The most accident occurred when the road was in ;</a:t>
            </a:r>
            <a:r>
              <a:rPr lang="en-IN" b="1" dirty="0"/>
              <a:t>Dry</a:t>
            </a:r>
            <a:r>
              <a:rPr lang="en-IN" dirty="0"/>
              <a:t>’ Condition.</a:t>
            </a:r>
          </a:p>
          <a:p>
            <a:endParaRPr lang="en-IN" dirty="0"/>
          </a:p>
        </p:txBody>
      </p:sp>
      <p:pic>
        <p:nvPicPr>
          <p:cNvPr id="4" name="Picture 3">
            <a:extLst>
              <a:ext uri="{FF2B5EF4-FFF2-40B4-BE49-F238E27FC236}">
                <a16:creationId xmlns:a16="http://schemas.microsoft.com/office/drawing/2014/main" id="{AAD6A957-5B0B-427C-8253-327565F2E9FF}"/>
              </a:ext>
            </a:extLst>
          </p:cNvPr>
          <p:cNvPicPr/>
          <p:nvPr/>
        </p:nvPicPr>
        <p:blipFill>
          <a:blip r:embed="rId2"/>
          <a:stretch>
            <a:fillRect/>
          </a:stretch>
        </p:blipFill>
        <p:spPr>
          <a:xfrm>
            <a:off x="533400" y="2947987"/>
            <a:ext cx="7924799" cy="2157413"/>
          </a:xfrm>
          <a:prstGeom prst="rect">
            <a:avLst/>
          </a:prstGeom>
        </p:spPr>
      </p:pic>
    </p:spTree>
    <p:extLst>
      <p:ext uri="{BB962C8B-B14F-4D97-AF65-F5344CB8AC3E}">
        <p14:creationId xmlns:p14="http://schemas.microsoft.com/office/powerpoint/2010/main" val="384339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DDD2-E38C-4B43-8B71-D9110328DF34}"/>
              </a:ext>
            </a:extLst>
          </p:cNvPr>
          <p:cNvSpPr>
            <a:spLocks noGrp="1"/>
          </p:cNvSpPr>
          <p:nvPr>
            <p:ph type="title"/>
          </p:nvPr>
        </p:nvSpPr>
        <p:spPr/>
        <p:txBody>
          <a:bodyPr/>
          <a:lstStyle/>
          <a:p>
            <a:r>
              <a:rPr lang="en-IN" dirty="0"/>
              <a:t>Data Analysis – Light Condition</a:t>
            </a:r>
          </a:p>
        </p:txBody>
      </p:sp>
      <p:sp>
        <p:nvSpPr>
          <p:cNvPr id="3" name="Content Placeholder 2">
            <a:extLst>
              <a:ext uri="{FF2B5EF4-FFF2-40B4-BE49-F238E27FC236}">
                <a16:creationId xmlns:a16="http://schemas.microsoft.com/office/drawing/2014/main" id="{626E1ABB-5D7E-407F-8DEC-BA62DEA401AC}"/>
              </a:ext>
            </a:extLst>
          </p:cNvPr>
          <p:cNvSpPr>
            <a:spLocks noGrp="1"/>
          </p:cNvSpPr>
          <p:nvPr>
            <p:ph sz="quarter" idx="1"/>
          </p:nvPr>
        </p:nvSpPr>
        <p:spPr/>
        <p:txBody>
          <a:bodyPr/>
          <a:lstStyle/>
          <a:p>
            <a:r>
              <a:rPr lang="en-IN" dirty="0"/>
              <a:t>The maximum number of accident occurred in the </a:t>
            </a:r>
            <a:r>
              <a:rPr lang="en-IN" b="1" dirty="0"/>
              <a:t>daylight</a:t>
            </a:r>
            <a:r>
              <a:rPr lang="en-IN" dirty="0"/>
              <a:t>.</a:t>
            </a:r>
          </a:p>
          <a:p>
            <a:endParaRPr lang="en-IN" dirty="0"/>
          </a:p>
        </p:txBody>
      </p:sp>
      <p:pic>
        <p:nvPicPr>
          <p:cNvPr id="4" name="Picture 3">
            <a:extLst>
              <a:ext uri="{FF2B5EF4-FFF2-40B4-BE49-F238E27FC236}">
                <a16:creationId xmlns:a16="http://schemas.microsoft.com/office/drawing/2014/main" id="{B6C4B85C-39BF-4D16-A6A2-84480230FE81}"/>
              </a:ext>
            </a:extLst>
          </p:cNvPr>
          <p:cNvPicPr/>
          <p:nvPr/>
        </p:nvPicPr>
        <p:blipFill>
          <a:blip r:embed="rId2"/>
          <a:stretch>
            <a:fillRect/>
          </a:stretch>
        </p:blipFill>
        <p:spPr>
          <a:xfrm>
            <a:off x="377952" y="3073717"/>
            <a:ext cx="8537447" cy="2260283"/>
          </a:xfrm>
          <a:prstGeom prst="rect">
            <a:avLst/>
          </a:prstGeom>
        </p:spPr>
      </p:pic>
    </p:spTree>
    <p:extLst>
      <p:ext uri="{BB962C8B-B14F-4D97-AF65-F5344CB8AC3E}">
        <p14:creationId xmlns:p14="http://schemas.microsoft.com/office/powerpoint/2010/main" val="118271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9670-6DE5-4A95-8C09-DDE742F5C8A1}"/>
              </a:ext>
            </a:extLst>
          </p:cNvPr>
          <p:cNvSpPr>
            <a:spLocks noGrp="1"/>
          </p:cNvSpPr>
          <p:nvPr>
            <p:ph type="title"/>
          </p:nvPr>
        </p:nvSpPr>
        <p:spPr/>
        <p:txBody>
          <a:bodyPr/>
          <a:lstStyle/>
          <a:p>
            <a:r>
              <a:rPr lang="en-IN" dirty="0"/>
              <a:t>Data Analysis – Person Count</a:t>
            </a:r>
          </a:p>
        </p:txBody>
      </p:sp>
      <p:sp>
        <p:nvSpPr>
          <p:cNvPr id="3" name="Content Placeholder 2">
            <a:extLst>
              <a:ext uri="{FF2B5EF4-FFF2-40B4-BE49-F238E27FC236}">
                <a16:creationId xmlns:a16="http://schemas.microsoft.com/office/drawing/2014/main" id="{2D14A3FA-AB5C-42CA-A65F-68DB6BD8160B}"/>
              </a:ext>
            </a:extLst>
          </p:cNvPr>
          <p:cNvSpPr>
            <a:spLocks noGrp="1"/>
          </p:cNvSpPr>
          <p:nvPr>
            <p:ph sz="quarter" idx="1"/>
          </p:nvPr>
        </p:nvSpPr>
        <p:spPr/>
        <p:txBody>
          <a:bodyPr/>
          <a:lstStyle/>
          <a:p>
            <a:r>
              <a:rPr lang="en-IN" dirty="0"/>
              <a:t>In the all accident the major 2 persons category affected.</a:t>
            </a:r>
          </a:p>
          <a:p>
            <a:endParaRPr lang="en-IN" dirty="0"/>
          </a:p>
        </p:txBody>
      </p:sp>
      <p:pic>
        <p:nvPicPr>
          <p:cNvPr id="4" name="Picture 3">
            <a:extLst>
              <a:ext uri="{FF2B5EF4-FFF2-40B4-BE49-F238E27FC236}">
                <a16:creationId xmlns:a16="http://schemas.microsoft.com/office/drawing/2014/main" id="{6D59434A-0AFF-48B5-8182-5DAD09D9FF50}"/>
              </a:ext>
            </a:extLst>
          </p:cNvPr>
          <p:cNvPicPr/>
          <p:nvPr/>
        </p:nvPicPr>
        <p:blipFill>
          <a:blip r:embed="rId2"/>
          <a:stretch>
            <a:fillRect/>
          </a:stretch>
        </p:blipFill>
        <p:spPr>
          <a:xfrm>
            <a:off x="457200" y="3132137"/>
            <a:ext cx="8458199" cy="1973263"/>
          </a:xfrm>
          <a:prstGeom prst="rect">
            <a:avLst/>
          </a:prstGeom>
        </p:spPr>
      </p:pic>
    </p:spTree>
    <p:extLst>
      <p:ext uri="{BB962C8B-B14F-4D97-AF65-F5344CB8AC3E}">
        <p14:creationId xmlns:p14="http://schemas.microsoft.com/office/powerpoint/2010/main" val="418821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BB5D-A9D4-4E77-A64D-4D43BE1A1499}"/>
              </a:ext>
            </a:extLst>
          </p:cNvPr>
          <p:cNvSpPr>
            <a:spLocks noGrp="1"/>
          </p:cNvSpPr>
          <p:nvPr>
            <p:ph type="title"/>
          </p:nvPr>
        </p:nvSpPr>
        <p:spPr/>
        <p:txBody>
          <a:bodyPr/>
          <a:lstStyle/>
          <a:p>
            <a:r>
              <a:rPr lang="en-IN" dirty="0"/>
              <a:t>Data Analysis – Vehicle Count</a:t>
            </a:r>
          </a:p>
        </p:txBody>
      </p:sp>
      <p:sp>
        <p:nvSpPr>
          <p:cNvPr id="3" name="Content Placeholder 2">
            <a:extLst>
              <a:ext uri="{FF2B5EF4-FFF2-40B4-BE49-F238E27FC236}">
                <a16:creationId xmlns:a16="http://schemas.microsoft.com/office/drawing/2014/main" id="{BE9AA793-0385-462E-90ED-3158F3FBD83A}"/>
              </a:ext>
            </a:extLst>
          </p:cNvPr>
          <p:cNvSpPr>
            <a:spLocks noGrp="1"/>
          </p:cNvSpPr>
          <p:nvPr>
            <p:ph sz="quarter" idx="1"/>
          </p:nvPr>
        </p:nvSpPr>
        <p:spPr/>
        <p:txBody>
          <a:bodyPr/>
          <a:lstStyle/>
          <a:p>
            <a:r>
              <a:rPr lang="en-IN" b="1" dirty="0"/>
              <a:t>We c</a:t>
            </a:r>
            <a:r>
              <a:rPr lang="en-IN" dirty="0"/>
              <a:t>an see that the majority accident occurs when there is 2 vehicles involved.</a:t>
            </a:r>
          </a:p>
          <a:p>
            <a:endParaRPr lang="en-IN" dirty="0"/>
          </a:p>
        </p:txBody>
      </p:sp>
      <p:pic>
        <p:nvPicPr>
          <p:cNvPr id="4" name="Picture 3">
            <a:extLst>
              <a:ext uri="{FF2B5EF4-FFF2-40B4-BE49-F238E27FC236}">
                <a16:creationId xmlns:a16="http://schemas.microsoft.com/office/drawing/2014/main" id="{C698A426-941A-45C5-B3DE-948209EBB5FC}"/>
              </a:ext>
            </a:extLst>
          </p:cNvPr>
          <p:cNvPicPr/>
          <p:nvPr/>
        </p:nvPicPr>
        <p:blipFill>
          <a:blip r:embed="rId2"/>
          <a:stretch>
            <a:fillRect/>
          </a:stretch>
        </p:blipFill>
        <p:spPr>
          <a:xfrm>
            <a:off x="1447800" y="2971800"/>
            <a:ext cx="5731510" cy="2286000"/>
          </a:xfrm>
          <a:prstGeom prst="rect">
            <a:avLst/>
          </a:prstGeom>
        </p:spPr>
      </p:pic>
    </p:spTree>
    <p:extLst>
      <p:ext uri="{BB962C8B-B14F-4D97-AF65-F5344CB8AC3E}">
        <p14:creationId xmlns:p14="http://schemas.microsoft.com/office/powerpoint/2010/main" val="1930970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39AC-0202-46BF-979A-2579BDBDCCDB}"/>
              </a:ext>
            </a:extLst>
          </p:cNvPr>
          <p:cNvSpPr>
            <a:spLocks noGrp="1"/>
          </p:cNvSpPr>
          <p:nvPr>
            <p:ph type="title"/>
          </p:nvPr>
        </p:nvSpPr>
        <p:spPr/>
        <p:txBody>
          <a:bodyPr/>
          <a:lstStyle/>
          <a:p>
            <a:r>
              <a:rPr lang="en-IN" dirty="0"/>
              <a:t>Data Analysis - </a:t>
            </a:r>
            <a:r>
              <a:rPr lang="en-IN" dirty="0" err="1"/>
              <a:t>PedCount</a:t>
            </a:r>
            <a:endParaRPr lang="en-IN" dirty="0"/>
          </a:p>
        </p:txBody>
      </p:sp>
      <p:sp>
        <p:nvSpPr>
          <p:cNvPr id="3" name="Content Placeholder 2">
            <a:extLst>
              <a:ext uri="{FF2B5EF4-FFF2-40B4-BE49-F238E27FC236}">
                <a16:creationId xmlns:a16="http://schemas.microsoft.com/office/drawing/2014/main" id="{5AF542B2-211F-41F5-8758-45632AFA0C48}"/>
              </a:ext>
            </a:extLst>
          </p:cNvPr>
          <p:cNvSpPr>
            <a:spLocks noGrp="1"/>
          </p:cNvSpPr>
          <p:nvPr>
            <p:ph sz="quarter" idx="1"/>
          </p:nvPr>
        </p:nvSpPr>
        <p:spPr/>
        <p:txBody>
          <a:bodyPr/>
          <a:lstStyle/>
          <a:p>
            <a:r>
              <a:rPr lang="en-IN" dirty="0"/>
              <a:t>The major accident happens when </a:t>
            </a:r>
            <a:r>
              <a:rPr lang="en-IN" dirty="0" err="1"/>
              <a:t>pedcount</a:t>
            </a:r>
            <a:r>
              <a:rPr lang="en-IN" dirty="0"/>
              <a:t>=’0’.</a:t>
            </a:r>
          </a:p>
          <a:p>
            <a:r>
              <a:rPr lang="en-IN" dirty="0"/>
              <a:t>The major accident happens when </a:t>
            </a:r>
            <a:r>
              <a:rPr lang="en-IN" dirty="0" err="1"/>
              <a:t>pedcylcount</a:t>
            </a:r>
            <a:r>
              <a:rPr lang="en-IN" dirty="0"/>
              <a:t>=’0’.</a:t>
            </a:r>
          </a:p>
          <a:p>
            <a:r>
              <a:rPr lang="en-IN" dirty="0"/>
              <a:t>I calculated the correlation between each feature with severity code but I did not get any good correlation </a:t>
            </a:r>
            <a:r>
              <a:rPr lang="en-IN" dirty="0">
                <a:sym typeface="Segoe UI Emoji" panose="020B0502040204020203" pitchFamily="34" charset="0"/>
              </a:rPr>
              <a:t>☹</a:t>
            </a:r>
            <a:r>
              <a:rPr lang="en-IN" dirty="0"/>
              <a:t>.</a:t>
            </a:r>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8A3F7994-EB9D-4F26-8DE5-85ED30C86097}"/>
              </a:ext>
            </a:extLst>
          </p:cNvPr>
          <p:cNvPicPr/>
          <p:nvPr/>
        </p:nvPicPr>
        <p:blipFill>
          <a:blip r:embed="rId2"/>
          <a:stretch>
            <a:fillRect/>
          </a:stretch>
        </p:blipFill>
        <p:spPr>
          <a:xfrm>
            <a:off x="4346448" y="4800600"/>
            <a:ext cx="4391025" cy="1295400"/>
          </a:xfrm>
          <a:prstGeom prst="rect">
            <a:avLst/>
          </a:prstGeom>
        </p:spPr>
      </p:pic>
      <p:pic>
        <p:nvPicPr>
          <p:cNvPr id="5" name="Picture 4">
            <a:extLst>
              <a:ext uri="{FF2B5EF4-FFF2-40B4-BE49-F238E27FC236}">
                <a16:creationId xmlns:a16="http://schemas.microsoft.com/office/drawing/2014/main" id="{BC046B1A-B88C-4DBE-B15D-C366646DAD93}"/>
              </a:ext>
            </a:extLst>
          </p:cNvPr>
          <p:cNvPicPr/>
          <p:nvPr/>
        </p:nvPicPr>
        <p:blipFill>
          <a:blip r:embed="rId3"/>
          <a:stretch>
            <a:fillRect/>
          </a:stretch>
        </p:blipFill>
        <p:spPr>
          <a:xfrm>
            <a:off x="533400" y="4933950"/>
            <a:ext cx="3352800" cy="1162050"/>
          </a:xfrm>
          <a:prstGeom prst="rect">
            <a:avLst/>
          </a:prstGeom>
        </p:spPr>
      </p:pic>
    </p:spTree>
    <p:extLst>
      <p:ext uri="{BB962C8B-B14F-4D97-AF65-F5344CB8AC3E}">
        <p14:creationId xmlns:p14="http://schemas.microsoft.com/office/powerpoint/2010/main" val="387824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38FF-6F53-4AEC-9952-55EFDB16B2E8}"/>
              </a:ext>
            </a:extLst>
          </p:cNvPr>
          <p:cNvSpPr>
            <a:spLocks noGrp="1"/>
          </p:cNvSpPr>
          <p:nvPr>
            <p:ph type="title"/>
          </p:nvPr>
        </p:nvSpPr>
        <p:spPr/>
        <p:txBody>
          <a:bodyPr/>
          <a:lstStyle/>
          <a:p>
            <a:r>
              <a:rPr lang="en-US" dirty="0"/>
              <a:t>K Nearest </a:t>
            </a:r>
            <a:r>
              <a:rPr lang="en-US" dirty="0" err="1"/>
              <a:t>Neighbour</a:t>
            </a:r>
            <a:r>
              <a:rPr lang="en-US" dirty="0"/>
              <a:t> Model</a:t>
            </a:r>
          </a:p>
        </p:txBody>
      </p:sp>
      <p:sp>
        <p:nvSpPr>
          <p:cNvPr id="3" name="Content Placeholder 2">
            <a:extLst>
              <a:ext uri="{FF2B5EF4-FFF2-40B4-BE49-F238E27FC236}">
                <a16:creationId xmlns:a16="http://schemas.microsoft.com/office/drawing/2014/main" id="{EC94E36A-28BF-4F08-92EE-00C246277036}"/>
              </a:ext>
            </a:extLst>
          </p:cNvPr>
          <p:cNvSpPr>
            <a:spLocks noGrp="1"/>
          </p:cNvSpPr>
          <p:nvPr>
            <p:ph sz="quarter" idx="1"/>
          </p:nvPr>
        </p:nvSpPr>
        <p:spPr>
          <a:xfrm>
            <a:off x="499872" y="1600200"/>
            <a:ext cx="8378952" cy="4495800"/>
          </a:xfrm>
        </p:spPr>
        <p:txBody>
          <a:bodyPr>
            <a:normAutofit/>
          </a:bodyPr>
          <a:lstStyle/>
          <a:p>
            <a:pPr>
              <a:buFont typeface="Wingdings" panose="05000000000000000000" pitchFamily="2" charset="2"/>
              <a:buChar char="q"/>
            </a:pPr>
            <a:r>
              <a:rPr lang="en-US" sz="2400" dirty="0"/>
              <a:t>10 features were selected for model  </a:t>
            </a:r>
          </a:p>
          <a:p>
            <a:pPr>
              <a:buFont typeface="Wingdings" panose="05000000000000000000" pitchFamily="2" charset="2"/>
              <a:buChar char="q"/>
            </a:pPr>
            <a:r>
              <a:rPr lang="en-US" sz="2400" dirty="0"/>
              <a:t>I choose KNN classification algorithm and Decision Tree Algorithm to build classification as it gives me better accuracy score.</a:t>
            </a:r>
          </a:p>
          <a:p>
            <a:pPr>
              <a:buFont typeface="Wingdings" panose="05000000000000000000" pitchFamily="2" charset="2"/>
              <a:buChar char="q"/>
            </a:pPr>
            <a:r>
              <a:rPr lang="en-US" sz="2400" dirty="0"/>
              <a:t>First </a:t>
            </a:r>
            <a:r>
              <a:rPr lang="en-US" sz="2400" dirty="0" err="1"/>
              <a:t>i</a:t>
            </a:r>
            <a:r>
              <a:rPr lang="en-US" sz="2400" dirty="0"/>
              <a:t> tried with KNN and then Decision Tree.</a:t>
            </a:r>
          </a:p>
        </p:txBody>
      </p:sp>
    </p:spTree>
    <p:extLst>
      <p:ext uri="{BB962C8B-B14F-4D97-AF65-F5344CB8AC3E}">
        <p14:creationId xmlns:p14="http://schemas.microsoft.com/office/powerpoint/2010/main" val="401875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D8F9-E3D7-44CF-9FFA-C5BE84FFCDA1}"/>
              </a:ext>
            </a:extLst>
          </p:cNvPr>
          <p:cNvSpPr>
            <a:spLocks noGrp="1"/>
          </p:cNvSpPr>
          <p:nvPr>
            <p:ph type="title"/>
          </p:nvPr>
        </p:nvSpPr>
        <p:spPr/>
        <p:txBody>
          <a:bodyPr/>
          <a:lstStyle/>
          <a:p>
            <a:r>
              <a:rPr lang="en-US" dirty="0"/>
              <a:t>1</a:t>
            </a:r>
            <a:r>
              <a:rPr lang="en-US" baseline="30000" dirty="0"/>
              <a:t>st</a:t>
            </a:r>
            <a:r>
              <a:rPr lang="en-US" dirty="0"/>
              <a:t> Model &amp; Performance </a:t>
            </a:r>
          </a:p>
        </p:txBody>
      </p:sp>
      <p:sp>
        <p:nvSpPr>
          <p:cNvPr id="3" name="Content Placeholder 2">
            <a:extLst>
              <a:ext uri="{FF2B5EF4-FFF2-40B4-BE49-F238E27FC236}">
                <a16:creationId xmlns:a16="http://schemas.microsoft.com/office/drawing/2014/main" id="{4629F6E9-ACA5-4816-A392-DCAE52159B7C}"/>
              </a:ext>
            </a:extLst>
          </p:cNvPr>
          <p:cNvSpPr>
            <a:spLocks noGrp="1"/>
          </p:cNvSpPr>
          <p:nvPr>
            <p:ph sz="quarter" idx="1"/>
          </p:nvPr>
        </p:nvSpPr>
        <p:spPr/>
        <p:txBody>
          <a:bodyPr>
            <a:normAutofit/>
          </a:bodyPr>
          <a:lstStyle/>
          <a:p>
            <a:r>
              <a:rPr lang="en-US" sz="2400" dirty="0"/>
              <a:t>1</a:t>
            </a:r>
            <a:r>
              <a:rPr lang="en-US" sz="2400" baseline="30000" dirty="0"/>
              <a:t>st</a:t>
            </a:r>
            <a:r>
              <a:rPr lang="en-US" sz="2400" dirty="0"/>
              <a:t> Model(KNN) with all features included.</a:t>
            </a:r>
          </a:p>
          <a:p>
            <a:r>
              <a:rPr lang="en-US" sz="2400" dirty="0"/>
              <a:t>First I tried with random k-4 and it gives me the accuracy score is given below.</a:t>
            </a:r>
          </a:p>
          <a:p>
            <a:r>
              <a:rPr lang="en-IN" dirty="0"/>
              <a:t>Train set Accuracy: 0.7283871448810678        Test set Accuracy: 0.7108685277976616</a:t>
            </a:r>
          </a:p>
          <a:p>
            <a:r>
              <a:rPr lang="en-IN" sz="2400" dirty="0"/>
              <a:t>After that I tried with generalised K starting with 10 and decreasing and I got the best accuracy on K=8</a:t>
            </a:r>
          </a:p>
          <a:p>
            <a:r>
              <a:rPr lang="en-IN" dirty="0"/>
              <a:t>array([0.65828561, 0.70081723, 0.67832856, 0.71086853, 0.70457528, 0.7124493 , 0.70278573, 0.71414937, 0.70958602])</a:t>
            </a:r>
            <a:endParaRPr lang="en-US" sz="2400" dirty="0"/>
          </a:p>
          <a:p>
            <a:endParaRPr lang="en-US" sz="2400" dirty="0"/>
          </a:p>
          <a:p>
            <a:endParaRPr lang="en-US" sz="2400" dirty="0"/>
          </a:p>
        </p:txBody>
      </p:sp>
    </p:spTree>
    <p:extLst>
      <p:ext uri="{BB962C8B-B14F-4D97-AF65-F5344CB8AC3E}">
        <p14:creationId xmlns:p14="http://schemas.microsoft.com/office/powerpoint/2010/main" val="276289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DBA4-B258-45AE-AC19-C9B033B573BC}"/>
              </a:ext>
            </a:extLst>
          </p:cNvPr>
          <p:cNvSpPr>
            <a:spLocks noGrp="1"/>
          </p:cNvSpPr>
          <p:nvPr>
            <p:ph type="title"/>
          </p:nvPr>
        </p:nvSpPr>
        <p:spPr/>
        <p:txBody>
          <a:bodyPr/>
          <a:lstStyle/>
          <a:p>
            <a:r>
              <a:rPr lang="en-US" dirty="0"/>
              <a:t>Business Problem </a:t>
            </a:r>
          </a:p>
        </p:txBody>
      </p:sp>
      <p:sp>
        <p:nvSpPr>
          <p:cNvPr id="3" name="Content Placeholder 2">
            <a:extLst>
              <a:ext uri="{FF2B5EF4-FFF2-40B4-BE49-F238E27FC236}">
                <a16:creationId xmlns:a16="http://schemas.microsoft.com/office/drawing/2014/main" id="{D0207D49-1045-401E-A0BB-2CD06807A8BE}"/>
              </a:ext>
            </a:extLst>
          </p:cNvPr>
          <p:cNvSpPr>
            <a:spLocks noGrp="1"/>
          </p:cNvSpPr>
          <p:nvPr>
            <p:ph sz="quarter" idx="1"/>
          </p:nvPr>
        </p:nvSpPr>
        <p:spPr>
          <a:xfrm>
            <a:off x="612648" y="1600200"/>
            <a:ext cx="8378952" cy="4495800"/>
          </a:xfrm>
        </p:spPr>
        <p:txBody>
          <a:bodyPr>
            <a:normAutofit fontScale="55000" lnSpcReduction="20000"/>
          </a:bodyPr>
          <a:lstStyle/>
          <a:p>
            <a:r>
              <a:rPr lang="en-US" sz="2800" dirty="0"/>
              <a:t>Road traffic accidents cause millions of deaths and injuries every year globally </a:t>
            </a:r>
          </a:p>
          <a:p>
            <a:r>
              <a:rPr lang="en-US" sz="2800" dirty="0"/>
              <a:t>Road traffic injuries cause significant economic losses - costs most countries 3% GDP</a:t>
            </a:r>
          </a:p>
          <a:p>
            <a:r>
              <a:rPr lang="en-US" sz="2800" dirty="0"/>
              <a:t>Insights on factors leading to high accident injury risk provide valuable guidance for public traffic polices </a:t>
            </a:r>
          </a:p>
          <a:p>
            <a:r>
              <a:rPr lang="en-US" sz="2800" dirty="0"/>
              <a:t>Also benefits public individuals for safer road trips</a:t>
            </a:r>
          </a:p>
          <a:p>
            <a:r>
              <a:rPr lang="en-IN" dirty="0"/>
              <a:t>Car accidents are one of the most common issues found across the globe to be severe. Accidents might sometimes be due to our negligence or due to natural reasons or anything. Sometimes, we might be too lazy or negligent to drive costing our lives as well as the others. Whereas sometimes, due to heavy rain or heavy gales etc. we might unknowingly droop into an accident with the other car. Whatever the reason maybe, car accidents not only lead to property damage but cause injuries and sometimes even leading to people's death.</a:t>
            </a:r>
          </a:p>
          <a:p>
            <a:r>
              <a:rPr lang="en-IN" dirty="0"/>
              <a:t>To overcome this cause of the accident we need to do some analysis on the existing accident data so that we can identify what are the factors be the reason of a car accident and how we can get rid of it and take a necessary precaution to avoid it as much as we can.</a:t>
            </a:r>
          </a:p>
          <a:p>
            <a:r>
              <a:rPr lang="en-IN" dirty="0"/>
              <a:t>In this case we are trying to predict a classification model on the basis of </a:t>
            </a:r>
            <a:r>
              <a:rPr lang="en-IN" b="1" dirty="0"/>
              <a:t>Severity Code</a:t>
            </a:r>
            <a:r>
              <a:rPr lang="en-IN" dirty="0"/>
              <a:t>.</a:t>
            </a:r>
          </a:p>
          <a:p>
            <a:endParaRPr lang="en-IN" dirty="0"/>
          </a:p>
          <a:p>
            <a:endParaRPr lang="en-US" sz="2800" dirty="0"/>
          </a:p>
          <a:p>
            <a:endParaRPr lang="en-US" sz="2800" dirty="0"/>
          </a:p>
        </p:txBody>
      </p:sp>
    </p:spTree>
    <p:extLst>
      <p:ext uri="{BB962C8B-B14F-4D97-AF65-F5344CB8AC3E}">
        <p14:creationId xmlns:p14="http://schemas.microsoft.com/office/powerpoint/2010/main" val="276387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58F6-02D7-4153-9A01-A9AD70D61DC3}"/>
              </a:ext>
            </a:extLst>
          </p:cNvPr>
          <p:cNvSpPr>
            <a:spLocks noGrp="1"/>
          </p:cNvSpPr>
          <p:nvPr>
            <p:ph type="title"/>
          </p:nvPr>
        </p:nvSpPr>
        <p:spPr/>
        <p:txBody>
          <a:bodyPr/>
          <a:lstStyle/>
          <a:p>
            <a:r>
              <a:rPr lang="en-US" dirty="0"/>
              <a:t>Result Discussion &amp; Recommendation </a:t>
            </a:r>
          </a:p>
        </p:txBody>
      </p:sp>
      <p:sp>
        <p:nvSpPr>
          <p:cNvPr id="3" name="Content Placeholder 2">
            <a:extLst>
              <a:ext uri="{FF2B5EF4-FFF2-40B4-BE49-F238E27FC236}">
                <a16:creationId xmlns:a16="http://schemas.microsoft.com/office/drawing/2014/main" id="{B7B24976-C661-4EE1-8987-FB11E07108E4}"/>
              </a:ext>
            </a:extLst>
          </p:cNvPr>
          <p:cNvSpPr>
            <a:spLocks noGrp="1"/>
          </p:cNvSpPr>
          <p:nvPr>
            <p:ph sz="quarter" idx="1"/>
          </p:nvPr>
        </p:nvSpPr>
        <p:spPr>
          <a:xfrm>
            <a:off x="642773" y="1600200"/>
            <a:ext cx="8455152" cy="4495800"/>
          </a:xfrm>
        </p:spPr>
        <p:txBody>
          <a:bodyPr>
            <a:normAutofit/>
          </a:bodyPr>
          <a:lstStyle/>
          <a:p>
            <a:r>
              <a:rPr lang="en-US" sz="2400" dirty="0"/>
              <a:t>Most important features: pedestrians, bicycles, person-count involved in accidents; followed by vehicle count involved and hit-a-parked-car situation</a:t>
            </a:r>
          </a:p>
          <a:p>
            <a:r>
              <a:rPr lang="en-US" sz="2400" dirty="0"/>
              <a:t>Public traffic polices are recommended with more protection of pedestrians &amp; bicycles on roads like having more marked crosswalks, bike lanes, pedestrian having right of way, more road warning signs for pedestrian and bicycles passing, etc.</a:t>
            </a:r>
          </a:p>
        </p:txBody>
      </p:sp>
    </p:spTree>
    <p:extLst>
      <p:ext uri="{BB962C8B-B14F-4D97-AF65-F5344CB8AC3E}">
        <p14:creationId xmlns:p14="http://schemas.microsoft.com/office/powerpoint/2010/main" val="266420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05A1-076C-4C46-8A54-76409856E7EC}"/>
              </a:ext>
            </a:extLst>
          </p:cNvPr>
          <p:cNvSpPr>
            <a:spLocks noGrp="1"/>
          </p:cNvSpPr>
          <p:nvPr>
            <p:ph type="title"/>
          </p:nvPr>
        </p:nvSpPr>
        <p:spPr/>
        <p:txBody>
          <a:bodyPr/>
          <a:lstStyle/>
          <a:p>
            <a:r>
              <a:rPr lang="en-US" dirty="0"/>
              <a:t>2</a:t>
            </a:r>
            <a:r>
              <a:rPr lang="en-US" baseline="30000" dirty="0"/>
              <a:t>nd</a:t>
            </a:r>
            <a:r>
              <a:rPr lang="en-US" dirty="0"/>
              <a:t> Model &amp; Performance </a:t>
            </a:r>
          </a:p>
        </p:txBody>
      </p:sp>
      <p:sp>
        <p:nvSpPr>
          <p:cNvPr id="3" name="Content Placeholder 2">
            <a:extLst>
              <a:ext uri="{FF2B5EF4-FFF2-40B4-BE49-F238E27FC236}">
                <a16:creationId xmlns:a16="http://schemas.microsoft.com/office/drawing/2014/main" id="{6D73EFEB-ACA5-4D2F-ACF3-04735616B3D5}"/>
              </a:ext>
            </a:extLst>
          </p:cNvPr>
          <p:cNvSpPr>
            <a:spLocks noGrp="1"/>
          </p:cNvSpPr>
          <p:nvPr>
            <p:ph sz="quarter" idx="1"/>
          </p:nvPr>
        </p:nvSpPr>
        <p:spPr/>
        <p:txBody>
          <a:bodyPr>
            <a:normAutofit/>
          </a:bodyPr>
          <a:lstStyle/>
          <a:p>
            <a:r>
              <a:rPr lang="en-US" sz="2400" dirty="0"/>
              <a:t>Here I used Decision Tree Model</a:t>
            </a:r>
          </a:p>
          <a:p>
            <a:r>
              <a:rPr lang="en-IN" dirty="0" err="1"/>
              <a:t>DecisionTrees's</a:t>
            </a:r>
            <a:r>
              <a:rPr lang="en-IN" dirty="0"/>
              <a:t> Accuracy: 0.7240515390121689</a:t>
            </a:r>
          </a:p>
          <a:p>
            <a:endParaRPr lang="en-US" sz="2400" dirty="0"/>
          </a:p>
          <a:p>
            <a:endParaRPr lang="en-US" sz="2400" dirty="0"/>
          </a:p>
        </p:txBody>
      </p:sp>
      <p:pic>
        <p:nvPicPr>
          <p:cNvPr id="5" name="Picture 4">
            <a:extLst>
              <a:ext uri="{FF2B5EF4-FFF2-40B4-BE49-F238E27FC236}">
                <a16:creationId xmlns:a16="http://schemas.microsoft.com/office/drawing/2014/main" id="{F9552DA1-DD1C-4E86-8AE3-0917954E0DB8}"/>
              </a:ext>
            </a:extLst>
          </p:cNvPr>
          <p:cNvPicPr>
            <a:picLocks noChangeAspect="1"/>
          </p:cNvPicPr>
          <p:nvPr/>
        </p:nvPicPr>
        <p:blipFill>
          <a:blip r:embed="rId2"/>
          <a:stretch>
            <a:fillRect/>
          </a:stretch>
        </p:blipFill>
        <p:spPr>
          <a:xfrm>
            <a:off x="1527048" y="2886075"/>
            <a:ext cx="6324600" cy="3743325"/>
          </a:xfrm>
          <a:prstGeom prst="rect">
            <a:avLst/>
          </a:prstGeom>
        </p:spPr>
      </p:pic>
    </p:spTree>
    <p:extLst>
      <p:ext uri="{BB962C8B-B14F-4D97-AF65-F5344CB8AC3E}">
        <p14:creationId xmlns:p14="http://schemas.microsoft.com/office/powerpoint/2010/main" val="408468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F67-0039-4291-A5A1-607A6688B62F}"/>
              </a:ext>
            </a:extLst>
          </p:cNvPr>
          <p:cNvSpPr>
            <a:spLocks noGrp="1"/>
          </p:cNvSpPr>
          <p:nvPr>
            <p:ph type="title"/>
          </p:nvPr>
        </p:nvSpPr>
        <p:spPr/>
        <p:txBody>
          <a:bodyPr/>
          <a:lstStyle/>
          <a:p>
            <a:r>
              <a:rPr lang="en-US" dirty="0"/>
              <a:t>Result Discussion &amp; Recommendation </a:t>
            </a:r>
          </a:p>
        </p:txBody>
      </p:sp>
      <p:sp>
        <p:nvSpPr>
          <p:cNvPr id="4" name="Content Placeholder 2">
            <a:extLst>
              <a:ext uri="{FF2B5EF4-FFF2-40B4-BE49-F238E27FC236}">
                <a16:creationId xmlns:a16="http://schemas.microsoft.com/office/drawing/2014/main" id="{31DEC7FF-19F5-470B-A9E6-DC311100F53B}"/>
              </a:ext>
            </a:extLst>
          </p:cNvPr>
          <p:cNvSpPr>
            <a:spLocks noGrp="1"/>
          </p:cNvSpPr>
          <p:nvPr>
            <p:ph sz="quarter" idx="1"/>
          </p:nvPr>
        </p:nvSpPr>
        <p:spPr>
          <a:xfrm>
            <a:off x="530716" y="1600200"/>
            <a:ext cx="8460884" cy="4495800"/>
          </a:xfrm>
        </p:spPr>
        <p:txBody>
          <a:bodyPr>
            <a:normAutofit/>
          </a:bodyPr>
          <a:lstStyle/>
          <a:p>
            <a:r>
              <a:rPr lang="en-US" sz="2400" dirty="0"/>
              <a:t>Most importance features: address type, driver under-influence, inattention; followed by speeding, light condition &amp; weather</a:t>
            </a:r>
          </a:p>
          <a:p>
            <a:r>
              <a:rPr lang="en-US" sz="2400" dirty="0"/>
              <a:t>Intersection is highly susceptible for severe accidents with injuries </a:t>
            </a:r>
          </a:p>
          <a:p>
            <a:r>
              <a:rPr lang="en-US" sz="2400" dirty="0"/>
              <a:t>Dangerous driving behaviors more likely to cause injuries  especially under less favorable driving conditions</a:t>
            </a:r>
          </a:p>
          <a:p>
            <a:r>
              <a:rPr lang="en-US" sz="2400" dirty="0"/>
              <a:t>Recommend to have better intersection design with increased visibility, more guidance signs; reinforced public education of safe driving, strict punishment measures to prevent dangerous driving behaviors</a:t>
            </a:r>
          </a:p>
        </p:txBody>
      </p:sp>
    </p:spTree>
    <p:extLst>
      <p:ext uri="{BB962C8B-B14F-4D97-AF65-F5344CB8AC3E}">
        <p14:creationId xmlns:p14="http://schemas.microsoft.com/office/powerpoint/2010/main" val="75545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BC22-2608-4CE0-89A8-05CC73704461}"/>
              </a:ext>
            </a:extLst>
          </p:cNvPr>
          <p:cNvSpPr>
            <a:spLocks noGrp="1"/>
          </p:cNvSpPr>
          <p:nvPr>
            <p:ph type="title"/>
          </p:nvPr>
        </p:nvSpPr>
        <p:spPr/>
        <p:txBody>
          <a:bodyPr/>
          <a:lstStyle/>
          <a:p>
            <a:r>
              <a:rPr lang="en-US" dirty="0"/>
              <a:t>Conclusion </a:t>
            </a:r>
            <a:r>
              <a:rPr lang="en-US"/>
              <a:t>&amp; Future Study   </a:t>
            </a:r>
            <a:endParaRPr lang="en-US" dirty="0"/>
          </a:p>
        </p:txBody>
      </p:sp>
      <p:sp>
        <p:nvSpPr>
          <p:cNvPr id="3" name="Content Placeholder 2">
            <a:extLst>
              <a:ext uri="{FF2B5EF4-FFF2-40B4-BE49-F238E27FC236}">
                <a16:creationId xmlns:a16="http://schemas.microsoft.com/office/drawing/2014/main" id="{8AE0CB06-492D-4B77-B1E3-BB2D8BDB58E9}"/>
              </a:ext>
            </a:extLst>
          </p:cNvPr>
          <p:cNvSpPr>
            <a:spLocks noGrp="1"/>
          </p:cNvSpPr>
          <p:nvPr>
            <p:ph sz="quarter" idx="1"/>
          </p:nvPr>
        </p:nvSpPr>
        <p:spPr/>
        <p:txBody>
          <a:bodyPr>
            <a:normAutofit/>
          </a:bodyPr>
          <a:lstStyle/>
          <a:p>
            <a:r>
              <a:rPr lang="en-US" sz="2400" dirty="0"/>
              <a:t>Useful and informative models built to predict accident severity </a:t>
            </a:r>
          </a:p>
          <a:p>
            <a:r>
              <a:rPr lang="en-US" sz="2400" dirty="0"/>
              <a:t>Value in guiding public traffic polices to focus on important factors to prevent accident injuries</a:t>
            </a:r>
          </a:p>
          <a:p>
            <a:r>
              <a:rPr lang="en-US" sz="2400" dirty="0"/>
              <a:t>Accuracy of model has room for improvement, more insights could be gained  </a:t>
            </a:r>
          </a:p>
          <a:p>
            <a:pPr marL="640080">
              <a:buFont typeface="Courier New" panose="02070309020205020404" pitchFamily="49" charset="0"/>
              <a:buChar char="o"/>
            </a:pPr>
            <a:r>
              <a:rPr lang="en-US" sz="2400" dirty="0"/>
              <a:t>Collision type be further processed and used in model </a:t>
            </a:r>
          </a:p>
          <a:p>
            <a:pPr marL="640080">
              <a:buFont typeface="Courier New" panose="02070309020205020404" pitchFamily="49" charset="0"/>
              <a:buChar char="o"/>
            </a:pPr>
            <a:r>
              <a:rPr lang="en-US" sz="2400" dirty="0"/>
              <a:t>Accident address be grouped based on injury occurrence ratio and used in model</a:t>
            </a:r>
          </a:p>
          <a:p>
            <a:pPr marL="640080">
              <a:buFont typeface="Courier New" panose="02070309020205020404" pitchFamily="49" charset="0"/>
              <a:buChar char="o"/>
            </a:pPr>
            <a:r>
              <a:rPr lang="en-US" sz="2400" dirty="0"/>
              <a:t>Accident trend by dates  </a:t>
            </a:r>
          </a:p>
          <a:p>
            <a:pPr marL="640080">
              <a:buFont typeface="Courier New" panose="02070309020205020404" pitchFamily="49" charset="0"/>
              <a:buChar char="o"/>
            </a:pPr>
            <a:endParaRPr lang="en-US" sz="2400" dirty="0"/>
          </a:p>
          <a:p>
            <a:pPr marL="640080">
              <a:buFont typeface="Courier New" panose="02070309020205020404" pitchFamily="49" charset="0"/>
              <a:buChar char="o"/>
            </a:pPr>
            <a:endParaRPr lang="en-US" sz="2400" dirty="0"/>
          </a:p>
        </p:txBody>
      </p:sp>
    </p:spTree>
    <p:extLst>
      <p:ext uri="{BB962C8B-B14F-4D97-AF65-F5344CB8AC3E}">
        <p14:creationId xmlns:p14="http://schemas.microsoft.com/office/powerpoint/2010/main" val="272638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8CD8-8F91-43DF-A03C-F2F56C7052AD}"/>
              </a:ext>
            </a:extLst>
          </p:cNvPr>
          <p:cNvSpPr>
            <a:spLocks noGrp="1"/>
          </p:cNvSpPr>
          <p:nvPr>
            <p:ph type="title"/>
          </p:nvPr>
        </p:nvSpPr>
        <p:spPr/>
        <p:txBody>
          <a:bodyPr/>
          <a:lstStyle/>
          <a:p>
            <a:r>
              <a:rPr lang="en-US" dirty="0"/>
              <a:t>Data Engineering </a:t>
            </a:r>
          </a:p>
        </p:txBody>
      </p:sp>
      <p:sp>
        <p:nvSpPr>
          <p:cNvPr id="3" name="Content Placeholder 2">
            <a:extLst>
              <a:ext uri="{FF2B5EF4-FFF2-40B4-BE49-F238E27FC236}">
                <a16:creationId xmlns:a16="http://schemas.microsoft.com/office/drawing/2014/main" id="{B9460CA3-9F5D-451E-A935-1D01C5375225}"/>
              </a:ext>
            </a:extLst>
          </p:cNvPr>
          <p:cNvSpPr>
            <a:spLocks noGrp="1"/>
          </p:cNvSpPr>
          <p:nvPr>
            <p:ph sz="quarter" idx="1"/>
          </p:nvPr>
        </p:nvSpPr>
        <p:spPr>
          <a:xfrm>
            <a:off x="612648" y="1600200"/>
            <a:ext cx="8531352" cy="4495800"/>
          </a:xfrm>
        </p:spPr>
        <p:txBody>
          <a:bodyPr>
            <a:normAutofit/>
          </a:bodyPr>
          <a:lstStyle/>
          <a:p>
            <a:r>
              <a:rPr lang="en-US" sz="2400" dirty="0"/>
              <a:t>Example dataset was used with goal to predict accident severity (code1-property, code 2-injury)</a:t>
            </a:r>
          </a:p>
          <a:p>
            <a:r>
              <a:rPr lang="en-US" sz="2400" dirty="0"/>
              <a:t>Unmatched data and duplicated columns were dropped</a:t>
            </a:r>
          </a:p>
          <a:p>
            <a:r>
              <a:rPr lang="en-US" sz="2400" dirty="0"/>
              <a:t>Data rows with missing entries were dropped</a:t>
            </a:r>
          </a:p>
        </p:txBody>
      </p:sp>
    </p:spTree>
    <p:extLst>
      <p:ext uri="{BB962C8B-B14F-4D97-AF65-F5344CB8AC3E}">
        <p14:creationId xmlns:p14="http://schemas.microsoft.com/office/powerpoint/2010/main" val="244006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0CA10-F3A7-44A3-BF96-4DC3908F4A84}"/>
              </a:ext>
            </a:extLst>
          </p:cNvPr>
          <p:cNvSpPr>
            <a:spLocks noGrp="1"/>
          </p:cNvSpPr>
          <p:nvPr>
            <p:ph type="title"/>
          </p:nvPr>
        </p:nvSpPr>
        <p:spPr/>
        <p:txBody>
          <a:bodyPr/>
          <a:lstStyle/>
          <a:p>
            <a:r>
              <a:rPr lang="en-US" dirty="0"/>
              <a:t>Feature Selection </a:t>
            </a:r>
          </a:p>
        </p:txBody>
      </p:sp>
      <p:sp>
        <p:nvSpPr>
          <p:cNvPr id="3" name="Content Placeholder 2">
            <a:extLst>
              <a:ext uri="{FF2B5EF4-FFF2-40B4-BE49-F238E27FC236}">
                <a16:creationId xmlns:a16="http://schemas.microsoft.com/office/drawing/2014/main" id="{2CFB7943-0B92-445A-9AC5-7E72A84E706B}"/>
              </a:ext>
            </a:extLst>
          </p:cNvPr>
          <p:cNvSpPr>
            <a:spLocks noGrp="1"/>
          </p:cNvSpPr>
          <p:nvPr>
            <p:ph sz="quarter" idx="1"/>
          </p:nvPr>
        </p:nvSpPr>
        <p:spPr>
          <a:xfrm>
            <a:off x="536448" y="1600200"/>
            <a:ext cx="8378952" cy="4495800"/>
          </a:xfrm>
        </p:spPr>
        <p:txBody>
          <a:bodyPr>
            <a:normAutofit fontScale="77500" lnSpcReduction="20000"/>
          </a:bodyPr>
          <a:lstStyle/>
          <a:p>
            <a:r>
              <a:rPr lang="en-IN" dirty="0"/>
              <a:t>10 Features have been selected to build the classification model.</a:t>
            </a:r>
          </a:p>
          <a:p>
            <a:pPr lvl="0"/>
            <a:r>
              <a:rPr lang="en-IN" dirty="0"/>
              <a:t>Weather</a:t>
            </a:r>
          </a:p>
          <a:p>
            <a:pPr lvl="0"/>
            <a:r>
              <a:rPr lang="en-IN" dirty="0"/>
              <a:t>Collision type</a:t>
            </a:r>
          </a:p>
          <a:p>
            <a:pPr lvl="0"/>
            <a:r>
              <a:rPr lang="en-IN" dirty="0"/>
              <a:t>Address type</a:t>
            </a:r>
          </a:p>
          <a:p>
            <a:pPr lvl="0"/>
            <a:r>
              <a:rPr lang="en-IN" dirty="0"/>
              <a:t>Road Condition</a:t>
            </a:r>
          </a:p>
          <a:p>
            <a:pPr lvl="0"/>
            <a:r>
              <a:rPr lang="en-IN" dirty="0"/>
              <a:t>Light Condition</a:t>
            </a:r>
          </a:p>
          <a:p>
            <a:pPr lvl="0"/>
            <a:r>
              <a:rPr lang="en-IN" dirty="0" err="1"/>
              <a:t>UnderInfl</a:t>
            </a:r>
            <a:endParaRPr lang="en-IN" dirty="0"/>
          </a:p>
          <a:p>
            <a:pPr lvl="0"/>
            <a:r>
              <a:rPr lang="en-IN" dirty="0" err="1"/>
              <a:t>PersonCount</a:t>
            </a:r>
            <a:endParaRPr lang="en-IN" dirty="0"/>
          </a:p>
          <a:p>
            <a:pPr lvl="0"/>
            <a:r>
              <a:rPr lang="en-IN" dirty="0" err="1"/>
              <a:t>Vehcount</a:t>
            </a:r>
            <a:endParaRPr lang="en-IN" dirty="0"/>
          </a:p>
          <a:p>
            <a:pPr lvl="0"/>
            <a:r>
              <a:rPr lang="en-IN" dirty="0" err="1"/>
              <a:t>Pedcount</a:t>
            </a:r>
            <a:endParaRPr lang="en-IN" dirty="0"/>
          </a:p>
          <a:p>
            <a:pPr lvl="0"/>
            <a:r>
              <a:rPr lang="en-IN" dirty="0" err="1"/>
              <a:t>Pedcylcount</a:t>
            </a:r>
            <a:endParaRPr lang="en-IN" dirty="0"/>
          </a:p>
          <a:p>
            <a:pPr lvl="0"/>
            <a:endParaRPr lang="en-IN" dirty="0"/>
          </a:p>
          <a:p>
            <a:pPr marL="0" indent="0">
              <a:buNone/>
            </a:pPr>
            <a:endParaRPr lang="en-US" sz="2400" dirty="0"/>
          </a:p>
        </p:txBody>
      </p:sp>
    </p:spTree>
    <p:extLst>
      <p:ext uri="{BB962C8B-B14F-4D97-AF65-F5344CB8AC3E}">
        <p14:creationId xmlns:p14="http://schemas.microsoft.com/office/powerpoint/2010/main" val="29297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DB88-51C9-4BF6-9C05-319BD68B2653}"/>
              </a:ext>
            </a:extLst>
          </p:cNvPr>
          <p:cNvSpPr>
            <a:spLocks noGrp="1"/>
          </p:cNvSpPr>
          <p:nvPr>
            <p:ph type="title"/>
          </p:nvPr>
        </p:nvSpPr>
        <p:spPr/>
        <p:txBody>
          <a:bodyPr/>
          <a:lstStyle/>
          <a:p>
            <a:r>
              <a:rPr lang="en-US" dirty="0"/>
              <a:t>Data Analysis- Collision Type</a:t>
            </a:r>
          </a:p>
        </p:txBody>
      </p:sp>
      <p:sp>
        <p:nvSpPr>
          <p:cNvPr id="9" name="Content Placeholder 8">
            <a:extLst>
              <a:ext uri="{FF2B5EF4-FFF2-40B4-BE49-F238E27FC236}">
                <a16:creationId xmlns:a16="http://schemas.microsoft.com/office/drawing/2014/main" id="{D846AACE-2B8C-488A-8EC2-61806F093730}"/>
              </a:ext>
            </a:extLst>
          </p:cNvPr>
          <p:cNvSpPr>
            <a:spLocks noGrp="1"/>
          </p:cNvSpPr>
          <p:nvPr>
            <p:ph sz="quarter" idx="1"/>
          </p:nvPr>
        </p:nvSpPr>
        <p:spPr/>
        <p:txBody>
          <a:bodyPr/>
          <a:lstStyle/>
          <a:p>
            <a:r>
              <a:rPr lang="en-IN" dirty="0"/>
              <a:t>After that I did a comparative analysis between collision Code and frequency and found that the most accident happened on </a:t>
            </a:r>
            <a:r>
              <a:rPr lang="en-IN" dirty="0" err="1"/>
              <a:t>collision_code</a:t>
            </a:r>
            <a:r>
              <a:rPr lang="en-IN" dirty="0"/>
              <a:t>=’10’.</a:t>
            </a:r>
          </a:p>
          <a:p>
            <a:endParaRPr lang="en-IN" dirty="0"/>
          </a:p>
        </p:txBody>
      </p:sp>
      <p:pic>
        <p:nvPicPr>
          <p:cNvPr id="10" name="Picture 9">
            <a:extLst>
              <a:ext uri="{FF2B5EF4-FFF2-40B4-BE49-F238E27FC236}">
                <a16:creationId xmlns:a16="http://schemas.microsoft.com/office/drawing/2014/main" id="{6E961D07-6C94-4DB8-A51E-5F800AB250E1}"/>
              </a:ext>
            </a:extLst>
          </p:cNvPr>
          <p:cNvPicPr/>
          <p:nvPr/>
        </p:nvPicPr>
        <p:blipFill>
          <a:blip r:embed="rId2"/>
          <a:stretch>
            <a:fillRect/>
          </a:stretch>
        </p:blipFill>
        <p:spPr>
          <a:xfrm>
            <a:off x="1600200" y="3148330"/>
            <a:ext cx="5731510" cy="3700145"/>
          </a:xfrm>
          <a:prstGeom prst="rect">
            <a:avLst/>
          </a:prstGeom>
        </p:spPr>
      </p:pic>
    </p:spTree>
    <p:extLst>
      <p:ext uri="{BB962C8B-B14F-4D97-AF65-F5344CB8AC3E}">
        <p14:creationId xmlns:p14="http://schemas.microsoft.com/office/powerpoint/2010/main" val="380011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EFBB-EE67-462F-BF31-840C8E52391D}"/>
              </a:ext>
            </a:extLst>
          </p:cNvPr>
          <p:cNvSpPr>
            <a:spLocks noGrp="1"/>
          </p:cNvSpPr>
          <p:nvPr>
            <p:ph type="title"/>
          </p:nvPr>
        </p:nvSpPr>
        <p:spPr/>
        <p:txBody>
          <a:bodyPr/>
          <a:lstStyle/>
          <a:p>
            <a:r>
              <a:rPr lang="en-IN" dirty="0"/>
              <a:t>Data Analysis – Property Damage</a:t>
            </a:r>
          </a:p>
        </p:txBody>
      </p:sp>
      <p:sp>
        <p:nvSpPr>
          <p:cNvPr id="3" name="Content Placeholder 2">
            <a:extLst>
              <a:ext uri="{FF2B5EF4-FFF2-40B4-BE49-F238E27FC236}">
                <a16:creationId xmlns:a16="http://schemas.microsoft.com/office/drawing/2014/main" id="{8FD16508-E783-4A8A-8E52-D23D44B1F3A5}"/>
              </a:ext>
            </a:extLst>
          </p:cNvPr>
          <p:cNvSpPr>
            <a:spLocks noGrp="1"/>
          </p:cNvSpPr>
          <p:nvPr>
            <p:ph sz="quarter" idx="1"/>
          </p:nvPr>
        </p:nvSpPr>
        <p:spPr/>
        <p:txBody>
          <a:bodyPr/>
          <a:lstStyle/>
          <a:p>
            <a:r>
              <a:rPr lang="en-IN" dirty="0"/>
              <a:t>I started my analysis with the </a:t>
            </a:r>
            <a:r>
              <a:rPr lang="en-IN" dirty="0" err="1"/>
              <a:t>vehcount</a:t>
            </a:r>
            <a:r>
              <a:rPr lang="en-IN" dirty="0"/>
              <a:t> and </a:t>
            </a:r>
            <a:r>
              <a:rPr lang="en-IN" dirty="0" err="1"/>
              <a:t>personcount</a:t>
            </a:r>
            <a:r>
              <a:rPr lang="en-IN" dirty="0"/>
              <a:t> for the </a:t>
            </a:r>
            <a:r>
              <a:rPr lang="en-IN" dirty="0" err="1"/>
              <a:t>severitycode</a:t>
            </a:r>
            <a:r>
              <a:rPr lang="en-IN" dirty="0"/>
              <a:t>=’1’(</a:t>
            </a:r>
            <a:r>
              <a:rPr lang="en-IN" dirty="0" err="1"/>
              <a:t>i.e</a:t>
            </a:r>
            <a:r>
              <a:rPr lang="en-IN" dirty="0"/>
              <a:t> Property Damage).I derived that most of the belongs to  </a:t>
            </a:r>
            <a:r>
              <a:rPr lang="en-IN" dirty="0" err="1"/>
              <a:t>vehcount</a:t>
            </a:r>
            <a:r>
              <a:rPr lang="en-IN" dirty="0"/>
              <a:t>=’2’ </a:t>
            </a:r>
            <a:r>
              <a:rPr lang="en-IN" dirty="0" err="1"/>
              <a:t>i.e</a:t>
            </a:r>
            <a:r>
              <a:rPr lang="en-IN" dirty="0"/>
              <a:t> Most property Damage happened when </a:t>
            </a:r>
            <a:r>
              <a:rPr lang="en-IN" dirty="0" err="1"/>
              <a:t>Vehcount</a:t>
            </a:r>
            <a:r>
              <a:rPr lang="en-IN" dirty="0"/>
              <a:t>=’2’</a:t>
            </a:r>
          </a:p>
          <a:p>
            <a:endParaRPr lang="en-IN" dirty="0"/>
          </a:p>
        </p:txBody>
      </p:sp>
      <p:pic>
        <p:nvPicPr>
          <p:cNvPr id="4" name="Picture 3">
            <a:extLst>
              <a:ext uri="{FF2B5EF4-FFF2-40B4-BE49-F238E27FC236}">
                <a16:creationId xmlns:a16="http://schemas.microsoft.com/office/drawing/2014/main" id="{C3D37A7D-2991-48F7-9DB2-4111E926736C}"/>
              </a:ext>
            </a:extLst>
          </p:cNvPr>
          <p:cNvPicPr/>
          <p:nvPr/>
        </p:nvPicPr>
        <p:blipFill>
          <a:blip r:embed="rId2"/>
          <a:stretch>
            <a:fillRect/>
          </a:stretch>
        </p:blipFill>
        <p:spPr>
          <a:xfrm>
            <a:off x="3962400" y="3424237"/>
            <a:ext cx="5476875" cy="3667125"/>
          </a:xfrm>
          <a:prstGeom prst="rect">
            <a:avLst/>
          </a:prstGeom>
        </p:spPr>
      </p:pic>
    </p:spTree>
    <p:extLst>
      <p:ext uri="{BB962C8B-B14F-4D97-AF65-F5344CB8AC3E}">
        <p14:creationId xmlns:p14="http://schemas.microsoft.com/office/powerpoint/2010/main" val="281429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1B0B-497E-44BE-978E-EECD93C53BE6}"/>
              </a:ext>
            </a:extLst>
          </p:cNvPr>
          <p:cNvSpPr>
            <a:spLocks noGrp="1"/>
          </p:cNvSpPr>
          <p:nvPr>
            <p:ph type="title"/>
          </p:nvPr>
        </p:nvSpPr>
        <p:spPr/>
        <p:txBody>
          <a:bodyPr/>
          <a:lstStyle/>
          <a:p>
            <a:r>
              <a:rPr lang="en-IN" dirty="0"/>
              <a:t>Data Analysis – Injury Collision</a:t>
            </a:r>
          </a:p>
        </p:txBody>
      </p:sp>
      <p:sp>
        <p:nvSpPr>
          <p:cNvPr id="3" name="Content Placeholder 2">
            <a:extLst>
              <a:ext uri="{FF2B5EF4-FFF2-40B4-BE49-F238E27FC236}">
                <a16:creationId xmlns:a16="http://schemas.microsoft.com/office/drawing/2014/main" id="{02460214-D1CD-4ECD-A18D-0F4BF15376EB}"/>
              </a:ext>
            </a:extLst>
          </p:cNvPr>
          <p:cNvSpPr>
            <a:spLocks noGrp="1"/>
          </p:cNvSpPr>
          <p:nvPr>
            <p:ph sz="quarter" idx="1"/>
          </p:nvPr>
        </p:nvSpPr>
        <p:spPr/>
        <p:txBody>
          <a:bodyPr/>
          <a:lstStyle/>
          <a:p>
            <a:r>
              <a:rPr lang="en-IN" dirty="0"/>
              <a:t>When it comes to </a:t>
            </a:r>
            <a:r>
              <a:rPr lang="en-IN" dirty="0" err="1"/>
              <a:t>severitycode</a:t>
            </a:r>
            <a:r>
              <a:rPr lang="en-IN" dirty="0"/>
              <a:t>=’2’(</a:t>
            </a:r>
            <a:r>
              <a:rPr lang="en-IN" dirty="0" err="1"/>
              <a:t>i.e</a:t>
            </a:r>
            <a:r>
              <a:rPr lang="en-IN" dirty="0"/>
              <a:t> Major Injury) we can see that in that case the Major Injury happened when accident occurred between 2 vehicles.</a:t>
            </a:r>
          </a:p>
          <a:p>
            <a:endParaRPr lang="en-IN" dirty="0"/>
          </a:p>
        </p:txBody>
      </p:sp>
      <p:pic>
        <p:nvPicPr>
          <p:cNvPr id="4" name="Picture 3">
            <a:extLst>
              <a:ext uri="{FF2B5EF4-FFF2-40B4-BE49-F238E27FC236}">
                <a16:creationId xmlns:a16="http://schemas.microsoft.com/office/drawing/2014/main" id="{7FE96D33-C2CB-481F-8DE0-F9613F203327}"/>
              </a:ext>
            </a:extLst>
          </p:cNvPr>
          <p:cNvPicPr/>
          <p:nvPr/>
        </p:nvPicPr>
        <p:blipFill>
          <a:blip r:embed="rId2"/>
          <a:stretch>
            <a:fillRect/>
          </a:stretch>
        </p:blipFill>
        <p:spPr>
          <a:xfrm>
            <a:off x="2667000" y="3048000"/>
            <a:ext cx="5476875" cy="3657600"/>
          </a:xfrm>
          <a:prstGeom prst="rect">
            <a:avLst/>
          </a:prstGeom>
        </p:spPr>
      </p:pic>
    </p:spTree>
    <p:extLst>
      <p:ext uri="{BB962C8B-B14F-4D97-AF65-F5344CB8AC3E}">
        <p14:creationId xmlns:p14="http://schemas.microsoft.com/office/powerpoint/2010/main" val="318085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3583-B121-4676-BF00-A60C5AE194AD}"/>
              </a:ext>
            </a:extLst>
          </p:cNvPr>
          <p:cNvSpPr>
            <a:spLocks noGrp="1"/>
          </p:cNvSpPr>
          <p:nvPr>
            <p:ph type="title"/>
          </p:nvPr>
        </p:nvSpPr>
        <p:spPr/>
        <p:txBody>
          <a:bodyPr/>
          <a:lstStyle/>
          <a:p>
            <a:r>
              <a:rPr lang="en-IN" dirty="0"/>
              <a:t>Data Analysis – Severity </a:t>
            </a:r>
          </a:p>
        </p:txBody>
      </p:sp>
      <p:sp>
        <p:nvSpPr>
          <p:cNvPr id="3" name="Content Placeholder 2">
            <a:extLst>
              <a:ext uri="{FF2B5EF4-FFF2-40B4-BE49-F238E27FC236}">
                <a16:creationId xmlns:a16="http://schemas.microsoft.com/office/drawing/2014/main" id="{0ECFB70E-0AA9-4BBB-AEEE-474F4EED3CBD}"/>
              </a:ext>
            </a:extLst>
          </p:cNvPr>
          <p:cNvSpPr>
            <a:spLocks noGrp="1"/>
          </p:cNvSpPr>
          <p:nvPr>
            <p:ph sz="quarter" idx="1"/>
          </p:nvPr>
        </p:nvSpPr>
        <p:spPr/>
        <p:txBody>
          <a:bodyPr/>
          <a:lstStyle/>
          <a:p>
            <a:r>
              <a:rPr lang="en-IN" dirty="0"/>
              <a:t>After that I wanted to see that what is the count of each accident severity code and found that the major effect on property damage.</a:t>
            </a:r>
          </a:p>
          <a:p>
            <a:endParaRPr lang="en-IN" dirty="0"/>
          </a:p>
        </p:txBody>
      </p:sp>
      <p:pic>
        <p:nvPicPr>
          <p:cNvPr id="4" name="Picture 3">
            <a:extLst>
              <a:ext uri="{FF2B5EF4-FFF2-40B4-BE49-F238E27FC236}">
                <a16:creationId xmlns:a16="http://schemas.microsoft.com/office/drawing/2014/main" id="{8532CC02-7553-4A3F-93E6-71B14512D792}"/>
              </a:ext>
            </a:extLst>
          </p:cNvPr>
          <p:cNvPicPr/>
          <p:nvPr/>
        </p:nvPicPr>
        <p:blipFill>
          <a:blip r:embed="rId2"/>
          <a:stretch>
            <a:fillRect/>
          </a:stretch>
        </p:blipFill>
        <p:spPr>
          <a:xfrm>
            <a:off x="1219200" y="3281045"/>
            <a:ext cx="5731510" cy="3367405"/>
          </a:xfrm>
          <a:prstGeom prst="rect">
            <a:avLst/>
          </a:prstGeom>
        </p:spPr>
      </p:pic>
    </p:spTree>
    <p:extLst>
      <p:ext uri="{BB962C8B-B14F-4D97-AF65-F5344CB8AC3E}">
        <p14:creationId xmlns:p14="http://schemas.microsoft.com/office/powerpoint/2010/main" val="174756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DB88-51C9-4BF6-9C05-319BD68B2653}"/>
              </a:ext>
            </a:extLst>
          </p:cNvPr>
          <p:cNvSpPr>
            <a:spLocks noGrp="1"/>
          </p:cNvSpPr>
          <p:nvPr>
            <p:ph type="title"/>
          </p:nvPr>
        </p:nvSpPr>
        <p:spPr/>
        <p:txBody>
          <a:bodyPr/>
          <a:lstStyle/>
          <a:p>
            <a:r>
              <a:rPr lang="en-US" dirty="0"/>
              <a:t>Data Analysis- Address Type</a:t>
            </a:r>
          </a:p>
        </p:txBody>
      </p:sp>
      <p:sp>
        <p:nvSpPr>
          <p:cNvPr id="7" name="Content Placeholder 2">
            <a:extLst>
              <a:ext uri="{FF2B5EF4-FFF2-40B4-BE49-F238E27FC236}">
                <a16:creationId xmlns:a16="http://schemas.microsoft.com/office/drawing/2014/main" id="{092BB8D1-40C8-4630-8BDC-4CEA4FE19C9F}"/>
              </a:ext>
            </a:extLst>
          </p:cNvPr>
          <p:cNvSpPr>
            <a:spLocks noGrp="1"/>
          </p:cNvSpPr>
          <p:nvPr>
            <p:ph sz="quarter" idx="1"/>
          </p:nvPr>
        </p:nvSpPr>
        <p:spPr>
          <a:xfrm>
            <a:off x="762000" y="5032744"/>
            <a:ext cx="8382000" cy="1293628"/>
          </a:xfrm>
        </p:spPr>
        <p:txBody>
          <a:bodyPr vert="horz">
            <a:normAutofit/>
          </a:bodyPr>
          <a:lstStyle/>
          <a:p>
            <a:r>
              <a:rPr lang="en-US" sz="2400" dirty="0"/>
              <a:t>Accidents happen more frequently at block</a:t>
            </a:r>
          </a:p>
          <a:p>
            <a:r>
              <a:rPr lang="en-US" sz="2400" dirty="0"/>
              <a:t>Accidents at intersection are more likely to cause injury</a:t>
            </a:r>
          </a:p>
        </p:txBody>
      </p:sp>
      <p:pic>
        <p:nvPicPr>
          <p:cNvPr id="5" name="Picture 4">
            <a:extLst>
              <a:ext uri="{FF2B5EF4-FFF2-40B4-BE49-F238E27FC236}">
                <a16:creationId xmlns:a16="http://schemas.microsoft.com/office/drawing/2014/main" id="{5DC413E2-FE7F-415D-A117-632F61596801}"/>
              </a:ext>
            </a:extLst>
          </p:cNvPr>
          <p:cNvPicPr/>
          <p:nvPr/>
        </p:nvPicPr>
        <p:blipFill>
          <a:blip r:embed="rId2"/>
          <a:stretch>
            <a:fillRect/>
          </a:stretch>
        </p:blipFill>
        <p:spPr>
          <a:xfrm>
            <a:off x="1752600" y="2133600"/>
            <a:ext cx="4433887" cy="1900237"/>
          </a:xfrm>
          <a:prstGeom prst="rect">
            <a:avLst/>
          </a:prstGeom>
        </p:spPr>
      </p:pic>
    </p:spTree>
    <p:extLst>
      <p:ext uri="{BB962C8B-B14F-4D97-AF65-F5344CB8AC3E}">
        <p14:creationId xmlns:p14="http://schemas.microsoft.com/office/powerpoint/2010/main" val="4029159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9EEC8B26AA8B46B421A4ABE72DE908" ma:contentTypeVersion="12" ma:contentTypeDescription="Create a new document." ma:contentTypeScope="" ma:versionID="74e692564af0ae8a2697c084bc3f1c58">
  <xsd:schema xmlns:xsd="http://www.w3.org/2001/XMLSchema" xmlns:xs="http://www.w3.org/2001/XMLSchema" xmlns:p="http://schemas.microsoft.com/office/2006/metadata/properties" xmlns:ns3="c42b94f9-7da5-4d0b-bd88-91e87ef46cef" xmlns:ns4="56ce73a1-4d45-4fb3-b9db-ae9dca6e0933" targetNamespace="http://schemas.microsoft.com/office/2006/metadata/properties" ma:root="true" ma:fieldsID="bf9d3f8bb92c75dc119f18ed17f89a14" ns3:_="" ns4:_="">
    <xsd:import namespace="c42b94f9-7da5-4d0b-bd88-91e87ef46cef"/>
    <xsd:import namespace="56ce73a1-4d45-4fb3-b9db-ae9dca6e093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b94f9-7da5-4d0b-bd88-91e87ef46c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ce73a1-4d45-4fb3-b9db-ae9dca6e093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DD577F-C817-4637-A027-DE3DCBCB26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EC92A71-5704-410C-ABCF-F4517409750F}">
  <ds:schemaRefs>
    <ds:schemaRef ds:uri="http://schemas.microsoft.com/sharepoint/v3/contenttype/forms"/>
  </ds:schemaRefs>
</ds:datastoreItem>
</file>

<file path=customXml/itemProps3.xml><?xml version="1.0" encoding="utf-8"?>
<ds:datastoreItem xmlns:ds="http://schemas.openxmlformats.org/officeDocument/2006/customXml" ds:itemID="{D9D13B64-5ED7-4F6C-832C-025B91B72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2b94f9-7da5-4d0b-bd88-91e87ef46cef"/>
    <ds:schemaRef ds:uri="56ce73a1-4d45-4fb3-b9db-ae9dca6e0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60</TotalTime>
  <Words>1050</Words>
  <Application>Microsoft Office PowerPoint</Application>
  <PresentationFormat>On-screen Show (4:3)</PresentationFormat>
  <Paragraphs>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Courier New</vt:lpstr>
      <vt:lpstr>Tw Cen MT</vt:lpstr>
      <vt:lpstr>Wingdings</vt:lpstr>
      <vt:lpstr>Wingdings 2</vt:lpstr>
      <vt:lpstr>Median</vt:lpstr>
      <vt:lpstr>Car Accident severity prediction  Applied Data Science capstone Project</vt:lpstr>
      <vt:lpstr>Business Problem </vt:lpstr>
      <vt:lpstr>Data Engineering </vt:lpstr>
      <vt:lpstr>Feature Selection </vt:lpstr>
      <vt:lpstr>Data Analysis- Collision Type</vt:lpstr>
      <vt:lpstr>Data Analysis – Property Damage</vt:lpstr>
      <vt:lpstr>Data Analysis – Injury Collision</vt:lpstr>
      <vt:lpstr>Data Analysis – Severity </vt:lpstr>
      <vt:lpstr>Data Analysis- Address Type</vt:lpstr>
      <vt:lpstr>Data Analysis – Weather Condition  </vt:lpstr>
      <vt:lpstr>Data Analysis – Driving Behavior </vt:lpstr>
      <vt:lpstr>Data Analysis – Collision Type</vt:lpstr>
      <vt:lpstr>Data Analysis – Road Condition</vt:lpstr>
      <vt:lpstr>Data Analysis – Light Condition</vt:lpstr>
      <vt:lpstr>Data Analysis – Person Count</vt:lpstr>
      <vt:lpstr>Data Analysis – Vehicle Count</vt:lpstr>
      <vt:lpstr>Data Analysis - PedCount</vt:lpstr>
      <vt:lpstr>K Nearest Neighbour Model</vt:lpstr>
      <vt:lpstr>1st Model &amp; Performance </vt:lpstr>
      <vt:lpstr>Result Discussion &amp; Recommendation </vt:lpstr>
      <vt:lpstr>2nd Model &amp; Performance </vt:lpstr>
      <vt:lpstr>Result Discussion &amp; Recommendation </vt:lpstr>
      <vt:lpstr>Conclusion &amp; Future Study   </vt:lpstr>
    </vt:vector>
  </TitlesOfParts>
  <Company>medtronic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Milan</dc:creator>
  <cp:lastModifiedBy>Subir Saha</cp:lastModifiedBy>
  <cp:revision>631</cp:revision>
  <cp:lastPrinted>2013-03-04T16:20:37Z</cp:lastPrinted>
  <dcterms:created xsi:type="dcterms:W3CDTF">2011-06-30T21:09:25Z</dcterms:created>
  <dcterms:modified xsi:type="dcterms:W3CDTF">2020-09-22T22:23:55Z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0x010100F49EEC8B26AA8B46B421A4ABE72DE908</vt:lpwstr>
  </property>
</Properties>
</file>