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4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9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96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297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161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66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859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83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0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6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1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7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3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1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5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98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74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258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DD341-8719-B936-A70F-5AEDC69E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176EF-3D9D-7BE0-F890-3B3657B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5B2CDB-1935-BFF6-E5ED-98CB6ECC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To analyze the competition for the management to provide better results. This data set has information on the market capitalization of the top 500 companies in India</a:t>
            </a:r>
            <a:endParaRPr lang="en-IN" sz="24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03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9960-675F-6E88-1D2B-C6B44406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9542"/>
          </a:xfrm>
        </p:spPr>
        <p:txBody>
          <a:bodyPr/>
          <a:lstStyle/>
          <a:p>
            <a:r>
              <a:rPr lang="en-US" sz="4000" dirty="0"/>
              <a:t>Data 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099EF-B041-752D-CDEB-D73AD8C1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3999"/>
            <a:ext cx="10018713" cy="4542503"/>
          </a:xfrm>
        </p:spPr>
        <p:txBody>
          <a:bodyPr>
            <a:normAutofit/>
          </a:bodyPr>
          <a:lstStyle/>
          <a:p>
            <a:r>
              <a:rPr lang="en-US" b="1" dirty="0" err="1"/>
              <a:t>S.No</a:t>
            </a:r>
            <a:r>
              <a:rPr lang="en-US" b="1" dirty="0"/>
              <a:t>.</a:t>
            </a:r>
            <a:r>
              <a:rPr lang="en-US" dirty="0"/>
              <a:t>: Serial number or ranking of the company based on some criteria.</a:t>
            </a:r>
          </a:p>
          <a:p>
            <a:r>
              <a:rPr lang="en-US" b="1" dirty="0"/>
              <a:t>Name</a:t>
            </a:r>
            <a:r>
              <a:rPr lang="en-US" dirty="0"/>
              <a:t>: Name of the company.</a:t>
            </a:r>
          </a:p>
          <a:p>
            <a:r>
              <a:rPr lang="en-US" b="1" dirty="0"/>
              <a:t>Mar Cap (Crore)</a:t>
            </a:r>
            <a:r>
              <a:rPr lang="en-US" dirty="0"/>
              <a:t>: Market capitalization of the company, measured in crore.</a:t>
            </a:r>
          </a:p>
          <a:p>
            <a:r>
              <a:rPr lang="en-US" b="1" dirty="0"/>
              <a:t>Sales </a:t>
            </a:r>
            <a:r>
              <a:rPr lang="en-US" b="1" dirty="0" err="1"/>
              <a:t>Qtr</a:t>
            </a:r>
            <a:r>
              <a:rPr lang="en-US" b="1" dirty="0"/>
              <a:t> (Crore)</a:t>
            </a:r>
            <a:r>
              <a:rPr lang="en-US" dirty="0"/>
              <a:t>: Quarterly sales of the company, measured in crore.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72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69292-0B0E-58E5-7D6D-0AAB843E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7819"/>
            <a:ext cx="8917140" cy="747251"/>
          </a:xfrm>
        </p:spPr>
        <p:txBody>
          <a:bodyPr/>
          <a:lstStyle/>
          <a:p>
            <a:r>
              <a:rPr lang="en-IN" dirty="0"/>
              <a:t>Top 10 companies by market cap(crores)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78355A-E193-0A23-D9BB-E2FB62FA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986" y="1081548"/>
            <a:ext cx="7295535" cy="5329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E47EE3-6B22-EBAF-8C4F-5F44E9F6A42D}"/>
              </a:ext>
            </a:extLst>
          </p:cNvPr>
          <p:cNvSpPr txBox="1"/>
          <p:nvPr/>
        </p:nvSpPr>
        <p:spPr>
          <a:xfrm>
            <a:off x="1484310" y="2068585"/>
            <a:ext cx="2487561" cy="244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ea typeface="Roboto" panose="02000000000000000000" pitchFamily="2" charset="0"/>
              </a:rPr>
              <a:t>Reliance is the company with highest market cap followed by TCS and HDFC Bank</a:t>
            </a:r>
            <a:endParaRPr lang="en-IN" sz="14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5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8FA2E3-D9BF-CFED-2D11-91934AEEEB92}"/>
              </a:ext>
            </a:extLst>
          </p:cNvPr>
          <p:cNvSpPr txBox="1"/>
          <p:nvPr/>
        </p:nvSpPr>
        <p:spPr>
          <a:xfrm>
            <a:off x="1671482" y="179127"/>
            <a:ext cx="9901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Quarterly Sales(crores)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8E5FEA-D06A-1BED-5AD9-CAFD115B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1022555"/>
            <a:ext cx="6479459" cy="5407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1DF889-B852-9B02-24B9-9CD5471F9835}"/>
              </a:ext>
            </a:extLst>
          </p:cNvPr>
          <p:cNvSpPr txBox="1"/>
          <p:nvPr/>
        </p:nvSpPr>
        <p:spPr>
          <a:xfrm>
            <a:off x="1396181" y="2548135"/>
            <a:ext cx="2566219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Roboto" panose="02000000000000000000" pitchFamily="2" charset="0"/>
              </a:rPr>
              <a:t>IOCL </a:t>
            </a:r>
            <a:r>
              <a:rPr lang="en-US" sz="1800" dirty="0">
                <a:ea typeface="Roboto" panose="02000000000000000000" pitchFamily="2" charset="0"/>
              </a:rPr>
              <a:t>is the company with highest sales followed by </a:t>
            </a:r>
            <a:r>
              <a:rPr lang="en-US" dirty="0">
                <a:ea typeface="Roboto" panose="02000000000000000000" pitchFamily="2" charset="0"/>
              </a:rPr>
              <a:t>Reliance and Tata Motors</a:t>
            </a:r>
            <a:endParaRPr lang="en-IN" sz="12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AD6A40-2EC9-2BDD-1B80-8C209E5C8F4B}"/>
              </a:ext>
            </a:extLst>
          </p:cNvPr>
          <p:cNvSpPr txBox="1"/>
          <p:nvPr/>
        </p:nvSpPr>
        <p:spPr>
          <a:xfrm>
            <a:off x="1681316" y="218456"/>
            <a:ext cx="8524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market share (%)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34FFEEE-CC77-461C-4536-1A9DAA02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9295386"/>
              </p:ext>
            </p:extLst>
          </p:nvPr>
        </p:nvGraphicFramePr>
        <p:xfrm>
          <a:off x="1380449" y="1608228"/>
          <a:ext cx="10251438" cy="40302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01460">
                  <a:extLst>
                    <a:ext uri="{9D8B030D-6E8A-4147-A177-3AD203B41FA5}">
                      <a16:colId xmlns:a16="http://schemas.microsoft.com/office/drawing/2014/main" xmlns="" val="627740857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xmlns="" val="4144647132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xmlns="" val="3205321590"/>
                    </a:ext>
                  </a:extLst>
                </a:gridCol>
              </a:tblGrid>
              <a:tr h="3726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 no.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Market share (%)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588244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Reliance </a:t>
                      </a:r>
                      <a:r>
                        <a:rPr lang="en-US" b="1" dirty="0" err="1">
                          <a:effectLst/>
                        </a:rPr>
                        <a:t>Inds</a:t>
                      </a:r>
                      <a:r>
                        <a:rPr lang="en-US" b="1" dirty="0">
                          <a:effectLst/>
                        </a:rPr>
                        <a:t>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6584193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TCS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688698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 Bank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13.7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2840014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ITC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36221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6799976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Hind. </a:t>
                      </a:r>
                      <a:r>
                        <a:rPr lang="en-US" b="1" dirty="0" err="1">
                          <a:effectLst/>
                        </a:rPr>
                        <a:t>Uniliver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96175347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Maruti</a:t>
                      </a:r>
                      <a:r>
                        <a:rPr lang="en-US" b="1" baseline="0" dirty="0">
                          <a:effectLst/>
                        </a:rPr>
                        <a:t> Suzuki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250046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Infosys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17351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ONGC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628174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 Bk of</a:t>
                      </a:r>
                      <a:r>
                        <a:rPr lang="en-US" b="1" baseline="0" dirty="0">
                          <a:effectLst/>
                        </a:rPr>
                        <a:t> India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112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4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5ECBE5-5469-0888-78D5-1B08F944EDD6}"/>
              </a:ext>
            </a:extLst>
          </p:cNvPr>
          <p:cNvSpPr txBox="1"/>
          <p:nvPr/>
        </p:nvSpPr>
        <p:spPr>
          <a:xfrm>
            <a:off x="3805083" y="2096417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dirty="0"/>
              <a:t>Thanks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xmlns="" val="206379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179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Financial Analysis</vt:lpstr>
      <vt:lpstr>Introduction</vt:lpstr>
      <vt:lpstr>Data Contents</vt:lpstr>
      <vt:lpstr>Top 10 companies by market cap(crores)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Dhiraj Chavan</dc:creator>
  <cp:lastModifiedBy>GENEXT</cp:lastModifiedBy>
  <cp:revision>3</cp:revision>
  <dcterms:created xsi:type="dcterms:W3CDTF">2024-04-19T06:17:18Z</dcterms:created>
  <dcterms:modified xsi:type="dcterms:W3CDTF">2024-10-06T12:47:23Z</dcterms:modified>
</cp:coreProperties>
</file>