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sldIdLst>
    <p:sldId id="267" r:id="rId2"/>
    <p:sldId id="260" r:id="rId3"/>
    <p:sldId id="273" r:id="rId4"/>
    <p:sldId id="261" r:id="rId5"/>
    <p:sldId id="265" r:id="rId6"/>
    <p:sldId id="259" r:id="rId7"/>
    <p:sldId id="262" r:id="rId8"/>
    <p:sldId id="269" r:id="rId9"/>
    <p:sldId id="268" r:id="rId10"/>
    <p:sldId id="263" r:id="rId11"/>
    <p:sldId id="264" r:id="rId12"/>
    <p:sldId id="266" r:id="rId13"/>
    <p:sldId id="271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7" autoAdjust="0"/>
    <p:restoredTop sz="85973" autoAdjust="0"/>
  </p:normalViewPr>
  <p:slideViewPr>
    <p:cSldViewPr>
      <p:cViewPr>
        <p:scale>
          <a:sx n="125" d="100"/>
          <a:sy n="125" d="100"/>
        </p:scale>
        <p:origin x="-13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E61D8-7DA0-459C-B4F1-3786BF77EE3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DBCE5-2205-4030-8108-F4F41DD0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E3EC093-C10E-4D42-B396-CD36EB11E98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0260E75-26FC-4360-BFA3-89DC8A5E9B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ocs.python.org/3/library/smtplib.html" TargetMode="External"/><Relationship Id="rId4" Type="http://schemas.openxmlformats.org/officeDocument/2006/relationships/hyperlink" Target="https://www.salesmate.io/blog/email-automa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5043715"/>
            <a:ext cx="6858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mpact" pitchFamily="34" charset="0"/>
              </a:rPr>
              <a:t>Submitted By:</a:t>
            </a:r>
          </a:p>
          <a:p>
            <a:r>
              <a:rPr lang="en-US" sz="2400" dirty="0" err="1" smtClean="0">
                <a:latin typeface="Impact" pitchFamily="34" charset="0"/>
              </a:rPr>
              <a:t>Abhishek</a:t>
            </a:r>
            <a:r>
              <a:rPr lang="en-US" sz="2400" dirty="0" smtClean="0">
                <a:latin typeface="Impact" pitchFamily="34" charset="0"/>
              </a:rPr>
              <a:t> Singh ; </a:t>
            </a:r>
            <a:r>
              <a:rPr lang="en-US" sz="2400" dirty="0" err="1" smtClean="0">
                <a:latin typeface="Impact" pitchFamily="34" charset="0"/>
              </a:rPr>
              <a:t>Khushi</a:t>
            </a:r>
            <a:r>
              <a:rPr lang="en-US" sz="2400" dirty="0" smtClean="0">
                <a:latin typeface="Impact" pitchFamily="34" charset="0"/>
              </a:rPr>
              <a:t> Singh ; </a:t>
            </a:r>
            <a:r>
              <a:rPr lang="en-US" sz="2400" dirty="0" err="1" smtClean="0">
                <a:latin typeface="Impact" pitchFamily="34" charset="0"/>
              </a:rPr>
              <a:t>Rishabh</a:t>
            </a:r>
            <a:r>
              <a:rPr lang="en-US" sz="2400" dirty="0" smtClean="0">
                <a:latin typeface="Impact" pitchFamily="34" charset="0"/>
              </a:rPr>
              <a:t> </a:t>
            </a:r>
            <a:r>
              <a:rPr lang="en-US" sz="2400" dirty="0" err="1" smtClean="0">
                <a:latin typeface="Impact" pitchFamily="34" charset="0"/>
              </a:rPr>
              <a:t>Saxena</a:t>
            </a:r>
            <a:endParaRPr lang="en-US" sz="2400" dirty="0" smtClean="0">
              <a:latin typeface="Impact" pitchFamily="34" charset="0"/>
            </a:endParaRPr>
          </a:p>
          <a:p>
            <a:r>
              <a:rPr lang="en-US" sz="2400" dirty="0" err="1" smtClean="0">
                <a:latin typeface="Impact" pitchFamily="34" charset="0"/>
              </a:rPr>
              <a:t>Siddhant</a:t>
            </a:r>
            <a:r>
              <a:rPr lang="en-US" sz="2400" dirty="0" smtClean="0">
                <a:latin typeface="Impact" pitchFamily="34" charset="0"/>
              </a:rPr>
              <a:t> </a:t>
            </a:r>
            <a:r>
              <a:rPr lang="en-US" sz="2400" dirty="0" err="1" smtClean="0">
                <a:latin typeface="Impact" pitchFamily="34" charset="0"/>
              </a:rPr>
              <a:t>Sahay</a:t>
            </a:r>
            <a:r>
              <a:rPr lang="en-US" sz="2400" dirty="0">
                <a:latin typeface="Impact" pitchFamily="34" charset="0"/>
              </a:rPr>
              <a:t> </a:t>
            </a:r>
            <a:r>
              <a:rPr lang="en-US" sz="2400" dirty="0" smtClean="0">
                <a:latin typeface="Impact" pitchFamily="34" charset="0"/>
              </a:rPr>
              <a:t>; </a:t>
            </a:r>
            <a:r>
              <a:rPr lang="en-US" sz="2400" dirty="0" err="1" smtClean="0">
                <a:latin typeface="Impact" pitchFamily="34" charset="0"/>
              </a:rPr>
              <a:t>Tanishka</a:t>
            </a:r>
            <a:r>
              <a:rPr lang="en-US" sz="2400" dirty="0" smtClean="0">
                <a:latin typeface="Impact" pitchFamily="34" charset="0"/>
              </a:rPr>
              <a:t> Sharma (W2)</a:t>
            </a:r>
            <a:endParaRPr lang="en-US" sz="2400" dirty="0">
              <a:latin typeface="Impac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685800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 smtClean="0">
                <a:latin typeface="Arial Rounded MT Bold" pitchFamily="34" charset="0"/>
              </a:rPr>
              <a:t>A Project Report On</a:t>
            </a:r>
            <a:endParaRPr lang="en-US" sz="4600" dirty="0"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590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AUTOMATING EMAILS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3820160"/>
            <a:ext cx="3048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Supervised By:</a:t>
            </a:r>
          </a:p>
          <a:p>
            <a:r>
              <a:rPr lang="en-US" sz="2800" dirty="0" smtClean="0">
                <a:latin typeface="Arial Rounded MT Bold" pitchFamily="34" charset="0"/>
              </a:rPr>
              <a:t>Dr. Pratik Roy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1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09800"/>
            <a:ext cx="7823200" cy="3916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Import modules.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Set </a:t>
            </a:r>
            <a:r>
              <a:rPr lang="en-US" dirty="0">
                <a:latin typeface="Bahnschrift SemiBold Condensed" pitchFamily="34" charset="0"/>
              </a:rPr>
              <a:t>up a connection to our email </a:t>
            </a:r>
            <a:r>
              <a:rPr lang="en-US" dirty="0" smtClean="0">
                <a:latin typeface="Bahnschrift SemiBold Condensed" pitchFamily="34" charset="0"/>
              </a:rPr>
              <a:t>server.</a:t>
            </a:r>
            <a:endParaRPr lang="en-US" dirty="0">
              <a:latin typeface="Bahnschrift SemiBold Condensed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Build the message content.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Let’s </a:t>
            </a:r>
            <a:r>
              <a:rPr lang="en-US" dirty="0">
                <a:latin typeface="Bahnschrift SemiBold Condensed" pitchFamily="34" charset="0"/>
              </a:rPr>
              <a:t>look at how to attach pictures and multiple </a:t>
            </a:r>
            <a:r>
              <a:rPr lang="en-US" dirty="0" smtClean="0">
                <a:latin typeface="Bahnschrift SemiBold Condensed" pitchFamily="34" charset="0"/>
              </a:rPr>
              <a:t>attachments.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The </a:t>
            </a:r>
            <a:r>
              <a:rPr lang="en-US" dirty="0">
                <a:latin typeface="Bahnschrift SemiBold Condensed" pitchFamily="34" charset="0"/>
              </a:rPr>
              <a:t>last step is to send the email</a:t>
            </a:r>
            <a:r>
              <a:rPr lang="en-US" dirty="0">
                <a:latin typeface="Brush Script MT" pitchFamily="66" charset="0"/>
              </a:rPr>
              <a:t>.</a:t>
            </a:r>
            <a:endParaRPr lang="en-US" dirty="0" smtClean="0">
              <a:latin typeface="Brush Script MT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Steps implemented: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8382000" cy="171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10" y="2286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Pictures\Screenshots\Screenshot (1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286000"/>
            <a:ext cx="5727929" cy="391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Source code: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08793"/>
            <a:ext cx="4191000" cy="1371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Output: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54358"/>
            <a:ext cx="6705600" cy="39359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10858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Conclusion: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8194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400" dirty="0" smtClean="0">
                <a:latin typeface="Bahnschrift SemiBold Condensed" pitchFamily="34" charset="0"/>
              </a:rPr>
              <a:t>It was a wonderful and learning experience while working on this project.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smtClean="0">
                <a:latin typeface="Bahnschrift SemiBold Condensed" pitchFamily="34" charset="0"/>
              </a:rPr>
              <a:t>The joy of work and the thrill involved while tackling various problems and challenges gave us a feel of developing                   industry.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>
                <a:latin typeface="Bahnschrift SemiBold Condensed" pitchFamily="34" charset="0"/>
              </a:rPr>
              <a:t> </a:t>
            </a:r>
            <a:r>
              <a:rPr lang="en-US" sz="2400" dirty="0" smtClean="0">
                <a:latin typeface="Bahnschrift SemiBold Condensed" pitchFamily="34" charset="0"/>
              </a:rPr>
              <a:t>We enjoyed each and every bit of work I had put into this project.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10858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IN" b="1" u="sng" dirty="0" smtClean="0">
                <a:hlinkClick r:id="rId2"/>
              </a:rPr>
              <a:t>www.geeksforgeeks.org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IN" b="1" u="sng" dirty="0" smtClean="0">
                <a:hlinkClick r:id="rId3"/>
              </a:rPr>
              <a:t>www.tutorialspoint.com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IN" b="1" u="sng" dirty="0" smtClean="0">
                <a:hlinkClick r:id="rId4"/>
              </a:rPr>
              <a:t>https</a:t>
            </a:r>
            <a:r>
              <a:rPr lang="en-IN" b="1" u="sng" dirty="0">
                <a:hlinkClick r:id="rId4"/>
              </a:rPr>
              <a:t>://</a:t>
            </a:r>
            <a:r>
              <a:rPr lang="en-IN" b="1" u="sng" dirty="0" smtClean="0">
                <a:hlinkClick r:id="rId4"/>
              </a:rPr>
              <a:t>www.salesmate.io/blog/email-automation/</a:t>
            </a:r>
            <a:endParaRPr lang="en-US" dirty="0"/>
          </a:p>
          <a:p>
            <a:pPr lvl="0">
              <a:buFont typeface="Wingdings" pitchFamily="2" charset="2"/>
              <a:buChar char="q"/>
            </a:pPr>
            <a:r>
              <a:rPr lang="en-IN" b="1" u="sng" dirty="0" smtClean="0">
                <a:hlinkClick r:id="rId5"/>
              </a:rPr>
              <a:t>https</a:t>
            </a:r>
            <a:r>
              <a:rPr lang="en-IN" b="1" u="sng" dirty="0">
                <a:hlinkClick r:id="rId5"/>
              </a:rPr>
              <a:t>://</a:t>
            </a:r>
            <a:r>
              <a:rPr lang="en-IN" b="1" u="sng" dirty="0" smtClean="0">
                <a:hlinkClick r:id="rId5"/>
              </a:rPr>
              <a:t>docs.python.org/3/library/smtplib.html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Bibliography: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10858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7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0"/>
            <a:ext cx="9144000" cy="6809810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77813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2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87" y="2282084"/>
            <a:ext cx="7408333" cy="345069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About the topic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Motivation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Where we can use Automating Emails?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Benefits of Automating Emails.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Modules Used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Steps Implemented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Source Code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hnschrift SemiBold Condensed" pitchFamily="34" charset="0"/>
              </a:rPr>
              <a:t>Output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Bibliography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ush Script MT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ush Script MT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ush Script MT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ush Script MT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Brush Script MT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ush Script MT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Table of Content: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3258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2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8534400" cy="1295399"/>
          </a:xfrm>
        </p:spPr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Automating Emails:</a:t>
            </a:r>
            <a:br>
              <a:rPr lang="en-US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6653605" cy="3810000"/>
          </a:xfrm>
        </p:spPr>
        <p:txBody>
          <a:bodyPr>
            <a:normAutofit/>
          </a:bodyPr>
          <a:lstStyle/>
          <a:p>
            <a:pPr algn="l"/>
            <a:r>
              <a:rPr lang="en-US" sz="2800" smtClean="0">
                <a:solidFill>
                  <a:schemeClr val="tx2"/>
                </a:solidFill>
                <a:latin typeface="Bahnschrift SemiBold Condensed" pitchFamily="34" charset="0"/>
              </a:rPr>
              <a:t>Email automation is </a:t>
            </a:r>
            <a:r>
              <a:rPr lang="en-US" sz="2800" b="1" smtClean="0">
                <a:solidFill>
                  <a:schemeClr val="tx2"/>
                </a:solidFill>
                <a:latin typeface="Bahnschrift SemiBold Condensed" pitchFamily="34" charset="0"/>
              </a:rPr>
              <a:t>a way to create </a:t>
            </a:r>
          </a:p>
          <a:p>
            <a:pPr algn="l"/>
            <a:r>
              <a:rPr lang="en-US" sz="2800" b="1" smtClean="0">
                <a:solidFill>
                  <a:schemeClr val="tx2"/>
                </a:solidFill>
                <a:latin typeface="Bahnschrift SemiBold Condensed" pitchFamily="34" charset="0"/>
              </a:rPr>
              <a:t>emails that reach the right people</a:t>
            </a:r>
          </a:p>
          <a:p>
            <a:pPr algn="l"/>
            <a:r>
              <a:rPr lang="en-US" sz="2800" b="1" smtClean="0">
                <a:solidFill>
                  <a:schemeClr val="tx2"/>
                </a:solidFill>
                <a:latin typeface="Bahnschrift SemiBold Condensed" pitchFamily="34" charset="0"/>
              </a:rPr>
              <a:t>with the right message at the right </a:t>
            </a:r>
          </a:p>
          <a:p>
            <a:pPr algn="l"/>
            <a:r>
              <a:rPr lang="en-US" sz="2800" b="1" smtClean="0">
                <a:solidFill>
                  <a:schemeClr val="tx2"/>
                </a:solidFill>
                <a:latin typeface="Bahnschrift SemiBold Condensed" pitchFamily="34" charset="0"/>
              </a:rPr>
              <a:t>moment</a:t>
            </a:r>
            <a:r>
              <a:rPr lang="en-US" sz="2800" smtClean="0">
                <a:solidFill>
                  <a:schemeClr val="tx2"/>
                </a:solidFill>
                <a:latin typeface="Bahnschrift SemiBold Condensed" pitchFamily="34" charset="0"/>
              </a:rPr>
              <a:t>—without doing the work </a:t>
            </a:r>
          </a:p>
          <a:p>
            <a:pPr algn="l"/>
            <a:r>
              <a:rPr lang="en-US" sz="2800" smtClean="0">
                <a:solidFill>
                  <a:schemeClr val="tx2"/>
                </a:solidFill>
                <a:latin typeface="Bahnschrift SemiBold Condensed" pitchFamily="34" charset="0"/>
              </a:rPr>
              <a:t>every time, sending automated </a:t>
            </a:r>
          </a:p>
          <a:p>
            <a:pPr algn="l"/>
            <a:r>
              <a:rPr lang="en-US" sz="2800" smtClean="0">
                <a:solidFill>
                  <a:schemeClr val="tx2"/>
                </a:solidFill>
                <a:latin typeface="Bahnschrift SemiBold Condensed" pitchFamily="34" charset="0"/>
              </a:rPr>
              <a:t>messages leveraging a marketing</a:t>
            </a:r>
          </a:p>
          <a:p>
            <a:pPr algn="l"/>
            <a:r>
              <a:rPr lang="en-US" sz="2800" smtClean="0">
                <a:solidFill>
                  <a:schemeClr val="tx2"/>
                </a:solidFill>
                <a:latin typeface="Bahnschrift SemiBold Condensed" pitchFamily="34" charset="0"/>
              </a:rPr>
              <a:t> automation tool.</a:t>
            </a:r>
            <a:endParaRPr lang="en-US" sz="2800" dirty="0">
              <a:solidFill>
                <a:schemeClr val="tx2"/>
              </a:solidFill>
              <a:latin typeface="Bahnschrift SemiBold Condense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43200"/>
            <a:ext cx="21431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399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305800" cy="3733800"/>
          </a:xfrm>
        </p:spPr>
        <p:txBody>
          <a:bodyPr>
            <a:normAutofit/>
          </a:bodyPr>
          <a:lstStyle/>
          <a:p>
            <a:pPr marL="379476" indent="-342900"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We </a:t>
            </a:r>
            <a:r>
              <a:rPr lang="en-US" dirty="0">
                <a:latin typeface="Bahnschrift SemiBold Condensed" pitchFamily="34" charset="0"/>
              </a:rPr>
              <a:t>have read and listen about emails a lot and we discuss that can we send a email automatically and we decided to do this as our project </a:t>
            </a:r>
            <a:r>
              <a:rPr lang="en-US" dirty="0" smtClean="0">
                <a:latin typeface="Bahnschrift SemiBold Condensed" pitchFamily="34" charset="0"/>
              </a:rPr>
              <a:t>.</a:t>
            </a:r>
          </a:p>
          <a:p>
            <a:pPr marL="379476" indent="-342900">
              <a:buFont typeface="Wingdings" pitchFamily="2" charset="2"/>
              <a:buChar char="q"/>
            </a:pPr>
            <a:r>
              <a:rPr lang="en-US" dirty="0">
                <a:latin typeface="Bahnschrift SemiBold Condensed" pitchFamily="34" charset="0"/>
              </a:rPr>
              <a:t>we choose python as our programming language to do this project because python is easy language . We can write a code in python easily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Motivation: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1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Welcome Emails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Relationship Building Emails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Targeted SAAS </a:t>
            </a:r>
            <a:r>
              <a:rPr lang="en-US" dirty="0">
                <a:latin typeface="Bahnschrift SemiBold Condensed" pitchFamily="34" charset="0"/>
              </a:rPr>
              <a:t>promotional </a:t>
            </a:r>
            <a:r>
              <a:rPr lang="en-US" dirty="0" smtClean="0">
                <a:latin typeface="Bahnschrift SemiBold Condensed" pitchFamily="34" charset="0"/>
              </a:rPr>
              <a:t>emails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Birthday emails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Bahnschrift SemiBold Condensed" pitchFamily="34" charset="0"/>
              </a:rPr>
              <a:t>Abandoned </a:t>
            </a:r>
            <a:r>
              <a:rPr lang="en-US" dirty="0">
                <a:latin typeface="Bahnschrift SemiBold Condensed" pitchFamily="34" charset="0"/>
              </a:rPr>
              <a:t>cart </a:t>
            </a:r>
            <a:r>
              <a:rPr lang="en-US" dirty="0" smtClean="0">
                <a:latin typeface="Bahnschrift SemiBold Condensed" pitchFamily="34" charset="0"/>
              </a:rPr>
              <a:t>emails</a:t>
            </a:r>
            <a:endParaRPr lang="en-US" dirty="0">
              <a:latin typeface="Bahnschrift SemiBold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Where We can use Automating Emails?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2819400"/>
            <a:ext cx="3429000" cy="218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524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itchFamily="2" charset="2"/>
              <a:buChar char="q"/>
            </a:pPr>
            <a:r>
              <a:rPr lang="en-US" b="1" dirty="0">
                <a:latin typeface="Bahnschrift SemiBold Condensed" pitchFamily="34" charset="0"/>
              </a:rPr>
              <a:t>Re-engage lost </a:t>
            </a:r>
            <a:r>
              <a:rPr lang="en-US" b="1" dirty="0" smtClean="0">
                <a:latin typeface="Bahnschrift SemiBold Condensed" pitchFamily="34" charset="0"/>
              </a:rPr>
              <a:t>customers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itchFamily="34" charset="0"/>
              </a:rPr>
              <a:t>Deliver</a:t>
            </a:r>
            <a:r>
              <a:rPr lang="en-US" b="1" dirty="0">
                <a:latin typeface="Bahnschrift SemiBold Condensed" pitchFamily="34" charset="0"/>
              </a:rPr>
              <a:t> the right </a:t>
            </a:r>
            <a:r>
              <a:rPr lang="en-US" b="1" dirty="0" smtClean="0">
                <a:latin typeface="Bahnschrift SemiBold Condensed" pitchFamily="34" charset="0"/>
              </a:rPr>
              <a:t>information </a:t>
            </a:r>
            <a:r>
              <a:rPr lang="en-US" b="1" dirty="0">
                <a:latin typeface="Bahnschrift SemiBold Condensed" pitchFamily="34" charset="0"/>
              </a:rPr>
              <a:t> to the right people </a:t>
            </a:r>
            <a:endParaRPr lang="en-US" dirty="0">
              <a:latin typeface="Bahnschrift SemiBold Condensed" pitchFamily="34" charset="0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itchFamily="34" charset="0"/>
              </a:rPr>
              <a:t>Increase your revenue</a:t>
            </a:r>
            <a:endParaRPr lang="en-US" b="1" dirty="0">
              <a:latin typeface="Bahnschrift SemiBold Condensed" pitchFamily="34" charset="0"/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itchFamily="34" charset="0"/>
              </a:rPr>
              <a:t>Improve </a:t>
            </a:r>
            <a:r>
              <a:rPr lang="en-US" b="1" dirty="0">
                <a:latin typeface="Bahnschrift SemiBold Condensed" pitchFamily="34" charset="0"/>
              </a:rPr>
              <a:t>team </a:t>
            </a:r>
            <a:r>
              <a:rPr lang="en-US" b="1" dirty="0" smtClean="0">
                <a:latin typeface="Bahnschrift SemiBold Condensed" pitchFamily="34" charset="0"/>
              </a:rPr>
              <a:t>efficiency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>
                <a:latin typeface="Bahnschrift SemiBold Condensed" pitchFamily="34" charset="0"/>
              </a:rPr>
              <a:t>Retain </a:t>
            </a:r>
            <a:r>
              <a:rPr lang="en-US" b="1" dirty="0">
                <a:latin typeface="Bahnschrift SemiBold Condensed" pitchFamily="34" charset="0"/>
              </a:rPr>
              <a:t>more customers</a:t>
            </a:r>
            <a:r>
              <a:rPr lang="en-US" dirty="0">
                <a:latin typeface="Bahnschrift SemiBold Condensed" pitchFamily="34" charset="0"/>
              </a:rPr>
              <a:t/>
            </a:r>
            <a:br>
              <a:rPr lang="en-US" dirty="0">
                <a:latin typeface="Bahnschrift SemiBold Condensed" pitchFamily="34" charset="0"/>
              </a:rPr>
            </a:br>
            <a:endParaRPr lang="en-US" dirty="0">
              <a:latin typeface="Bahnschrift SemiBold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Benefits of Automating Emails: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581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Bahnschrift SemiBold Condensed" pitchFamily="34" charset="0"/>
              </a:rPr>
              <a:t>Email Module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Bahnschrift SemiBold Condensed" pitchFamily="34" charset="0"/>
              </a:rPr>
              <a:t>SMTP Module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>
                <a:latin typeface="Bahnschrift SemiBold Condensed" pitchFamily="34" charset="0"/>
              </a:rPr>
              <a:t>Glob Module</a:t>
            </a:r>
            <a:endParaRPr lang="en-US" sz="2800" dirty="0" smtClean="0">
              <a:latin typeface="Bahnschrift SemiBold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Modules Used: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60" y="3124200"/>
            <a:ext cx="347186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408333" cy="3450696"/>
          </a:xfrm>
        </p:spPr>
        <p:txBody>
          <a:bodyPr>
            <a:normAutofit lnSpcReduction="10000"/>
          </a:bodyPr>
          <a:lstStyle/>
          <a:p>
            <a:pPr marL="379476" indent="-342900">
              <a:buFont typeface="Wingdings" pitchFamily="2" charset="2"/>
              <a:buChar char="q"/>
            </a:pPr>
            <a:r>
              <a:rPr lang="en-US" dirty="0">
                <a:latin typeface="Bahnschrift SemiBold Condensed" pitchFamily="34" charset="0"/>
              </a:rPr>
              <a:t>In Python, the glob module is used </a:t>
            </a:r>
            <a:r>
              <a:rPr lang="en-US" dirty="0" smtClean="0">
                <a:latin typeface="Bahnschrift SemiBold Condensed" pitchFamily="34" charset="0"/>
              </a:rPr>
              <a:t>to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retrieve</a:t>
            </a:r>
            <a:r>
              <a:rPr lang="en-US" dirty="0">
                <a:latin typeface="Bahnschrift SemiBold Condensed" pitchFamily="34" charset="0"/>
              </a:rPr>
              <a:t> </a:t>
            </a:r>
            <a:r>
              <a:rPr lang="en-US" b="1" dirty="0">
                <a:latin typeface="Bahnschrift SemiBold Condensed" pitchFamily="34" charset="0"/>
              </a:rPr>
              <a:t>files/pathnames</a:t>
            </a:r>
            <a:r>
              <a:rPr lang="en-US" dirty="0">
                <a:latin typeface="Bahnschrift SemiBold Condensed" pitchFamily="34" charset="0"/>
              </a:rPr>
              <a:t> matching a </a:t>
            </a:r>
            <a:endParaRPr lang="en-US" dirty="0" smtClean="0">
              <a:latin typeface="Bahnschrift SemiBold Condensed" pitchFamily="34" charset="0"/>
            </a:endParaRPr>
          </a:p>
          <a:p>
            <a:pPr marL="36576" indent="0">
              <a:buNone/>
            </a:pPr>
            <a:r>
              <a:rPr lang="en-US" dirty="0">
                <a:latin typeface="Bahnschrift SemiBold Condensed" pitchFamily="34" charset="0"/>
              </a:rPr>
              <a:t>s</a:t>
            </a:r>
            <a:r>
              <a:rPr lang="en-US" dirty="0" smtClean="0">
                <a:latin typeface="Bahnschrift SemiBold Condensed" pitchFamily="34" charset="0"/>
              </a:rPr>
              <a:t>pecified pattern.</a:t>
            </a:r>
          </a:p>
          <a:p>
            <a:pPr marL="36576" indent="0">
              <a:buNone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The </a:t>
            </a:r>
            <a:r>
              <a:rPr lang="en-US" dirty="0">
                <a:latin typeface="Bahnschrift SemiBold Condensed" pitchFamily="34" charset="0"/>
              </a:rPr>
              <a:t>pattern rules of glob follow </a:t>
            </a:r>
            <a:r>
              <a:rPr lang="en-US" dirty="0" smtClean="0">
                <a:latin typeface="Bahnschrift SemiBold Condensed" pitchFamily="34" charset="0"/>
              </a:rPr>
              <a:t>standard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Unix path expansion rules. It is </a:t>
            </a:r>
            <a:r>
              <a:rPr lang="en-US" dirty="0" smtClean="0">
                <a:latin typeface="Bahnschrift SemiBold Condensed" pitchFamily="34" charset="0"/>
              </a:rPr>
              <a:t>also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predicted that according to benchmarks </a:t>
            </a:r>
            <a:r>
              <a:rPr lang="en-US" dirty="0" smtClean="0">
                <a:latin typeface="Bahnschrift SemiBold Condensed" pitchFamily="34" charset="0"/>
              </a:rPr>
              <a:t>it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is faster than other methods to </a:t>
            </a:r>
            <a:r>
              <a:rPr lang="en-US" dirty="0" smtClean="0">
                <a:latin typeface="Bahnschrift SemiBold Condensed" pitchFamily="34" charset="0"/>
              </a:rPr>
              <a:t>match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pathnames in directories.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Glob Module: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0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286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1" y="2057400"/>
            <a:ext cx="7975600" cy="4068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Bahnschrift SemiBold Condensed" pitchFamily="34" charset="0"/>
              </a:rPr>
              <a:t>Simple Mail Transfer Protocol (SMTP</a:t>
            </a:r>
            <a:r>
              <a:rPr lang="en-US" dirty="0" smtClean="0">
                <a:latin typeface="Bahnschrift SemiBold Condensed" pitchFamily="34" charset="0"/>
              </a:rPr>
              <a:t>)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is a protocol, which handles sending e-mail </a:t>
            </a:r>
            <a:endParaRPr lang="en-US" dirty="0" smtClean="0">
              <a:latin typeface="Bahnschrift SemiBold Condensed" pitchFamily="34" charset="0"/>
            </a:endParaRPr>
          </a:p>
          <a:p>
            <a:pPr marL="36576" indent="0">
              <a:buNone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and </a:t>
            </a:r>
            <a:r>
              <a:rPr lang="en-US" dirty="0">
                <a:latin typeface="Bahnschrift SemiBold Condensed" pitchFamily="34" charset="0"/>
              </a:rPr>
              <a:t>routing e-mail between mail </a:t>
            </a:r>
            <a:r>
              <a:rPr lang="en-US" dirty="0" smtClean="0">
                <a:latin typeface="Bahnschrift SemiBold Condensed" pitchFamily="34" charset="0"/>
              </a:rPr>
              <a:t>servers. </a:t>
            </a:r>
            <a:endParaRPr lang="en-US" dirty="0">
              <a:latin typeface="Bahnschrift SemiBold Condensed" pitchFamily="34" charset="0"/>
            </a:endParaRPr>
          </a:p>
          <a:p>
            <a:pPr marL="36576" indent="0">
              <a:buNone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Python </a:t>
            </a:r>
            <a:r>
              <a:rPr lang="en-US" dirty="0">
                <a:latin typeface="Bahnschrift SemiBold Condensed" pitchFamily="34" charset="0"/>
              </a:rPr>
              <a:t>provides </a:t>
            </a:r>
            <a:r>
              <a:rPr lang="en-US" b="1" dirty="0" err="1">
                <a:latin typeface="Bahnschrift SemiBold Condensed" pitchFamily="34" charset="0"/>
              </a:rPr>
              <a:t>smtplib</a:t>
            </a:r>
            <a:r>
              <a:rPr lang="en-US" dirty="0">
                <a:latin typeface="Bahnschrift SemiBold Condensed" pitchFamily="34" charset="0"/>
              </a:rPr>
              <a:t> module, which </a:t>
            </a:r>
            <a:r>
              <a:rPr lang="en-US" dirty="0" smtClean="0">
                <a:latin typeface="Bahnschrift SemiBold Condensed" pitchFamily="34" charset="0"/>
              </a:rPr>
              <a:t>defines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an SMTP client session object that can be </a:t>
            </a:r>
            <a:r>
              <a:rPr lang="en-US" dirty="0" smtClean="0">
                <a:latin typeface="Bahnschrift SemiBold Condensed" pitchFamily="34" charset="0"/>
              </a:rPr>
              <a:t>used</a:t>
            </a:r>
          </a:p>
          <a:p>
            <a:pPr marL="36576" indent="0">
              <a:buNone/>
            </a:pPr>
            <a:r>
              <a:rPr lang="en-US" dirty="0" smtClean="0">
                <a:latin typeface="Bahnschrift SemiBold Condensed" pitchFamily="34" charset="0"/>
              </a:rPr>
              <a:t> </a:t>
            </a:r>
            <a:r>
              <a:rPr lang="en-US" dirty="0">
                <a:latin typeface="Bahnschrift SemiBold Condensed" pitchFamily="34" charset="0"/>
              </a:rPr>
              <a:t>to send mail to any Internet machine with an </a:t>
            </a:r>
            <a:endParaRPr lang="en-US" dirty="0" smtClean="0">
              <a:latin typeface="Bahnschrift SemiBold Condensed" pitchFamily="34" charset="0"/>
            </a:endParaRPr>
          </a:p>
          <a:p>
            <a:pPr marL="36576" indent="0">
              <a:buNone/>
            </a:pPr>
            <a:r>
              <a:rPr lang="en-US" dirty="0">
                <a:latin typeface="Bahnschrift SemiBold Condensed" pitchFamily="34" charset="0"/>
              </a:rPr>
              <a:t> </a:t>
            </a:r>
            <a:r>
              <a:rPr lang="en-US" dirty="0" smtClean="0">
                <a:latin typeface="Bahnschrift SemiBold Condensed" pitchFamily="34" charset="0"/>
              </a:rPr>
              <a:t>SMTP </a:t>
            </a:r>
            <a:r>
              <a:rPr lang="en-US" dirty="0">
                <a:latin typeface="Bahnschrift SemiBold Condensed" pitchFamily="34" charset="0"/>
              </a:rPr>
              <a:t>or ESMTP listener daemon.</a:t>
            </a:r>
          </a:p>
          <a:p>
            <a:pPr marL="36576" indent="0">
              <a:buNone/>
            </a:pPr>
            <a:endParaRPr lang="en-US" dirty="0">
              <a:latin typeface="Bahnschrift SemiBold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SMTP Module: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43200"/>
            <a:ext cx="1762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10858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2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4525</TotalTime>
  <Words>319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PowerPoint Presentation</vt:lpstr>
      <vt:lpstr>Table of Content: </vt:lpstr>
      <vt:lpstr>Automating Emails: </vt:lpstr>
      <vt:lpstr>Motivation:</vt:lpstr>
      <vt:lpstr>Where We can use Automating Emails? </vt:lpstr>
      <vt:lpstr>Benefits of Automating Emails:</vt:lpstr>
      <vt:lpstr>Modules Used:</vt:lpstr>
      <vt:lpstr>Glob Module:</vt:lpstr>
      <vt:lpstr>SMTP Module:</vt:lpstr>
      <vt:lpstr>Steps implemented:</vt:lpstr>
      <vt:lpstr>Source code:</vt:lpstr>
      <vt:lpstr>Output:</vt:lpstr>
      <vt:lpstr>Conclusion:</vt:lpstr>
      <vt:lpstr>Bibliography: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:AUTOMATING               EMAILS</dc:title>
  <dc:creator>user</dc:creator>
  <cp:lastModifiedBy>user</cp:lastModifiedBy>
  <cp:revision>36</cp:revision>
  <cp:lastPrinted>2022-05-27T16:29:17Z</cp:lastPrinted>
  <dcterms:created xsi:type="dcterms:W3CDTF">2022-05-19T08:28:42Z</dcterms:created>
  <dcterms:modified xsi:type="dcterms:W3CDTF">2022-05-28T05:23:50Z</dcterms:modified>
  <cp:contentStatus/>
</cp:coreProperties>
</file>