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haya-dharshini-a/project_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Sahaya Dharshini A</a:t>
            </a:r>
          </a:p>
          <a:p>
            <a:r>
              <a:rPr lang="en-US" sz="2000" b="1" dirty="0">
                <a:solidFill>
                  <a:schemeClr val="accent1">
                    <a:lumMod val="75000"/>
                  </a:schemeClr>
                </a:solidFill>
                <a:latin typeface="Arial"/>
                <a:cs typeface="Arial"/>
              </a:rPr>
              <a:t>Student Name : Sahaya Dharshini A</a:t>
            </a:r>
          </a:p>
          <a:p>
            <a:r>
              <a:rPr lang="en-US" sz="2000" b="1" dirty="0">
                <a:solidFill>
                  <a:schemeClr val="accent1">
                    <a:lumMod val="75000"/>
                  </a:schemeClr>
                </a:solidFill>
                <a:latin typeface="Arial"/>
                <a:cs typeface="Arial"/>
              </a:rPr>
              <a:t>College Name &amp; Department : Loyola –ICAM College Of Engineering and Technology | Btech Information Technology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To develop a steganographic system that integrates strong encryption with image-based data hiding, utilizing a secret key for both processes. The system must ensure that the hidden data remains undetectable to the human eye and resistant to steganalysis. Furthermore, it should guarantee reliable data retrieval through decryption, maintaining computational efficiency and secure key management.</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4800" y="88489"/>
            <a:ext cx="11207685"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5078E7BC-763F-CFFB-0A94-665BE554991B}"/>
              </a:ext>
            </a:extLst>
          </p:cNvPr>
          <p:cNvSpPr>
            <a:spLocks noChangeArrowheads="1"/>
          </p:cNvSpPr>
          <p:nvPr/>
        </p:nvSpPr>
        <p:spPr bwMode="auto">
          <a:xfrm>
            <a:off x="196645" y="535874"/>
            <a:ext cx="12242454"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Libraries</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Unicode MS"/>
              </a:rPr>
              <a:t>cv2</a:t>
            </a:r>
            <a:r>
              <a:rPr kumimoji="0" lang="en-US" altLang="en-US" sz="1400" b="1" i="0" u="none" strike="noStrike" cap="none" normalizeH="0" baseline="0" dirty="0">
                <a:ln>
                  <a:noFill/>
                </a:ln>
                <a:solidFill>
                  <a:schemeClr val="tx1"/>
                </a:solidFill>
                <a:effectLst/>
              </a:rPr>
              <a:t> (OpenCV):</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core library for image processing.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used for: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Reading images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Writing images </a:t>
            </a:r>
            <a:r>
              <a:rPr kumimoji="0" lang="en-US" altLang="en-US" sz="800" b="0"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Accessing and modifying pixel values within the image.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strike="noStrike" cap="none" normalizeH="0" baseline="0" dirty="0">
                <a:ln>
                  <a:noFill/>
                </a:ln>
                <a:solidFill>
                  <a:schemeClr val="tx1"/>
                </a:solidFill>
                <a:effectLst/>
                <a:latin typeface="Arial Unicode MS"/>
              </a:rPr>
              <a:t>os</a:t>
            </a:r>
            <a:r>
              <a:rPr kumimoji="0" lang="en-US" altLang="en-US" sz="1400" b="1" i="0" u="sng" strike="noStrike" cap="none" normalizeH="0" baseline="0" dirty="0">
                <a:ln>
                  <a:noFill/>
                </a:ln>
                <a:solidFill>
                  <a:schemeClr val="tx1"/>
                </a:solidFill>
                <a:effectLst/>
              </a:rPr>
              <a:t>:</a:t>
            </a:r>
            <a:endParaRPr kumimoji="0" lang="en-US" altLang="en-US" sz="4000" b="0" i="0" u="sng"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operating system interface library.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used for: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Executing system commands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strike="noStrike" cap="none" normalizeH="0" baseline="0" dirty="0">
                <a:ln>
                  <a:noFill/>
                </a:ln>
                <a:solidFill>
                  <a:schemeClr val="tx1"/>
                </a:solidFill>
                <a:effectLst/>
                <a:latin typeface="Arial Unicode MS"/>
              </a:rPr>
              <a:t>string</a:t>
            </a:r>
            <a:r>
              <a:rPr kumimoji="0" lang="en-US" altLang="en-US" sz="1400" b="1" i="0" u="none" strike="noStrike" cap="none" normalizeH="0" baseline="0" dirty="0">
                <a:ln>
                  <a:noFill/>
                </a:ln>
                <a:solidFill>
                  <a:schemeClr val="tx1"/>
                </a:solidFill>
                <a:effectLst/>
              </a:rPr>
              <a:t>:</a:t>
            </a:r>
            <a:r>
              <a:rPr kumimoji="0" lang="en-US" altLang="en-US" sz="4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While you import this library, it is not actually used in the code provided.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Platforms</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programming language in which the code is written.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Operating System (Any with Python and OpenCV):</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code should run on any operating system (Windows, macOS, Linux) that has Python and OpenCV installed.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Installation: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OpenCV needs to be installed in the Python environment.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EBD3CED7-7190-2476-4B59-E8BC02ED434F}"/>
              </a:ext>
            </a:extLst>
          </p:cNvPr>
          <p:cNvSpPr txBox="1"/>
          <p:nvPr/>
        </p:nvSpPr>
        <p:spPr>
          <a:xfrm>
            <a:off x="700679" y="1434216"/>
            <a:ext cx="10910128" cy="5078313"/>
          </a:xfrm>
          <a:prstGeom prst="rect">
            <a:avLst/>
          </a:prstGeom>
          <a:noFill/>
        </p:spPr>
        <p:txBody>
          <a:bodyPr wrap="square" rtlCol="0">
            <a:spAutoFit/>
          </a:bodyPr>
          <a:lstStyle/>
          <a:p>
            <a:r>
              <a:rPr lang="en-US" b="1" dirty="0"/>
              <a:t>Integration of Strong Encryption:</a:t>
            </a:r>
          </a:p>
          <a:p>
            <a:r>
              <a:rPr lang="en-US" dirty="0"/>
              <a:t>Implement robust encryption algorithms (e.g., AES, RSA) to encrypt the message before embedding it.</a:t>
            </a:r>
          </a:p>
          <a:p>
            <a:r>
              <a:rPr lang="en-US" b="1" dirty="0"/>
              <a:t>Adaptive Embedding:</a:t>
            </a:r>
          </a:p>
          <a:p>
            <a:r>
              <a:rPr lang="en-US" dirty="0"/>
              <a:t>Dynamically changing the amount of data that is hidden based on the complexity of the image.</a:t>
            </a:r>
          </a:p>
          <a:p>
            <a:r>
              <a:rPr lang="en-US" b="1" dirty="0"/>
              <a:t>Advanced Embedding Techniques:</a:t>
            </a:r>
          </a:p>
          <a:p>
            <a:r>
              <a:rPr lang="en-US" dirty="0"/>
              <a:t>Hiding the data in the frequency domain of the image.</a:t>
            </a:r>
          </a:p>
          <a:p>
            <a:r>
              <a:rPr lang="en-US" b="1" dirty="0"/>
              <a:t>Steganalysis Countermeasures:</a:t>
            </a:r>
          </a:p>
          <a:p>
            <a:r>
              <a:rPr lang="en-US" dirty="0"/>
              <a:t>Implement techniques to make the steganography more resistant to steganalysis.</a:t>
            </a:r>
          </a:p>
          <a:p>
            <a:r>
              <a:rPr lang="en-US" b="1" dirty="0"/>
              <a:t>Error Correction:</a:t>
            </a:r>
          </a:p>
          <a:p>
            <a:r>
              <a:rPr lang="en-US" dirty="0"/>
              <a:t>Incorporate error correction codes (e.g., Reed-Solomon) to ensure that the hidden data can be recovered even if the image is slightly corrupted.</a:t>
            </a:r>
          </a:p>
          <a:p>
            <a:r>
              <a:rPr lang="en-US" b="1" dirty="0"/>
              <a:t>Unique feature: </a:t>
            </a:r>
          </a:p>
          <a:p>
            <a:r>
              <a:rPr lang="en-US" dirty="0"/>
              <a:t>The ability to recover the hidden message, even if the image file has been slightly corrupted.</a:t>
            </a:r>
          </a:p>
          <a:p>
            <a:r>
              <a:rPr lang="en-US" dirty="0"/>
              <a:t> A secure method of generating and sharing the encryption key.</a:t>
            </a:r>
          </a:p>
          <a:p>
            <a:r>
              <a:rPr lang="en-US" b="1" dirty="0"/>
              <a:t>Secure Key Management:</a:t>
            </a:r>
          </a:p>
          <a:p>
            <a:r>
              <a:rPr lang="en-US" dirty="0"/>
              <a:t>Implement a secure way to generate, store, and distribute the encryption keys.</a:t>
            </a:r>
          </a:p>
          <a:p>
            <a:endParaRPr lang="en-US" dirty="0"/>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416412A7-F4B0-E9F7-8B9C-9BEDB8BF0201}"/>
              </a:ext>
            </a:extLst>
          </p:cNvPr>
          <p:cNvSpPr>
            <a:spLocks noGrp="1" noChangeArrowheads="1"/>
          </p:cNvSpPr>
          <p:nvPr>
            <p:ph idx="1"/>
          </p:nvPr>
        </p:nvSpPr>
        <p:spPr bwMode="auto">
          <a:xfrm>
            <a:off x="581192" y="1376530"/>
            <a:ext cx="113462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solidFill>
                  <a:schemeClr val="tx1"/>
                </a:solidFill>
                <a:effectLst/>
                <a:latin typeface="Arial" panose="020B0604020202020204" pitchFamily="34" charset="0"/>
              </a:rPr>
              <a:t>Legitimate End-Users</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use steganography for: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Digital watermarking and copyright protection.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Concealing sensitive data like encryption keys or authentication credentials.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Analyzing and detecting malicious steganographic activity.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Intelligence Agencies and Law Enforcement: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covert communication and information gathering.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and Activists: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protect sensitive information and communicate securely in environments with censorship or surveillance.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 Concerned with Privacy: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hiding personal data within digital files.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Medical Professionals: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hide patient information inside of medical imagin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DBB7D24-4885-4381-43FB-3080F2F4AD57}"/>
              </a:ext>
            </a:extLst>
          </p:cNvPr>
          <p:cNvPicPr>
            <a:picLocks noGrp="1" noChangeAspect="1"/>
          </p:cNvPicPr>
          <p:nvPr>
            <p:ph idx="1"/>
          </p:nvPr>
        </p:nvPicPr>
        <p:blipFill>
          <a:blip r:embed="rId2"/>
          <a:stretch>
            <a:fillRect/>
          </a:stretch>
        </p:blipFill>
        <p:spPr>
          <a:xfrm>
            <a:off x="581192" y="1349876"/>
            <a:ext cx="3867159" cy="5188575"/>
          </a:xfrm>
        </p:spPr>
      </p:pic>
      <p:pic>
        <p:nvPicPr>
          <p:cNvPr id="7" name="Picture 6">
            <a:extLst>
              <a:ext uri="{FF2B5EF4-FFF2-40B4-BE49-F238E27FC236}">
                <a16:creationId xmlns:a16="http://schemas.microsoft.com/office/drawing/2014/main" id="{DBBF07FE-4CB5-AE26-0309-8C06229EC96F}"/>
              </a:ext>
            </a:extLst>
          </p:cNvPr>
          <p:cNvPicPr>
            <a:picLocks noChangeAspect="1"/>
          </p:cNvPicPr>
          <p:nvPr/>
        </p:nvPicPr>
        <p:blipFill>
          <a:blip r:embed="rId3"/>
          <a:stretch>
            <a:fillRect/>
          </a:stretch>
        </p:blipFill>
        <p:spPr>
          <a:xfrm>
            <a:off x="4380815" y="1536972"/>
            <a:ext cx="7795259" cy="1606893"/>
          </a:xfrm>
          <a:prstGeom prst="rect">
            <a:avLst/>
          </a:prstGeom>
        </p:spPr>
      </p:pic>
      <p:pic>
        <p:nvPicPr>
          <p:cNvPr id="9" name="Picture 8">
            <a:extLst>
              <a:ext uri="{FF2B5EF4-FFF2-40B4-BE49-F238E27FC236}">
                <a16:creationId xmlns:a16="http://schemas.microsoft.com/office/drawing/2014/main" id="{B2817605-9F8D-BCA6-656E-97AB5A8E77BD}"/>
              </a:ext>
            </a:extLst>
          </p:cNvPr>
          <p:cNvPicPr>
            <a:picLocks noChangeAspect="1"/>
          </p:cNvPicPr>
          <p:nvPr/>
        </p:nvPicPr>
        <p:blipFill>
          <a:blip r:embed="rId4"/>
          <a:stretch>
            <a:fillRect/>
          </a:stretch>
        </p:blipFill>
        <p:spPr>
          <a:xfrm>
            <a:off x="4601497" y="3714135"/>
            <a:ext cx="7041017" cy="140982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D06EFAC0-DE00-0D84-4785-5FE48C8CB092}"/>
              </a:ext>
            </a:extLst>
          </p:cNvPr>
          <p:cNvSpPr>
            <a:spLocks noGrp="1" noChangeArrowheads="1"/>
          </p:cNvSpPr>
          <p:nvPr>
            <p:ph idx="1"/>
          </p:nvPr>
        </p:nvSpPr>
        <p:spPr bwMode="auto">
          <a:xfrm>
            <a:off x="581192" y="1653529"/>
            <a:ext cx="106629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Educational Foundation:</a:t>
            </a:r>
            <a:r>
              <a:rPr kumimoji="0" lang="en-US" altLang="en-US" sz="1800" b="0" i="0" u="none" strike="noStrike" cap="none" normalizeH="0" baseline="0">
                <a:ln>
                  <a:noFill/>
                </a:ln>
                <a:solidFill>
                  <a:schemeClr val="tx1"/>
                </a:solidFill>
                <a:effectLst/>
                <a:latin typeface="Arial" panose="020B0604020202020204" pitchFamily="34" charset="0"/>
              </a:rPr>
              <a:t> The project serves as a basic demonstration of LSB steganography principles.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Security Limitations:</a:t>
            </a:r>
            <a:r>
              <a:rPr kumimoji="0" lang="en-US" altLang="en-US" sz="1800" b="0" i="0" u="none" strike="noStrike" cap="none" normalizeH="0" baseline="0">
                <a:ln>
                  <a:noFill/>
                </a:ln>
                <a:solidFill>
                  <a:schemeClr val="tx1"/>
                </a:solidFill>
                <a:effectLst/>
                <a:latin typeface="Arial" panose="020B0604020202020204" pitchFamily="34" charset="0"/>
              </a:rPr>
              <a:t> The current implementation is highly vulnerable to steganalysis and lacks essential security features like encryption.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Need for Enhancement:</a:t>
            </a:r>
            <a:r>
              <a:rPr kumimoji="0" lang="en-US" altLang="en-US" sz="1800" b="0" i="0" u="none" strike="noStrike" cap="none" normalizeH="0" baseline="0">
                <a:ln>
                  <a:noFill/>
                </a:ln>
                <a:solidFill>
                  <a:schemeClr val="tx1"/>
                </a:solidFill>
                <a:effectLst/>
                <a:latin typeface="Arial" panose="020B0604020202020204" pitchFamily="34" charset="0"/>
              </a:rPr>
              <a:t> Significant improvements are necessary for practical security and robustness.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Encryption Integration:</a:t>
            </a:r>
            <a:r>
              <a:rPr kumimoji="0" lang="en-US" altLang="en-US" sz="1800" b="0" i="0" u="none" strike="noStrike" cap="none" normalizeH="0" baseline="0">
                <a:ln>
                  <a:noFill/>
                </a:ln>
                <a:solidFill>
                  <a:schemeClr val="tx1"/>
                </a:solidFill>
                <a:effectLst/>
                <a:latin typeface="Arial" panose="020B0604020202020204" pitchFamily="34" charset="0"/>
              </a:rPr>
              <a:t> Strong encryption algorithms are crucial for protecting hidden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Adaptive Embedding:</a:t>
            </a:r>
            <a:r>
              <a:rPr kumimoji="0" lang="en-US" altLang="en-US" sz="1800" b="0" i="0" u="none" strike="noStrike" cap="none" normalizeH="0" baseline="0">
                <a:ln>
                  <a:noFill/>
                </a:ln>
                <a:solidFill>
                  <a:schemeClr val="tx1"/>
                </a:solidFill>
                <a:effectLst/>
                <a:latin typeface="Arial" panose="020B0604020202020204" pitchFamily="34" charset="0"/>
              </a:rPr>
              <a:t> Techniques to dynamically adjust data hiding based on image characteristics are needed.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Steganalysis Countermeasures:</a:t>
            </a:r>
            <a:r>
              <a:rPr kumimoji="0" lang="en-US" altLang="en-US" sz="1800" b="0" i="0" u="none" strike="noStrike" cap="none" normalizeH="0" baseline="0">
                <a:ln>
                  <a:noFill/>
                </a:ln>
                <a:solidFill>
                  <a:schemeClr val="tx1"/>
                </a:solidFill>
                <a:effectLst/>
                <a:latin typeface="Arial" panose="020B0604020202020204" pitchFamily="34" charset="0"/>
              </a:rPr>
              <a:t> Effective defenses against detection are essential.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Key Management and Error Correction:</a:t>
            </a:r>
            <a:r>
              <a:rPr kumimoji="0" lang="en-US" altLang="en-US" sz="1800" b="0" i="0" u="none" strike="noStrike" cap="none" normalizeH="0" baseline="0">
                <a:ln>
                  <a:noFill/>
                </a:ln>
                <a:solidFill>
                  <a:schemeClr val="tx1"/>
                </a:solidFill>
                <a:effectLst/>
                <a:latin typeface="Arial" panose="020B0604020202020204" pitchFamily="34" charset="0"/>
              </a:rPr>
              <a:t> Robust systems for key handling and data recovery are vital.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Real-World Application:</a:t>
            </a:r>
            <a:r>
              <a:rPr kumimoji="0" lang="en-US" altLang="en-US" sz="1800" b="0" i="0" u="none" strike="noStrike" cap="none" normalizeH="0" baseline="0">
                <a:ln>
                  <a:noFill/>
                </a:ln>
                <a:solidFill>
                  <a:schemeClr val="tx1"/>
                </a:solidFill>
                <a:effectLst/>
                <a:latin typeface="Arial" panose="020B0604020202020204" pitchFamily="34" charset="0"/>
              </a:rPr>
              <a:t> The project highlights the potential of steganography but emphasizes the need for advanced techniques for practical use.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https://github.com/sahaya-dharshini-a/project_Steganography.git</a:t>
            </a:r>
            <a:endParaRPr lang="en-IN"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1549</TotalTime>
  <Words>641</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Unicode MS</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Antonyjosephsuresh J</cp:lastModifiedBy>
  <cp:revision>26</cp:revision>
  <dcterms:created xsi:type="dcterms:W3CDTF">2021-05-26T16:50:10Z</dcterms:created>
  <dcterms:modified xsi:type="dcterms:W3CDTF">2025-02-25T16:28:53Z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