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430000" cy="6553200"/>
  <p:notesSz cx="11430000" cy="6553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437" y="23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44042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2"/>
                </a:lnTo>
                <a:lnTo>
                  <a:pt x="11429999" y="6440422"/>
                </a:lnTo>
                <a:lnTo>
                  <a:pt x="11429999" y="0"/>
                </a:lnTo>
                <a:close/>
              </a:path>
            </a:pathLst>
          </a:custGeom>
          <a:solidFill>
            <a:srgbClr val="0A0A0A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6290" y="253"/>
            <a:ext cx="4283709" cy="644017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8495" y="5894323"/>
            <a:ext cx="1754504" cy="419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7579" y="2458885"/>
            <a:ext cx="10234841" cy="611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AEBEB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FFE5E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AEBEB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AEBEB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430000" cy="644042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2"/>
                </a:lnTo>
                <a:lnTo>
                  <a:pt x="11429999" y="6440422"/>
                </a:lnTo>
                <a:lnTo>
                  <a:pt x="11429999" y="0"/>
                </a:lnTo>
                <a:close/>
              </a:path>
            </a:pathLst>
          </a:custGeom>
          <a:solidFill>
            <a:srgbClr val="0A0A0A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8515" y="1245935"/>
            <a:ext cx="8152968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AEBEB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1086" y="2184789"/>
            <a:ext cx="7867827" cy="288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FFE5E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579" y="2458885"/>
            <a:ext cx="3736340" cy="611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50" spc="1235" dirty="0">
                <a:solidFill>
                  <a:srgbClr val="FAEBEB"/>
                </a:solidFill>
                <a:latin typeface="Lucida Sans Unicode"/>
                <a:cs typeface="Lucida Sans Unicode"/>
              </a:rPr>
              <a:t>F</a:t>
            </a:r>
            <a:r>
              <a:rPr sz="3850" spc="215" dirty="0">
                <a:solidFill>
                  <a:srgbClr val="FAEBEB"/>
                </a:solidFill>
                <a:latin typeface="Lucida Sans Unicode"/>
                <a:cs typeface="Lucida Sans Unicode"/>
              </a:rPr>
              <a:t>i</a:t>
            </a:r>
            <a:r>
              <a:rPr sz="3850" spc="275" dirty="0">
                <a:solidFill>
                  <a:srgbClr val="FAEBEB"/>
                </a:solidFill>
                <a:latin typeface="Lucida Sans Unicode"/>
                <a:cs typeface="Lucida Sans Unicode"/>
              </a:rPr>
              <a:t>n</a:t>
            </a:r>
            <a:r>
              <a:rPr sz="3850" spc="715" dirty="0">
                <a:solidFill>
                  <a:srgbClr val="FAEBEB"/>
                </a:solidFill>
                <a:latin typeface="Lucida Sans Unicode"/>
                <a:cs typeface="Lucida Sans Unicode"/>
              </a:rPr>
              <a:t>a</a:t>
            </a:r>
            <a:r>
              <a:rPr sz="3850" spc="100" dirty="0">
                <a:solidFill>
                  <a:srgbClr val="FAEBEB"/>
                </a:solidFill>
                <a:latin typeface="Lucida Sans Unicode"/>
                <a:cs typeface="Lucida Sans Unicode"/>
              </a:rPr>
              <a:t>l</a:t>
            </a:r>
            <a:r>
              <a:rPr sz="3850" spc="-450" dirty="0">
                <a:solidFill>
                  <a:srgbClr val="FAEBEB"/>
                </a:solidFill>
                <a:latin typeface="Lucida Sans Unicode"/>
                <a:cs typeface="Lucida Sans Unicode"/>
              </a:rPr>
              <a:t> </a:t>
            </a:r>
            <a:r>
              <a:rPr sz="3850" spc="1280" dirty="0">
                <a:solidFill>
                  <a:srgbClr val="FAEBEB"/>
                </a:solidFill>
                <a:latin typeface="Lucida Sans Unicode"/>
                <a:cs typeface="Lucida Sans Unicode"/>
              </a:rPr>
              <a:t>P</a:t>
            </a:r>
            <a:r>
              <a:rPr sz="3850" spc="520" dirty="0">
                <a:solidFill>
                  <a:srgbClr val="FAEBEB"/>
                </a:solidFill>
                <a:latin typeface="Lucida Sans Unicode"/>
                <a:cs typeface="Lucida Sans Unicode"/>
              </a:rPr>
              <a:t>r</a:t>
            </a:r>
            <a:r>
              <a:rPr sz="3850" spc="455" dirty="0">
                <a:solidFill>
                  <a:srgbClr val="FAEBEB"/>
                </a:solidFill>
                <a:latin typeface="Lucida Sans Unicode"/>
                <a:cs typeface="Lucida Sans Unicode"/>
              </a:rPr>
              <a:t>o</a:t>
            </a:r>
            <a:r>
              <a:rPr sz="3850" spc="65" dirty="0">
                <a:solidFill>
                  <a:srgbClr val="FAEBEB"/>
                </a:solidFill>
                <a:latin typeface="Lucida Sans Unicode"/>
                <a:cs typeface="Lucida Sans Unicode"/>
              </a:rPr>
              <a:t>j</a:t>
            </a:r>
            <a:r>
              <a:rPr sz="3850" spc="635" dirty="0">
                <a:solidFill>
                  <a:srgbClr val="FAEBEB"/>
                </a:solidFill>
                <a:latin typeface="Lucida Sans Unicode"/>
                <a:cs typeface="Lucida Sans Unicode"/>
              </a:rPr>
              <a:t>e</a:t>
            </a:r>
            <a:r>
              <a:rPr sz="3850" spc="740" dirty="0">
                <a:solidFill>
                  <a:srgbClr val="FAEBEB"/>
                </a:solidFill>
                <a:latin typeface="Lucida Sans Unicode"/>
                <a:cs typeface="Lucida Sans Unicode"/>
              </a:rPr>
              <a:t>c</a:t>
            </a:r>
            <a:r>
              <a:rPr sz="3850" spc="530" dirty="0">
                <a:solidFill>
                  <a:srgbClr val="FAEBEB"/>
                </a:solidFill>
                <a:latin typeface="Lucida Sans Unicode"/>
                <a:cs typeface="Lucida Sans Unicode"/>
              </a:rPr>
              <a:t>t</a:t>
            </a:r>
            <a:endParaRPr sz="38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578" y="3298287"/>
            <a:ext cx="2145622" cy="6630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250" spc="-5" dirty="0" smtClean="0">
                <a:solidFill>
                  <a:srgbClr val="FFE5E5"/>
                </a:solidFill>
                <a:latin typeface="Trebuchet MS"/>
                <a:cs typeface="Trebuchet MS"/>
              </a:rPr>
              <a:t>SAHAYA  MICHEAL  HERSON.A</a:t>
            </a:r>
            <a:endParaRPr sz="12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50" spc="-5" dirty="0">
                <a:solidFill>
                  <a:srgbClr val="FFE5E5"/>
                </a:solidFill>
                <a:latin typeface="Trebuchet MS"/>
                <a:cs typeface="Trebuchet MS"/>
              </a:rPr>
              <a:t>3/21/2024</a:t>
            </a:r>
            <a:endParaRPr sz="12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245935"/>
            <a:ext cx="2520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0" dirty="0"/>
              <a:t>RESU</a:t>
            </a:r>
            <a:r>
              <a:rPr spc="445" dirty="0"/>
              <a:t>L</a:t>
            </a:r>
            <a:r>
              <a:rPr spc="1110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1308" y="2106752"/>
            <a:ext cx="2149475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850" spc="910" dirty="0">
                <a:solidFill>
                  <a:srgbClr val="FFE5E5"/>
                </a:solidFill>
                <a:latin typeface="Lucida Sans Unicode"/>
                <a:cs typeface="Lucida Sans Unicode"/>
              </a:rPr>
              <a:t>85%</a:t>
            </a:r>
            <a:endParaRPr sz="38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z="1600" spc="254" dirty="0">
                <a:solidFill>
                  <a:srgbClr val="FFE5E5"/>
                </a:solidFill>
                <a:latin typeface="Lucida Sans Unicode"/>
                <a:cs typeface="Lucida Sans Unicode"/>
              </a:rPr>
              <a:t>Accuracy</a:t>
            </a:r>
            <a:endParaRPr sz="1600">
              <a:latin typeface="Lucida Sans Unicode"/>
              <a:cs typeface="Lucida Sans Unicode"/>
            </a:endParaRPr>
          </a:p>
          <a:p>
            <a:pPr marL="12700" marR="5080" algn="ctr">
              <a:lnSpc>
                <a:spcPct val="136600"/>
              </a:lnSpc>
              <a:spcBef>
                <a:spcPts val="430"/>
              </a:spcBef>
            </a:pP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5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model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achieved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an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65" dirty="0">
                <a:solidFill>
                  <a:srgbClr val="FFE5E5"/>
                </a:solidFill>
                <a:latin typeface="Trebuchet MS"/>
                <a:cs typeface="Trebuchet MS"/>
              </a:rPr>
              <a:t>85% </a:t>
            </a:r>
            <a:r>
              <a:rPr sz="1250" spc="-36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5" dirty="0">
                <a:solidFill>
                  <a:srgbClr val="FFE5E5"/>
                </a:solidFill>
                <a:latin typeface="Trebuchet MS"/>
                <a:cs typeface="Trebuchet MS"/>
              </a:rPr>
              <a:t>accuracy </a:t>
            </a:r>
            <a:r>
              <a:rPr sz="1250" spc="-5" dirty="0">
                <a:solidFill>
                  <a:srgbClr val="FFE5E5"/>
                </a:solidFill>
                <a:latin typeface="Trebuchet MS"/>
                <a:cs typeface="Trebuchet MS"/>
              </a:rPr>
              <a:t>in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classifying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emotional</a:t>
            </a:r>
            <a:r>
              <a:rPr sz="1250" spc="-5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state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of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audio </a:t>
            </a:r>
            <a:r>
              <a:rPr sz="1250" spc="-36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samples.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9166" y="2106752"/>
            <a:ext cx="2461260" cy="18408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850" spc="819" dirty="0">
                <a:solidFill>
                  <a:srgbClr val="FFE5E5"/>
                </a:solidFill>
                <a:latin typeface="Lucida Sans Unicode"/>
                <a:cs typeface="Lucida Sans Unicode"/>
              </a:rPr>
              <a:t>92%</a:t>
            </a:r>
            <a:endParaRPr sz="38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z="1600" spc="235" dirty="0">
                <a:solidFill>
                  <a:srgbClr val="FFE5E5"/>
                </a:solidFill>
                <a:latin typeface="Lucida Sans Unicode"/>
                <a:cs typeface="Lucida Sans Unicode"/>
              </a:rPr>
              <a:t>Precision</a:t>
            </a:r>
            <a:endParaRPr sz="1600">
              <a:latin typeface="Lucida Sans Unicode"/>
              <a:cs typeface="Lucida Sans Unicode"/>
            </a:endParaRPr>
          </a:p>
          <a:p>
            <a:pPr marL="12700" marR="5080" algn="ctr">
              <a:lnSpc>
                <a:spcPct val="137400"/>
              </a:lnSpc>
              <a:spcBef>
                <a:spcPts val="415"/>
              </a:spcBef>
            </a:pP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model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demonstrated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0" dirty="0">
                <a:solidFill>
                  <a:srgbClr val="FFE5E5"/>
                </a:solidFill>
                <a:latin typeface="Trebuchet MS"/>
                <a:cs typeface="Trebuchet MS"/>
              </a:rPr>
              <a:t>92% </a:t>
            </a:r>
            <a:r>
              <a:rPr sz="1250" spc="-36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precision</a:t>
            </a:r>
            <a:r>
              <a:rPr sz="1250" spc="-6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-5" dirty="0">
                <a:solidFill>
                  <a:srgbClr val="FFE5E5"/>
                </a:solidFill>
                <a:latin typeface="Trebuchet MS"/>
                <a:cs typeface="Trebuchet MS"/>
              </a:rPr>
              <a:t>in</a:t>
            </a:r>
            <a:r>
              <a:rPr sz="1250" spc="-5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correctly</a:t>
            </a:r>
            <a:r>
              <a:rPr sz="1250" spc="-5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identifying </a:t>
            </a:r>
            <a:r>
              <a:rPr sz="1250" spc="-36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target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emotions.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4035" y="2106752"/>
            <a:ext cx="2359025" cy="157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850" spc="869" dirty="0">
                <a:solidFill>
                  <a:srgbClr val="FFE5E5"/>
                </a:solidFill>
                <a:latin typeface="Lucida Sans Unicode"/>
                <a:cs typeface="Lucida Sans Unicode"/>
              </a:rPr>
              <a:t>89%</a:t>
            </a:r>
            <a:endParaRPr sz="38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z="1600" spc="235" dirty="0">
                <a:solidFill>
                  <a:srgbClr val="FFE5E5"/>
                </a:solidFill>
                <a:latin typeface="Lucida Sans Unicode"/>
                <a:cs typeface="Lucida Sans Unicode"/>
              </a:rPr>
              <a:t>F1-Score</a:t>
            </a:r>
            <a:endParaRPr sz="1600">
              <a:latin typeface="Lucida Sans Unicode"/>
              <a:cs typeface="Lucida Sans Unicode"/>
            </a:endParaRPr>
          </a:p>
          <a:p>
            <a:pPr marL="12700" marR="5080" algn="ctr">
              <a:lnSpc>
                <a:spcPct val="134900"/>
              </a:lnSpc>
              <a:spcBef>
                <a:spcPts val="455"/>
              </a:spcBef>
            </a:pP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The </a:t>
            </a:r>
            <a:r>
              <a:rPr sz="1250" spc="-5" dirty="0">
                <a:solidFill>
                  <a:srgbClr val="FFE5E5"/>
                </a:solidFill>
                <a:latin typeface="Trebuchet MS"/>
                <a:cs typeface="Trebuchet MS"/>
              </a:rPr>
              <a:t>overall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F1-score </a:t>
            </a:r>
            <a:r>
              <a:rPr sz="1250" spc="5" dirty="0">
                <a:solidFill>
                  <a:srgbClr val="FFE5E5"/>
                </a:solidFill>
                <a:latin typeface="Trebuchet MS"/>
                <a:cs typeface="Trebuchet MS"/>
              </a:rPr>
              <a:t>for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model's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performance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5" dirty="0">
                <a:solidFill>
                  <a:srgbClr val="FFE5E5"/>
                </a:solidFill>
                <a:latin typeface="Trebuchet MS"/>
                <a:cs typeface="Trebuchet MS"/>
              </a:rPr>
              <a:t>was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5" dirty="0">
                <a:solidFill>
                  <a:srgbClr val="FFE5E5"/>
                </a:solidFill>
                <a:latin typeface="Trebuchet MS"/>
                <a:cs typeface="Trebuchet MS"/>
              </a:rPr>
              <a:t>89%.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8517" y="4369143"/>
            <a:ext cx="7881620" cy="796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4900"/>
              </a:lnSpc>
              <a:spcBef>
                <a:spcPts val="90"/>
              </a:spcBef>
            </a:pP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The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results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of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 </a:t>
            </a:r>
            <a:r>
              <a:rPr sz="1250" spc="75" dirty="0">
                <a:solidFill>
                  <a:srgbClr val="FFE5E5"/>
                </a:solidFill>
                <a:latin typeface="Trebuchet MS"/>
                <a:cs typeface="Trebuchet MS"/>
              </a:rPr>
              <a:t>speech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emotion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recognition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model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show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strong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performance </a:t>
            </a:r>
            <a:r>
              <a:rPr sz="1250" spc="75" dirty="0">
                <a:solidFill>
                  <a:srgbClr val="FFE5E5"/>
                </a:solidFill>
                <a:latin typeface="Trebuchet MS"/>
                <a:cs typeface="Trebuchet MS"/>
              </a:rPr>
              <a:t>across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key </a:t>
            </a:r>
            <a:r>
              <a:rPr sz="1250" spc="5" dirty="0">
                <a:solidFill>
                  <a:srgbClr val="FFE5E5"/>
                </a:solidFill>
                <a:latin typeface="Trebuchet MS"/>
                <a:cs typeface="Trebuchet MS"/>
              </a:rPr>
              <a:t>metrics,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including</a:t>
            </a:r>
            <a:r>
              <a:rPr sz="1250" spc="-3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accuracy,</a:t>
            </a:r>
            <a:r>
              <a:rPr sz="1250" spc="-3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precision,</a:t>
            </a:r>
            <a:r>
              <a:rPr sz="1250" spc="-2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and</a:t>
            </a:r>
            <a:r>
              <a:rPr sz="1250" spc="-3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F1-score.</a:t>
            </a:r>
            <a:r>
              <a:rPr sz="1250" spc="-3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These</a:t>
            </a:r>
            <a:r>
              <a:rPr sz="1250" spc="-2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findings</a:t>
            </a:r>
            <a:r>
              <a:rPr sz="1250" spc="-3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demonstrate</a:t>
            </a:r>
            <a:r>
              <a:rPr sz="1250" spc="-3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2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model's</a:t>
            </a:r>
            <a:r>
              <a:rPr sz="1250" spc="-3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" dirty="0">
                <a:solidFill>
                  <a:srgbClr val="FFE5E5"/>
                </a:solidFill>
                <a:latin typeface="Trebuchet MS"/>
                <a:cs typeface="Trebuchet MS"/>
              </a:rPr>
              <a:t>ability</a:t>
            </a:r>
            <a:r>
              <a:rPr sz="1250" spc="-3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to</a:t>
            </a:r>
            <a:r>
              <a:rPr sz="1250" spc="-2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effectively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classify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emotional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states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5" dirty="0">
                <a:solidFill>
                  <a:srgbClr val="FFE5E5"/>
                </a:solidFill>
                <a:latin typeface="Trebuchet MS"/>
                <a:cs typeface="Trebuchet MS"/>
              </a:rPr>
              <a:t>conveyed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-5" dirty="0">
                <a:solidFill>
                  <a:srgbClr val="FFE5E5"/>
                </a:solidFill>
                <a:latin typeface="Trebuchet MS"/>
                <a:cs typeface="Trebuchet MS"/>
              </a:rPr>
              <a:t>in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audio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samples.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036551"/>
            <a:ext cx="7216140" cy="10185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ts val="3970"/>
              </a:lnSpc>
              <a:spcBef>
                <a:spcPts val="75"/>
              </a:spcBef>
            </a:pPr>
            <a:r>
              <a:rPr spc="459" dirty="0">
                <a:latin typeface="Verdana"/>
                <a:cs typeface="Verdana"/>
              </a:rPr>
              <a:t>Speech</a:t>
            </a:r>
            <a:r>
              <a:rPr spc="-484" dirty="0">
                <a:latin typeface="Verdana"/>
                <a:cs typeface="Verdana"/>
              </a:rPr>
              <a:t> </a:t>
            </a:r>
            <a:r>
              <a:rPr spc="400" dirty="0">
                <a:latin typeface="Verdana"/>
                <a:cs typeface="Verdana"/>
              </a:rPr>
              <a:t>Emotion</a:t>
            </a:r>
            <a:r>
              <a:rPr spc="-484" dirty="0">
                <a:latin typeface="Verdana"/>
                <a:cs typeface="Verdana"/>
              </a:rPr>
              <a:t> </a:t>
            </a:r>
            <a:r>
              <a:rPr spc="434" dirty="0">
                <a:latin typeface="Verdana"/>
                <a:cs typeface="Verdana"/>
              </a:rPr>
              <a:t>R</a:t>
            </a:r>
            <a:r>
              <a:rPr spc="345" dirty="0">
                <a:latin typeface="Verdana"/>
                <a:cs typeface="Verdana"/>
              </a:rPr>
              <a:t>ecognition</a:t>
            </a:r>
            <a:r>
              <a:rPr spc="-484" dirty="0">
                <a:latin typeface="Verdana"/>
                <a:cs typeface="Verdana"/>
              </a:rPr>
              <a:t> </a:t>
            </a:r>
            <a:r>
              <a:rPr spc="95" dirty="0">
                <a:latin typeface="Verdana"/>
                <a:cs typeface="Verdana"/>
              </a:rPr>
              <a:t>-  </a:t>
            </a:r>
            <a:r>
              <a:rPr spc="385" dirty="0">
                <a:latin typeface="Verdana"/>
                <a:cs typeface="Verdana"/>
              </a:rPr>
              <a:t>Sound</a:t>
            </a:r>
            <a:r>
              <a:rPr spc="-484" dirty="0">
                <a:latin typeface="Verdana"/>
                <a:cs typeface="Verdana"/>
              </a:rPr>
              <a:t> </a:t>
            </a:r>
            <a:r>
              <a:rPr spc="405" dirty="0">
                <a:latin typeface="Verdana"/>
                <a:cs typeface="Verdana"/>
              </a:rPr>
              <a:t>Classification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5969" y="2531545"/>
            <a:ext cx="276225" cy="285750"/>
            <a:chOff x="1655969" y="2531545"/>
            <a:chExt cx="276225" cy="285750"/>
          </a:xfrm>
        </p:grpSpPr>
        <p:sp>
          <p:nvSpPr>
            <p:cNvPr id="4" name="object 4"/>
            <p:cNvSpPr/>
            <p:nvPr/>
          </p:nvSpPr>
          <p:spPr>
            <a:xfrm>
              <a:off x="1660728" y="2536304"/>
              <a:ext cx="266700" cy="276225"/>
            </a:xfrm>
            <a:custGeom>
              <a:avLst/>
              <a:gdLst/>
              <a:ahLst/>
              <a:cxnLst/>
              <a:rect l="l" t="t" r="r" b="b"/>
              <a:pathLst>
                <a:path w="266700" h="276225">
                  <a:moveTo>
                    <a:pt x="213906" y="0"/>
                  </a:moveTo>
                  <a:lnTo>
                    <a:pt x="52578" y="0"/>
                  </a:lnTo>
                  <a:lnTo>
                    <a:pt x="48920" y="355"/>
                  </a:lnTo>
                  <a:lnTo>
                    <a:pt x="13868" y="19088"/>
                  </a:lnTo>
                  <a:lnTo>
                    <a:pt x="0" y="52565"/>
                  </a:lnTo>
                  <a:lnTo>
                    <a:pt x="0" y="219722"/>
                  </a:lnTo>
                  <a:lnTo>
                    <a:pt x="0" y="223405"/>
                  </a:lnTo>
                  <a:lnTo>
                    <a:pt x="19100" y="262128"/>
                  </a:lnTo>
                  <a:lnTo>
                    <a:pt x="52578" y="275983"/>
                  </a:lnTo>
                  <a:lnTo>
                    <a:pt x="213906" y="275983"/>
                  </a:lnTo>
                  <a:lnTo>
                    <a:pt x="252615" y="256895"/>
                  </a:lnTo>
                  <a:lnTo>
                    <a:pt x="266471" y="223405"/>
                  </a:lnTo>
                  <a:lnTo>
                    <a:pt x="266471" y="52565"/>
                  </a:lnTo>
                  <a:lnTo>
                    <a:pt x="247383" y="13855"/>
                  </a:lnTo>
                  <a:lnTo>
                    <a:pt x="217563" y="355"/>
                  </a:lnTo>
                  <a:lnTo>
                    <a:pt x="213906" y="0"/>
                  </a:lnTo>
                  <a:close/>
                </a:path>
              </a:pathLst>
            </a:custGeom>
            <a:solidFill>
              <a:srgbClr val="740B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60728" y="2536304"/>
              <a:ext cx="266700" cy="276225"/>
            </a:xfrm>
            <a:custGeom>
              <a:avLst/>
              <a:gdLst/>
              <a:ahLst/>
              <a:cxnLst/>
              <a:rect l="l" t="t" r="r" b="b"/>
              <a:pathLst>
                <a:path w="266700" h="276225">
                  <a:moveTo>
                    <a:pt x="0" y="219722"/>
                  </a:moveTo>
                  <a:lnTo>
                    <a:pt x="0" y="56261"/>
                  </a:lnTo>
                  <a:lnTo>
                    <a:pt x="0" y="52565"/>
                  </a:lnTo>
                  <a:lnTo>
                    <a:pt x="368" y="48907"/>
                  </a:lnTo>
                  <a:lnTo>
                    <a:pt x="19100" y="13855"/>
                  </a:lnTo>
                  <a:lnTo>
                    <a:pt x="34734" y="4279"/>
                  </a:lnTo>
                  <a:lnTo>
                    <a:pt x="38150" y="2857"/>
                  </a:lnTo>
                  <a:lnTo>
                    <a:pt x="41668" y="1790"/>
                  </a:lnTo>
                  <a:lnTo>
                    <a:pt x="45288" y="1079"/>
                  </a:lnTo>
                  <a:lnTo>
                    <a:pt x="48920" y="355"/>
                  </a:lnTo>
                  <a:lnTo>
                    <a:pt x="52578" y="0"/>
                  </a:lnTo>
                  <a:lnTo>
                    <a:pt x="56273" y="0"/>
                  </a:lnTo>
                  <a:lnTo>
                    <a:pt x="210210" y="0"/>
                  </a:lnTo>
                  <a:lnTo>
                    <a:pt x="213906" y="0"/>
                  </a:lnTo>
                  <a:lnTo>
                    <a:pt x="217563" y="355"/>
                  </a:lnTo>
                  <a:lnTo>
                    <a:pt x="221183" y="1079"/>
                  </a:lnTo>
                  <a:lnTo>
                    <a:pt x="224815" y="1790"/>
                  </a:lnTo>
                  <a:lnTo>
                    <a:pt x="228333" y="2857"/>
                  </a:lnTo>
                  <a:lnTo>
                    <a:pt x="231736" y="4279"/>
                  </a:lnTo>
                  <a:lnTo>
                    <a:pt x="235153" y="5689"/>
                  </a:lnTo>
                  <a:lnTo>
                    <a:pt x="238404" y="7416"/>
                  </a:lnTo>
                  <a:lnTo>
                    <a:pt x="241465" y="9474"/>
                  </a:lnTo>
                  <a:lnTo>
                    <a:pt x="244538" y="11531"/>
                  </a:lnTo>
                  <a:lnTo>
                    <a:pt x="262191" y="34734"/>
                  </a:lnTo>
                  <a:lnTo>
                    <a:pt x="263613" y="38150"/>
                  </a:lnTo>
                  <a:lnTo>
                    <a:pt x="264680" y="41668"/>
                  </a:lnTo>
                  <a:lnTo>
                    <a:pt x="265391" y="45288"/>
                  </a:lnTo>
                  <a:lnTo>
                    <a:pt x="266115" y="48907"/>
                  </a:lnTo>
                  <a:lnTo>
                    <a:pt x="266471" y="52565"/>
                  </a:lnTo>
                  <a:lnTo>
                    <a:pt x="266471" y="56261"/>
                  </a:lnTo>
                  <a:lnTo>
                    <a:pt x="266471" y="219722"/>
                  </a:lnTo>
                  <a:lnTo>
                    <a:pt x="266471" y="223405"/>
                  </a:lnTo>
                  <a:lnTo>
                    <a:pt x="266115" y="227076"/>
                  </a:lnTo>
                  <a:lnTo>
                    <a:pt x="265391" y="230695"/>
                  </a:lnTo>
                  <a:lnTo>
                    <a:pt x="264680" y="234315"/>
                  </a:lnTo>
                  <a:lnTo>
                    <a:pt x="263613" y="237832"/>
                  </a:lnTo>
                  <a:lnTo>
                    <a:pt x="262191" y="241249"/>
                  </a:lnTo>
                  <a:lnTo>
                    <a:pt x="260781" y="244665"/>
                  </a:lnTo>
                  <a:lnTo>
                    <a:pt x="249999" y="259511"/>
                  </a:lnTo>
                  <a:lnTo>
                    <a:pt x="247383" y="262128"/>
                  </a:lnTo>
                  <a:lnTo>
                    <a:pt x="231736" y="271703"/>
                  </a:lnTo>
                  <a:lnTo>
                    <a:pt x="228333" y="273126"/>
                  </a:lnTo>
                  <a:lnTo>
                    <a:pt x="224815" y="274193"/>
                  </a:lnTo>
                  <a:lnTo>
                    <a:pt x="221183" y="274904"/>
                  </a:lnTo>
                  <a:lnTo>
                    <a:pt x="217563" y="275628"/>
                  </a:lnTo>
                  <a:lnTo>
                    <a:pt x="213906" y="275983"/>
                  </a:lnTo>
                  <a:lnTo>
                    <a:pt x="210210" y="275983"/>
                  </a:lnTo>
                  <a:lnTo>
                    <a:pt x="56273" y="275983"/>
                  </a:lnTo>
                  <a:lnTo>
                    <a:pt x="52578" y="275983"/>
                  </a:lnTo>
                  <a:lnTo>
                    <a:pt x="48920" y="275628"/>
                  </a:lnTo>
                  <a:lnTo>
                    <a:pt x="45288" y="274904"/>
                  </a:lnTo>
                  <a:lnTo>
                    <a:pt x="41668" y="274193"/>
                  </a:lnTo>
                  <a:lnTo>
                    <a:pt x="38150" y="273126"/>
                  </a:lnTo>
                  <a:lnTo>
                    <a:pt x="34734" y="271703"/>
                  </a:lnTo>
                  <a:lnTo>
                    <a:pt x="31318" y="270294"/>
                  </a:lnTo>
                  <a:lnTo>
                    <a:pt x="16484" y="259511"/>
                  </a:lnTo>
                  <a:lnTo>
                    <a:pt x="13868" y="256895"/>
                  </a:lnTo>
                  <a:lnTo>
                    <a:pt x="11531" y="254050"/>
                  </a:lnTo>
                  <a:lnTo>
                    <a:pt x="9486" y="250977"/>
                  </a:lnTo>
                  <a:lnTo>
                    <a:pt x="7429" y="247904"/>
                  </a:lnTo>
                  <a:lnTo>
                    <a:pt x="0" y="223405"/>
                  </a:lnTo>
                  <a:lnTo>
                    <a:pt x="0" y="219722"/>
                  </a:lnTo>
                  <a:close/>
                </a:path>
              </a:pathLst>
            </a:custGeom>
            <a:ln w="9517">
              <a:solidFill>
                <a:srgbClr val="8D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805415" y="2531545"/>
            <a:ext cx="276225" cy="285750"/>
            <a:chOff x="5805415" y="2531545"/>
            <a:chExt cx="276225" cy="285750"/>
          </a:xfrm>
        </p:grpSpPr>
        <p:sp>
          <p:nvSpPr>
            <p:cNvPr id="7" name="object 7"/>
            <p:cNvSpPr/>
            <p:nvPr/>
          </p:nvSpPr>
          <p:spPr>
            <a:xfrm>
              <a:off x="5810173" y="2536304"/>
              <a:ext cx="266700" cy="276225"/>
            </a:xfrm>
            <a:custGeom>
              <a:avLst/>
              <a:gdLst/>
              <a:ahLst/>
              <a:cxnLst/>
              <a:rect l="l" t="t" r="r" b="b"/>
              <a:pathLst>
                <a:path w="266700" h="276225">
                  <a:moveTo>
                    <a:pt x="213893" y="0"/>
                  </a:moveTo>
                  <a:lnTo>
                    <a:pt x="52578" y="0"/>
                  </a:lnTo>
                  <a:lnTo>
                    <a:pt x="48907" y="355"/>
                  </a:lnTo>
                  <a:lnTo>
                    <a:pt x="13868" y="19088"/>
                  </a:lnTo>
                  <a:lnTo>
                    <a:pt x="0" y="52565"/>
                  </a:lnTo>
                  <a:lnTo>
                    <a:pt x="0" y="219722"/>
                  </a:lnTo>
                  <a:lnTo>
                    <a:pt x="0" y="223405"/>
                  </a:lnTo>
                  <a:lnTo>
                    <a:pt x="19088" y="262128"/>
                  </a:lnTo>
                  <a:lnTo>
                    <a:pt x="52578" y="275983"/>
                  </a:lnTo>
                  <a:lnTo>
                    <a:pt x="213893" y="275983"/>
                  </a:lnTo>
                  <a:lnTo>
                    <a:pt x="252603" y="256895"/>
                  </a:lnTo>
                  <a:lnTo>
                    <a:pt x="266471" y="223405"/>
                  </a:lnTo>
                  <a:lnTo>
                    <a:pt x="266471" y="52565"/>
                  </a:lnTo>
                  <a:lnTo>
                    <a:pt x="247383" y="13855"/>
                  </a:lnTo>
                  <a:lnTo>
                    <a:pt x="217563" y="355"/>
                  </a:lnTo>
                  <a:lnTo>
                    <a:pt x="213893" y="0"/>
                  </a:lnTo>
                  <a:close/>
                </a:path>
              </a:pathLst>
            </a:custGeom>
            <a:solidFill>
              <a:srgbClr val="740B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10173" y="2536304"/>
              <a:ext cx="266700" cy="276225"/>
            </a:xfrm>
            <a:custGeom>
              <a:avLst/>
              <a:gdLst/>
              <a:ahLst/>
              <a:cxnLst/>
              <a:rect l="l" t="t" r="r" b="b"/>
              <a:pathLst>
                <a:path w="266700" h="276225">
                  <a:moveTo>
                    <a:pt x="0" y="219722"/>
                  </a:moveTo>
                  <a:lnTo>
                    <a:pt x="0" y="56261"/>
                  </a:lnTo>
                  <a:lnTo>
                    <a:pt x="0" y="52565"/>
                  </a:lnTo>
                  <a:lnTo>
                    <a:pt x="355" y="48907"/>
                  </a:lnTo>
                  <a:lnTo>
                    <a:pt x="1079" y="45288"/>
                  </a:lnTo>
                  <a:lnTo>
                    <a:pt x="1803" y="41668"/>
                  </a:lnTo>
                  <a:lnTo>
                    <a:pt x="2870" y="38150"/>
                  </a:lnTo>
                  <a:lnTo>
                    <a:pt x="4279" y="34734"/>
                  </a:lnTo>
                  <a:lnTo>
                    <a:pt x="5689" y="31318"/>
                  </a:lnTo>
                  <a:lnTo>
                    <a:pt x="34734" y="4279"/>
                  </a:lnTo>
                  <a:lnTo>
                    <a:pt x="38150" y="2857"/>
                  </a:lnTo>
                  <a:lnTo>
                    <a:pt x="41668" y="1790"/>
                  </a:lnTo>
                  <a:lnTo>
                    <a:pt x="45288" y="1079"/>
                  </a:lnTo>
                  <a:lnTo>
                    <a:pt x="48907" y="355"/>
                  </a:lnTo>
                  <a:lnTo>
                    <a:pt x="52578" y="0"/>
                  </a:lnTo>
                  <a:lnTo>
                    <a:pt x="56261" y="0"/>
                  </a:lnTo>
                  <a:lnTo>
                    <a:pt x="210210" y="0"/>
                  </a:lnTo>
                  <a:lnTo>
                    <a:pt x="213893" y="0"/>
                  </a:lnTo>
                  <a:lnTo>
                    <a:pt x="217563" y="355"/>
                  </a:lnTo>
                  <a:lnTo>
                    <a:pt x="221183" y="1079"/>
                  </a:lnTo>
                  <a:lnTo>
                    <a:pt x="224802" y="1790"/>
                  </a:lnTo>
                  <a:lnTo>
                    <a:pt x="228320" y="2857"/>
                  </a:lnTo>
                  <a:lnTo>
                    <a:pt x="231736" y="4279"/>
                  </a:lnTo>
                  <a:lnTo>
                    <a:pt x="235153" y="5689"/>
                  </a:lnTo>
                  <a:lnTo>
                    <a:pt x="256984" y="25006"/>
                  </a:lnTo>
                  <a:lnTo>
                    <a:pt x="259041" y="28079"/>
                  </a:lnTo>
                  <a:lnTo>
                    <a:pt x="266471" y="52565"/>
                  </a:lnTo>
                  <a:lnTo>
                    <a:pt x="266471" y="56261"/>
                  </a:lnTo>
                  <a:lnTo>
                    <a:pt x="266471" y="219722"/>
                  </a:lnTo>
                  <a:lnTo>
                    <a:pt x="266471" y="223405"/>
                  </a:lnTo>
                  <a:lnTo>
                    <a:pt x="266115" y="227076"/>
                  </a:lnTo>
                  <a:lnTo>
                    <a:pt x="256984" y="250977"/>
                  </a:lnTo>
                  <a:lnTo>
                    <a:pt x="254939" y="254050"/>
                  </a:lnTo>
                  <a:lnTo>
                    <a:pt x="231736" y="271703"/>
                  </a:lnTo>
                  <a:lnTo>
                    <a:pt x="228320" y="273126"/>
                  </a:lnTo>
                  <a:lnTo>
                    <a:pt x="224802" y="274193"/>
                  </a:lnTo>
                  <a:lnTo>
                    <a:pt x="221183" y="274904"/>
                  </a:lnTo>
                  <a:lnTo>
                    <a:pt x="217563" y="275628"/>
                  </a:lnTo>
                  <a:lnTo>
                    <a:pt x="213893" y="275983"/>
                  </a:lnTo>
                  <a:lnTo>
                    <a:pt x="210210" y="275983"/>
                  </a:lnTo>
                  <a:lnTo>
                    <a:pt x="56261" y="275983"/>
                  </a:lnTo>
                  <a:lnTo>
                    <a:pt x="52578" y="275983"/>
                  </a:lnTo>
                  <a:lnTo>
                    <a:pt x="48907" y="275628"/>
                  </a:lnTo>
                  <a:lnTo>
                    <a:pt x="45288" y="274904"/>
                  </a:lnTo>
                  <a:lnTo>
                    <a:pt x="41668" y="274193"/>
                  </a:lnTo>
                  <a:lnTo>
                    <a:pt x="38150" y="273126"/>
                  </a:lnTo>
                  <a:lnTo>
                    <a:pt x="34734" y="271703"/>
                  </a:lnTo>
                  <a:lnTo>
                    <a:pt x="31318" y="270294"/>
                  </a:lnTo>
                  <a:lnTo>
                    <a:pt x="4279" y="241249"/>
                  </a:lnTo>
                  <a:lnTo>
                    <a:pt x="2870" y="237832"/>
                  </a:lnTo>
                  <a:lnTo>
                    <a:pt x="1803" y="234315"/>
                  </a:lnTo>
                  <a:lnTo>
                    <a:pt x="1079" y="230695"/>
                  </a:lnTo>
                  <a:lnTo>
                    <a:pt x="355" y="227076"/>
                  </a:lnTo>
                  <a:lnTo>
                    <a:pt x="0" y="223405"/>
                  </a:lnTo>
                  <a:lnTo>
                    <a:pt x="0" y="219722"/>
                  </a:lnTo>
                  <a:close/>
                </a:path>
              </a:pathLst>
            </a:custGeom>
            <a:ln w="9517">
              <a:solidFill>
                <a:srgbClr val="8D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655969" y="4016200"/>
            <a:ext cx="276225" cy="276225"/>
            <a:chOff x="1655969" y="4016200"/>
            <a:chExt cx="276225" cy="276225"/>
          </a:xfrm>
        </p:grpSpPr>
        <p:sp>
          <p:nvSpPr>
            <p:cNvPr id="10" name="object 10"/>
            <p:cNvSpPr/>
            <p:nvPr/>
          </p:nvSpPr>
          <p:spPr>
            <a:xfrm>
              <a:off x="1660728" y="402095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13906" y="0"/>
                  </a:moveTo>
                  <a:lnTo>
                    <a:pt x="52578" y="0"/>
                  </a:lnTo>
                  <a:lnTo>
                    <a:pt x="48920" y="368"/>
                  </a:lnTo>
                  <a:lnTo>
                    <a:pt x="13868" y="19100"/>
                  </a:lnTo>
                  <a:lnTo>
                    <a:pt x="0" y="52578"/>
                  </a:lnTo>
                  <a:lnTo>
                    <a:pt x="0" y="210210"/>
                  </a:lnTo>
                  <a:lnTo>
                    <a:pt x="0" y="213906"/>
                  </a:lnTo>
                  <a:lnTo>
                    <a:pt x="19100" y="252615"/>
                  </a:lnTo>
                  <a:lnTo>
                    <a:pt x="52578" y="266471"/>
                  </a:lnTo>
                  <a:lnTo>
                    <a:pt x="213906" y="266471"/>
                  </a:lnTo>
                  <a:lnTo>
                    <a:pt x="252615" y="247383"/>
                  </a:lnTo>
                  <a:lnTo>
                    <a:pt x="266471" y="213906"/>
                  </a:lnTo>
                  <a:lnTo>
                    <a:pt x="266471" y="52578"/>
                  </a:lnTo>
                  <a:lnTo>
                    <a:pt x="247383" y="13868"/>
                  </a:lnTo>
                  <a:lnTo>
                    <a:pt x="217563" y="368"/>
                  </a:lnTo>
                  <a:lnTo>
                    <a:pt x="213906" y="0"/>
                  </a:lnTo>
                  <a:close/>
                </a:path>
              </a:pathLst>
            </a:custGeom>
            <a:solidFill>
              <a:srgbClr val="740B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0728" y="402095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10210"/>
                  </a:moveTo>
                  <a:lnTo>
                    <a:pt x="0" y="56273"/>
                  </a:lnTo>
                  <a:lnTo>
                    <a:pt x="0" y="52578"/>
                  </a:lnTo>
                  <a:lnTo>
                    <a:pt x="368" y="48920"/>
                  </a:lnTo>
                  <a:lnTo>
                    <a:pt x="9486" y="25006"/>
                  </a:lnTo>
                  <a:lnTo>
                    <a:pt x="11531" y="21932"/>
                  </a:lnTo>
                  <a:lnTo>
                    <a:pt x="13868" y="19100"/>
                  </a:lnTo>
                  <a:lnTo>
                    <a:pt x="16484" y="16484"/>
                  </a:lnTo>
                  <a:lnTo>
                    <a:pt x="19100" y="13868"/>
                  </a:lnTo>
                  <a:lnTo>
                    <a:pt x="21932" y="11531"/>
                  </a:lnTo>
                  <a:lnTo>
                    <a:pt x="25006" y="9486"/>
                  </a:lnTo>
                  <a:lnTo>
                    <a:pt x="28079" y="7429"/>
                  </a:lnTo>
                  <a:lnTo>
                    <a:pt x="52578" y="0"/>
                  </a:lnTo>
                  <a:lnTo>
                    <a:pt x="56273" y="0"/>
                  </a:lnTo>
                  <a:lnTo>
                    <a:pt x="210210" y="0"/>
                  </a:lnTo>
                  <a:lnTo>
                    <a:pt x="213906" y="0"/>
                  </a:lnTo>
                  <a:lnTo>
                    <a:pt x="217563" y="368"/>
                  </a:lnTo>
                  <a:lnTo>
                    <a:pt x="221183" y="1079"/>
                  </a:lnTo>
                  <a:lnTo>
                    <a:pt x="224815" y="1803"/>
                  </a:lnTo>
                  <a:lnTo>
                    <a:pt x="228333" y="2870"/>
                  </a:lnTo>
                  <a:lnTo>
                    <a:pt x="231736" y="4279"/>
                  </a:lnTo>
                  <a:lnTo>
                    <a:pt x="235153" y="5689"/>
                  </a:lnTo>
                  <a:lnTo>
                    <a:pt x="238404" y="7429"/>
                  </a:lnTo>
                  <a:lnTo>
                    <a:pt x="241465" y="9486"/>
                  </a:lnTo>
                  <a:lnTo>
                    <a:pt x="244538" y="11531"/>
                  </a:lnTo>
                  <a:lnTo>
                    <a:pt x="247383" y="13868"/>
                  </a:lnTo>
                  <a:lnTo>
                    <a:pt x="249999" y="16484"/>
                  </a:lnTo>
                  <a:lnTo>
                    <a:pt x="252615" y="19100"/>
                  </a:lnTo>
                  <a:lnTo>
                    <a:pt x="262191" y="34734"/>
                  </a:lnTo>
                  <a:lnTo>
                    <a:pt x="263613" y="38150"/>
                  </a:lnTo>
                  <a:lnTo>
                    <a:pt x="264680" y="41668"/>
                  </a:lnTo>
                  <a:lnTo>
                    <a:pt x="265391" y="45288"/>
                  </a:lnTo>
                  <a:lnTo>
                    <a:pt x="266115" y="48920"/>
                  </a:lnTo>
                  <a:lnTo>
                    <a:pt x="266471" y="52578"/>
                  </a:lnTo>
                  <a:lnTo>
                    <a:pt x="266471" y="56273"/>
                  </a:lnTo>
                  <a:lnTo>
                    <a:pt x="266471" y="210210"/>
                  </a:lnTo>
                  <a:lnTo>
                    <a:pt x="266471" y="213906"/>
                  </a:lnTo>
                  <a:lnTo>
                    <a:pt x="266115" y="217563"/>
                  </a:lnTo>
                  <a:lnTo>
                    <a:pt x="265391" y="221183"/>
                  </a:lnTo>
                  <a:lnTo>
                    <a:pt x="264680" y="224815"/>
                  </a:lnTo>
                  <a:lnTo>
                    <a:pt x="263613" y="228333"/>
                  </a:lnTo>
                  <a:lnTo>
                    <a:pt x="262191" y="231736"/>
                  </a:lnTo>
                  <a:lnTo>
                    <a:pt x="260781" y="235153"/>
                  </a:lnTo>
                  <a:lnTo>
                    <a:pt x="249999" y="249999"/>
                  </a:lnTo>
                  <a:lnTo>
                    <a:pt x="247383" y="252615"/>
                  </a:lnTo>
                  <a:lnTo>
                    <a:pt x="244538" y="254939"/>
                  </a:lnTo>
                  <a:lnTo>
                    <a:pt x="241465" y="256997"/>
                  </a:lnTo>
                  <a:lnTo>
                    <a:pt x="238404" y="259054"/>
                  </a:lnTo>
                  <a:lnTo>
                    <a:pt x="235153" y="260781"/>
                  </a:lnTo>
                  <a:lnTo>
                    <a:pt x="231736" y="262191"/>
                  </a:lnTo>
                  <a:lnTo>
                    <a:pt x="228333" y="263613"/>
                  </a:lnTo>
                  <a:lnTo>
                    <a:pt x="224815" y="264680"/>
                  </a:lnTo>
                  <a:lnTo>
                    <a:pt x="221183" y="265391"/>
                  </a:lnTo>
                  <a:lnTo>
                    <a:pt x="217563" y="266115"/>
                  </a:lnTo>
                  <a:lnTo>
                    <a:pt x="213906" y="266471"/>
                  </a:lnTo>
                  <a:lnTo>
                    <a:pt x="210210" y="266471"/>
                  </a:lnTo>
                  <a:lnTo>
                    <a:pt x="56273" y="266471"/>
                  </a:lnTo>
                  <a:lnTo>
                    <a:pt x="52578" y="266471"/>
                  </a:lnTo>
                  <a:lnTo>
                    <a:pt x="48920" y="266115"/>
                  </a:lnTo>
                  <a:lnTo>
                    <a:pt x="45288" y="265391"/>
                  </a:lnTo>
                  <a:lnTo>
                    <a:pt x="41668" y="264680"/>
                  </a:lnTo>
                  <a:lnTo>
                    <a:pt x="38150" y="263613"/>
                  </a:lnTo>
                  <a:lnTo>
                    <a:pt x="34734" y="262191"/>
                  </a:lnTo>
                  <a:lnTo>
                    <a:pt x="31318" y="260781"/>
                  </a:lnTo>
                  <a:lnTo>
                    <a:pt x="28079" y="259054"/>
                  </a:lnTo>
                  <a:lnTo>
                    <a:pt x="25006" y="256997"/>
                  </a:lnTo>
                  <a:lnTo>
                    <a:pt x="21932" y="254939"/>
                  </a:lnTo>
                  <a:lnTo>
                    <a:pt x="19100" y="252615"/>
                  </a:lnTo>
                  <a:lnTo>
                    <a:pt x="16484" y="249999"/>
                  </a:lnTo>
                  <a:lnTo>
                    <a:pt x="13868" y="247383"/>
                  </a:lnTo>
                  <a:lnTo>
                    <a:pt x="11531" y="244538"/>
                  </a:lnTo>
                  <a:lnTo>
                    <a:pt x="9486" y="241465"/>
                  </a:lnTo>
                  <a:lnTo>
                    <a:pt x="7429" y="238391"/>
                  </a:lnTo>
                  <a:lnTo>
                    <a:pt x="5689" y="235153"/>
                  </a:lnTo>
                  <a:lnTo>
                    <a:pt x="4279" y="231736"/>
                  </a:lnTo>
                  <a:lnTo>
                    <a:pt x="2870" y="228333"/>
                  </a:lnTo>
                  <a:lnTo>
                    <a:pt x="1803" y="224815"/>
                  </a:lnTo>
                  <a:lnTo>
                    <a:pt x="1079" y="221183"/>
                  </a:lnTo>
                  <a:lnTo>
                    <a:pt x="368" y="217563"/>
                  </a:lnTo>
                  <a:lnTo>
                    <a:pt x="0" y="213906"/>
                  </a:lnTo>
                  <a:lnTo>
                    <a:pt x="0" y="210210"/>
                  </a:lnTo>
                  <a:close/>
                </a:path>
              </a:pathLst>
            </a:custGeom>
            <a:ln w="9517">
              <a:solidFill>
                <a:srgbClr val="8D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85962" y="2543870"/>
            <a:ext cx="3561715" cy="284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70" dirty="0">
                <a:solidFill>
                  <a:srgbClr val="FFE5E5"/>
                </a:solidFill>
                <a:latin typeface="Verdana"/>
                <a:cs typeface="Verdana"/>
              </a:rPr>
              <a:t>Objective</a:t>
            </a:r>
            <a:endParaRPr sz="1600">
              <a:latin typeface="Verdana"/>
              <a:cs typeface="Verdana"/>
            </a:endParaRPr>
          </a:p>
          <a:p>
            <a:pPr marL="12700" marR="147955">
              <a:lnSpc>
                <a:spcPct val="134900"/>
              </a:lnSpc>
              <a:spcBef>
                <a:spcPts val="455"/>
              </a:spcBef>
            </a:pP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Develop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machine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learning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model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to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classify </a:t>
            </a:r>
            <a:r>
              <a:rPr sz="1250" spc="-36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emotional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state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of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 speaker </a:t>
            </a:r>
            <a:r>
              <a:rPr sz="1250" spc="80" dirty="0">
                <a:solidFill>
                  <a:srgbClr val="FFE5E5"/>
                </a:solidFill>
                <a:latin typeface="Trebuchet MS"/>
                <a:cs typeface="Trebuchet MS"/>
              </a:rPr>
              <a:t>based </a:t>
            </a:r>
            <a:r>
              <a:rPr sz="1250" spc="65" dirty="0">
                <a:solidFill>
                  <a:srgbClr val="FFE5E5"/>
                </a:solidFill>
                <a:latin typeface="Trebuchet MS"/>
                <a:cs typeface="Trebuchet MS"/>
              </a:rPr>
              <a:t>on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audio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recordings.</a:t>
            </a:r>
            <a:endParaRPr sz="1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600" spc="220" dirty="0">
                <a:solidFill>
                  <a:srgbClr val="FFE5E5"/>
                </a:solidFill>
                <a:latin typeface="Verdana"/>
                <a:cs typeface="Verdana"/>
              </a:rPr>
              <a:t>Approach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36600"/>
              </a:lnSpc>
              <a:spcBef>
                <a:spcPts val="430"/>
              </a:spcBef>
            </a:pPr>
            <a:r>
              <a:rPr sz="1250" spc="-20" dirty="0">
                <a:solidFill>
                  <a:srgbClr val="FFE5E5"/>
                </a:solidFill>
                <a:latin typeface="Trebuchet MS"/>
                <a:cs typeface="Trebuchet MS"/>
              </a:rPr>
              <a:t>Utilize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advanced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audio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processing and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deep </a:t>
            </a:r>
            <a:r>
              <a:rPr sz="1250" spc="7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learning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techniques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to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extract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" dirty="0">
                <a:solidFill>
                  <a:srgbClr val="FFE5E5"/>
                </a:solidFill>
                <a:latin typeface="Trebuchet MS"/>
                <a:cs typeface="Trebuchet MS"/>
              </a:rPr>
              <a:t>relevant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features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from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audio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data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and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FFE5E5"/>
                </a:solidFill>
                <a:latin typeface="Trebuchet MS"/>
                <a:cs typeface="Trebuchet MS"/>
              </a:rPr>
              <a:t>train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robust </a:t>
            </a:r>
            <a:r>
              <a:rPr sz="1250" spc="-36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classification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" dirty="0">
                <a:solidFill>
                  <a:srgbClr val="FFE5E5"/>
                </a:solidFill>
                <a:latin typeface="Trebuchet MS"/>
                <a:cs typeface="Trebuchet MS"/>
              </a:rPr>
              <a:t>model.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05415" y="4016200"/>
            <a:ext cx="276225" cy="276225"/>
            <a:chOff x="5805415" y="4016200"/>
            <a:chExt cx="276225" cy="276225"/>
          </a:xfrm>
        </p:grpSpPr>
        <p:sp>
          <p:nvSpPr>
            <p:cNvPr id="14" name="object 14"/>
            <p:cNvSpPr/>
            <p:nvPr/>
          </p:nvSpPr>
          <p:spPr>
            <a:xfrm>
              <a:off x="5810173" y="402095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13893" y="0"/>
                  </a:moveTo>
                  <a:lnTo>
                    <a:pt x="52578" y="0"/>
                  </a:lnTo>
                  <a:lnTo>
                    <a:pt x="48907" y="368"/>
                  </a:lnTo>
                  <a:lnTo>
                    <a:pt x="13868" y="19100"/>
                  </a:lnTo>
                  <a:lnTo>
                    <a:pt x="0" y="52578"/>
                  </a:lnTo>
                  <a:lnTo>
                    <a:pt x="0" y="210210"/>
                  </a:lnTo>
                  <a:lnTo>
                    <a:pt x="0" y="213906"/>
                  </a:lnTo>
                  <a:lnTo>
                    <a:pt x="19088" y="252615"/>
                  </a:lnTo>
                  <a:lnTo>
                    <a:pt x="52578" y="266471"/>
                  </a:lnTo>
                  <a:lnTo>
                    <a:pt x="213893" y="266471"/>
                  </a:lnTo>
                  <a:lnTo>
                    <a:pt x="252603" y="247383"/>
                  </a:lnTo>
                  <a:lnTo>
                    <a:pt x="266471" y="213906"/>
                  </a:lnTo>
                  <a:lnTo>
                    <a:pt x="266471" y="52578"/>
                  </a:lnTo>
                  <a:lnTo>
                    <a:pt x="247383" y="13868"/>
                  </a:lnTo>
                  <a:lnTo>
                    <a:pt x="217563" y="368"/>
                  </a:lnTo>
                  <a:lnTo>
                    <a:pt x="213893" y="0"/>
                  </a:lnTo>
                  <a:close/>
                </a:path>
              </a:pathLst>
            </a:custGeom>
            <a:solidFill>
              <a:srgbClr val="740B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10173" y="402095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10210"/>
                  </a:moveTo>
                  <a:lnTo>
                    <a:pt x="0" y="56273"/>
                  </a:lnTo>
                  <a:lnTo>
                    <a:pt x="0" y="52578"/>
                  </a:lnTo>
                  <a:lnTo>
                    <a:pt x="355" y="48920"/>
                  </a:lnTo>
                  <a:lnTo>
                    <a:pt x="1079" y="45288"/>
                  </a:lnTo>
                  <a:lnTo>
                    <a:pt x="1803" y="41668"/>
                  </a:lnTo>
                  <a:lnTo>
                    <a:pt x="2870" y="38150"/>
                  </a:lnTo>
                  <a:lnTo>
                    <a:pt x="4279" y="34734"/>
                  </a:lnTo>
                  <a:lnTo>
                    <a:pt x="5689" y="31318"/>
                  </a:lnTo>
                  <a:lnTo>
                    <a:pt x="7429" y="28079"/>
                  </a:lnTo>
                  <a:lnTo>
                    <a:pt x="9486" y="25006"/>
                  </a:lnTo>
                  <a:lnTo>
                    <a:pt x="11531" y="21932"/>
                  </a:lnTo>
                  <a:lnTo>
                    <a:pt x="25006" y="9486"/>
                  </a:lnTo>
                  <a:lnTo>
                    <a:pt x="28079" y="7429"/>
                  </a:lnTo>
                  <a:lnTo>
                    <a:pt x="52578" y="0"/>
                  </a:lnTo>
                  <a:lnTo>
                    <a:pt x="56261" y="0"/>
                  </a:lnTo>
                  <a:lnTo>
                    <a:pt x="210210" y="0"/>
                  </a:lnTo>
                  <a:lnTo>
                    <a:pt x="213893" y="0"/>
                  </a:lnTo>
                  <a:lnTo>
                    <a:pt x="217563" y="368"/>
                  </a:lnTo>
                  <a:lnTo>
                    <a:pt x="241465" y="9486"/>
                  </a:lnTo>
                  <a:lnTo>
                    <a:pt x="244538" y="11531"/>
                  </a:lnTo>
                  <a:lnTo>
                    <a:pt x="256984" y="25006"/>
                  </a:lnTo>
                  <a:lnTo>
                    <a:pt x="259041" y="28079"/>
                  </a:lnTo>
                  <a:lnTo>
                    <a:pt x="266471" y="52578"/>
                  </a:lnTo>
                  <a:lnTo>
                    <a:pt x="266471" y="56273"/>
                  </a:lnTo>
                  <a:lnTo>
                    <a:pt x="266471" y="210210"/>
                  </a:lnTo>
                  <a:lnTo>
                    <a:pt x="266471" y="213906"/>
                  </a:lnTo>
                  <a:lnTo>
                    <a:pt x="266115" y="217563"/>
                  </a:lnTo>
                  <a:lnTo>
                    <a:pt x="265391" y="221183"/>
                  </a:lnTo>
                  <a:lnTo>
                    <a:pt x="264668" y="224815"/>
                  </a:lnTo>
                  <a:lnTo>
                    <a:pt x="263601" y="228333"/>
                  </a:lnTo>
                  <a:lnTo>
                    <a:pt x="262191" y="231736"/>
                  </a:lnTo>
                  <a:lnTo>
                    <a:pt x="260781" y="235153"/>
                  </a:lnTo>
                  <a:lnTo>
                    <a:pt x="259041" y="238391"/>
                  </a:lnTo>
                  <a:lnTo>
                    <a:pt x="256984" y="241465"/>
                  </a:lnTo>
                  <a:lnTo>
                    <a:pt x="254939" y="244538"/>
                  </a:lnTo>
                  <a:lnTo>
                    <a:pt x="241465" y="256997"/>
                  </a:lnTo>
                  <a:lnTo>
                    <a:pt x="238391" y="259054"/>
                  </a:lnTo>
                  <a:lnTo>
                    <a:pt x="235153" y="260781"/>
                  </a:lnTo>
                  <a:lnTo>
                    <a:pt x="231736" y="262191"/>
                  </a:lnTo>
                  <a:lnTo>
                    <a:pt x="228320" y="263613"/>
                  </a:lnTo>
                  <a:lnTo>
                    <a:pt x="224802" y="264680"/>
                  </a:lnTo>
                  <a:lnTo>
                    <a:pt x="221183" y="265391"/>
                  </a:lnTo>
                  <a:lnTo>
                    <a:pt x="217563" y="266115"/>
                  </a:lnTo>
                  <a:lnTo>
                    <a:pt x="213893" y="266471"/>
                  </a:lnTo>
                  <a:lnTo>
                    <a:pt x="210210" y="266471"/>
                  </a:lnTo>
                  <a:lnTo>
                    <a:pt x="56261" y="266471"/>
                  </a:lnTo>
                  <a:lnTo>
                    <a:pt x="52578" y="266471"/>
                  </a:lnTo>
                  <a:lnTo>
                    <a:pt x="48907" y="266115"/>
                  </a:lnTo>
                  <a:lnTo>
                    <a:pt x="45288" y="265391"/>
                  </a:lnTo>
                  <a:lnTo>
                    <a:pt x="41668" y="264680"/>
                  </a:lnTo>
                  <a:lnTo>
                    <a:pt x="38150" y="263613"/>
                  </a:lnTo>
                  <a:lnTo>
                    <a:pt x="34734" y="262191"/>
                  </a:lnTo>
                  <a:lnTo>
                    <a:pt x="31318" y="260781"/>
                  </a:lnTo>
                  <a:lnTo>
                    <a:pt x="4279" y="231736"/>
                  </a:lnTo>
                  <a:lnTo>
                    <a:pt x="2870" y="228333"/>
                  </a:lnTo>
                  <a:lnTo>
                    <a:pt x="1803" y="224815"/>
                  </a:lnTo>
                  <a:lnTo>
                    <a:pt x="1079" y="221183"/>
                  </a:lnTo>
                  <a:lnTo>
                    <a:pt x="355" y="217563"/>
                  </a:lnTo>
                  <a:lnTo>
                    <a:pt x="0" y="213906"/>
                  </a:lnTo>
                  <a:lnTo>
                    <a:pt x="0" y="210210"/>
                  </a:lnTo>
                  <a:close/>
                </a:path>
              </a:pathLst>
            </a:custGeom>
            <a:ln w="9517">
              <a:solidFill>
                <a:srgbClr val="8D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35852" y="2543870"/>
            <a:ext cx="3406140" cy="284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15" dirty="0">
                <a:solidFill>
                  <a:srgbClr val="FFE5E5"/>
                </a:solidFill>
                <a:latin typeface="Verdana"/>
                <a:cs typeface="Verdana"/>
              </a:rPr>
              <a:t>Dataset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34900"/>
              </a:lnSpc>
              <a:spcBef>
                <a:spcPts val="455"/>
              </a:spcBef>
            </a:pPr>
            <a:r>
              <a:rPr sz="1250" spc="110" dirty="0">
                <a:solidFill>
                  <a:srgbClr val="FFE5E5"/>
                </a:solidFill>
                <a:latin typeface="Trebuchet MS"/>
                <a:cs typeface="Trebuchet MS"/>
              </a:rPr>
              <a:t>A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dataset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of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0" dirty="0">
                <a:solidFill>
                  <a:srgbClr val="FFE5E5"/>
                </a:solidFill>
                <a:latin typeface="Trebuchet MS"/>
                <a:cs typeface="Trebuchet MS"/>
              </a:rPr>
              <a:t>2800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audio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FFE5E5"/>
                </a:solidFill>
                <a:latin typeface="Trebuchet MS"/>
                <a:cs typeface="Trebuchet MS"/>
              </a:rPr>
              <a:t>files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containing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65" dirty="0">
                <a:solidFill>
                  <a:srgbClr val="FFE5E5"/>
                </a:solidFill>
                <a:latin typeface="Trebuchet MS"/>
                <a:cs typeface="Trebuchet MS"/>
              </a:rPr>
              <a:t>200 </a:t>
            </a:r>
            <a:r>
              <a:rPr sz="1250" spc="-36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target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words spoken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by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two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actresses </a:t>
            </a:r>
            <a:r>
              <a:rPr sz="1250" spc="6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portraying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7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" dirty="0">
                <a:solidFill>
                  <a:srgbClr val="FFE5E5"/>
                </a:solidFill>
                <a:latin typeface="Trebuchet MS"/>
                <a:cs typeface="Trebuchet MS"/>
              </a:rPr>
              <a:t>different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emotions.</a:t>
            </a:r>
            <a:endParaRPr sz="1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600" spc="195" dirty="0">
                <a:solidFill>
                  <a:srgbClr val="FFE5E5"/>
                </a:solidFill>
                <a:latin typeface="Verdana"/>
                <a:cs typeface="Verdana"/>
              </a:rPr>
              <a:t>Applications</a:t>
            </a:r>
            <a:endParaRPr sz="1600">
              <a:latin typeface="Verdana"/>
              <a:cs typeface="Verdana"/>
            </a:endParaRPr>
          </a:p>
          <a:p>
            <a:pPr marL="12700" marR="57785">
              <a:lnSpc>
                <a:spcPct val="136600"/>
              </a:lnSpc>
              <a:spcBef>
                <a:spcPts val="430"/>
              </a:spcBef>
            </a:pP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solution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5" dirty="0">
                <a:solidFill>
                  <a:srgbClr val="FFE5E5"/>
                </a:solidFill>
                <a:latin typeface="Trebuchet MS"/>
                <a:cs typeface="Trebuchet MS"/>
              </a:rPr>
              <a:t>can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be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applied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-5" dirty="0">
                <a:solidFill>
                  <a:srgbClr val="FFE5E5"/>
                </a:solidFill>
                <a:latin typeface="Trebuchet MS"/>
                <a:cs typeface="Trebuchet MS"/>
              </a:rPr>
              <a:t>in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areas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85" dirty="0">
                <a:solidFill>
                  <a:srgbClr val="FFE5E5"/>
                </a:solidFill>
                <a:latin typeface="Trebuchet MS"/>
                <a:cs typeface="Trebuchet MS"/>
              </a:rPr>
              <a:t>such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85" dirty="0">
                <a:solidFill>
                  <a:srgbClr val="FFE5E5"/>
                </a:solidFill>
                <a:latin typeface="Trebuchet MS"/>
                <a:cs typeface="Trebuchet MS"/>
              </a:rPr>
              <a:t>as </a:t>
            </a:r>
            <a:r>
              <a:rPr sz="1250" spc="-36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5" dirty="0">
                <a:solidFill>
                  <a:srgbClr val="FFE5E5"/>
                </a:solidFill>
                <a:latin typeface="Trebuchet MS"/>
                <a:cs typeface="Trebuchet MS"/>
              </a:rPr>
              <a:t>customer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service,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mental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health </a:t>
            </a:r>
            <a:r>
              <a:rPr sz="1250" spc="5" dirty="0">
                <a:solidFill>
                  <a:srgbClr val="FFE5E5"/>
                </a:solidFill>
                <a:latin typeface="Trebuchet MS"/>
                <a:cs typeface="Trebuchet MS"/>
              </a:rPr>
              <a:t>monitoring, </a:t>
            </a:r>
            <a:r>
              <a:rPr sz="1250" spc="-36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and </a:t>
            </a:r>
            <a:r>
              <a:rPr sz="1250" spc="65" dirty="0">
                <a:solidFill>
                  <a:srgbClr val="FFE5E5"/>
                </a:solidFill>
                <a:latin typeface="Trebuchet MS"/>
                <a:cs typeface="Trebuchet MS"/>
              </a:rPr>
              <a:t>human-computer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interaction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to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better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understand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and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5" dirty="0">
                <a:solidFill>
                  <a:srgbClr val="FFE5E5"/>
                </a:solidFill>
                <a:latin typeface="Trebuchet MS"/>
                <a:cs typeface="Trebuchet MS"/>
              </a:rPr>
              <a:t>respond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to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user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emotions.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388683"/>
            <a:ext cx="22123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45" dirty="0"/>
              <a:t>A</a:t>
            </a:r>
            <a:r>
              <a:rPr spc="750" dirty="0"/>
              <a:t>GEN</a:t>
            </a:r>
            <a:r>
              <a:rPr spc="265" dirty="0"/>
              <a:t>D</a:t>
            </a:r>
            <a:r>
              <a:rPr spc="810" dirty="0"/>
              <a:t>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5969" y="2207962"/>
            <a:ext cx="3978275" cy="1218565"/>
            <a:chOff x="1655969" y="2207962"/>
            <a:chExt cx="3978275" cy="1218565"/>
          </a:xfrm>
        </p:grpSpPr>
        <p:sp>
          <p:nvSpPr>
            <p:cNvPr id="4" name="object 4"/>
            <p:cNvSpPr/>
            <p:nvPr/>
          </p:nvSpPr>
          <p:spPr>
            <a:xfrm>
              <a:off x="1660728" y="2212720"/>
              <a:ext cx="3968750" cy="1209040"/>
            </a:xfrm>
            <a:custGeom>
              <a:avLst/>
              <a:gdLst/>
              <a:ahLst/>
              <a:cxnLst/>
              <a:rect l="l" t="t" r="r" b="b"/>
              <a:pathLst>
                <a:path w="3968750" h="1209039">
                  <a:moveTo>
                    <a:pt x="3916045" y="0"/>
                  </a:moveTo>
                  <a:lnTo>
                    <a:pt x="52578" y="0"/>
                  </a:lnTo>
                  <a:lnTo>
                    <a:pt x="48920" y="355"/>
                  </a:lnTo>
                  <a:lnTo>
                    <a:pt x="13868" y="19088"/>
                  </a:lnTo>
                  <a:lnTo>
                    <a:pt x="0" y="52578"/>
                  </a:lnTo>
                  <a:lnTo>
                    <a:pt x="0" y="1152398"/>
                  </a:lnTo>
                  <a:lnTo>
                    <a:pt x="0" y="1156093"/>
                  </a:lnTo>
                  <a:lnTo>
                    <a:pt x="19100" y="1194790"/>
                  </a:lnTo>
                  <a:lnTo>
                    <a:pt x="52578" y="1208659"/>
                  </a:lnTo>
                  <a:lnTo>
                    <a:pt x="3916045" y="1208659"/>
                  </a:lnTo>
                  <a:lnTo>
                    <a:pt x="3954754" y="1189570"/>
                  </a:lnTo>
                  <a:lnTo>
                    <a:pt x="3968610" y="1156093"/>
                  </a:lnTo>
                  <a:lnTo>
                    <a:pt x="3968610" y="52578"/>
                  </a:lnTo>
                  <a:lnTo>
                    <a:pt x="3949522" y="13868"/>
                  </a:lnTo>
                  <a:lnTo>
                    <a:pt x="3919702" y="355"/>
                  </a:lnTo>
                  <a:lnTo>
                    <a:pt x="3916045" y="0"/>
                  </a:lnTo>
                  <a:close/>
                </a:path>
              </a:pathLst>
            </a:custGeom>
            <a:solidFill>
              <a:srgbClr val="740B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60728" y="2212720"/>
              <a:ext cx="3968750" cy="1209040"/>
            </a:xfrm>
            <a:custGeom>
              <a:avLst/>
              <a:gdLst/>
              <a:ahLst/>
              <a:cxnLst/>
              <a:rect l="l" t="t" r="r" b="b"/>
              <a:pathLst>
                <a:path w="3968750" h="1209039">
                  <a:moveTo>
                    <a:pt x="0" y="1152398"/>
                  </a:moveTo>
                  <a:lnTo>
                    <a:pt x="0" y="56273"/>
                  </a:lnTo>
                  <a:lnTo>
                    <a:pt x="0" y="52578"/>
                  </a:lnTo>
                  <a:lnTo>
                    <a:pt x="368" y="48907"/>
                  </a:lnTo>
                  <a:lnTo>
                    <a:pt x="9486" y="25006"/>
                  </a:lnTo>
                  <a:lnTo>
                    <a:pt x="11531" y="21932"/>
                  </a:lnTo>
                  <a:lnTo>
                    <a:pt x="25006" y="9486"/>
                  </a:lnTo>
                  <a:lnTo>
                    <a:pt x="28079" y="7429"/>
                  </a:lnTo>
                  <a:lnTo>
                    <a:pt x="52578" y="0"/>
                  </a:lnTo>
                  <a:lnTo>
                    <a:pt x="56273" y="0"/>
                  </a:lnTo>
                  <a:lnTo>
                    <a:pt x="3912349" y="0"/>
                  </a:lnTo>
                  <a:lnTo>
                    <a:pt x="3916045" y="0"/>
                  </a:lnTo>
                  <a:lnTo>
                    <a:pt x="3919702" y="355"/>
                  </a:lnTo>
                  <a:lnTo>
                    <a:pt x="3923322" y="1079"/>
                  </a:lnTo>
                  <a:lnTo>
                    <a:pt x="3926954" y="1803"/>
                  </a:lnTo>
                  <a:lnTo>
                    <a:pt x="3930472" y="2870"/>
                  </a:lnTo>
                  <a:lnTo>
                    <a:pt x="3933875" y="4279"/>
                  </a:lnTo>
                  <a:lnTo>
                    <a:pt x="3937292" y="5689"/>
                  </a:lnTo>
                  <a:lnTo>
                    <a:pt x="3940543" y="7429"/>
                  </a:lnTo>
                  <a:lnTo>
                    <a:pt x="3943604" y="9486"/>
                  </a:lnTo>
                  <a:lnTo>
                    <a:pt x="3946690" y="11531"/>
                  </a:lnTo>
                  <a:lnTo>
                    <a:pt x="3964330" y="34734"/>
                  </a:lnTo>
                  <a:lnTo>
                    <a:pt x="3965752" y="38150"/>
                  </a:lnTo>
                  <a:lnTo>
                    <a:pt x="3966819" y="41668"/>
                  </a:lnTo>
                  <a:lnTo>
                    <a:pt x="3967530" y="45288"/>
                  </a:lnTo>
                  <a:lnTo>
                    <a:pt x="3968254" y="48907"/>
                  </a:lnTo>
                  <a:lnTo>
                    <a:pt x="3968610" y="52578"/>
                  </a:lnTo>
                  <a:lnTo>
                    <a:pt x="3968610" y="56273"/>
                  </a:lnTo>
                  <a:lnTo>
                    <a:pt x="3968610" y="1152398"/>
                  </a:lnTo>
                  <a:lnTo>
                    <a:pt x="3968610" y="1156093"/>
                  </a:lnTo>
                  <a:lnTo>
                    <a:pt x="3968254" y="1159751"/>
                  </a:lnTo>
                  <a:lnTo>
                    <a:pt x="3967530" y="1163370"/>
                  </a:lnTo>
                  <a:lnTo>
                    <a:pt x="3966819" y="1167003"/>
                  </a:lnTo>
                  <a:lnTo>
                    <a:pt x="3965752" y="1170520"/>
                  </a:lnTo>
                  <a:lnTo>
                    <a:pt x="3964330" y="1173924"/>
                  </a:lnTo>
                  <a:lnTo>
                    <a:pt x="3962920" y="1177340"/>
                  </a:lnTo>
                  <a:lnTo>
                    <a:pt x="3943604" y="1199184"/>
                  </a:lnTo>
                  <a:lnTo>
                    <a:pt x="3940543" y="1201229"/>
                  </a:lnTo>
                  <a:lnTo>
                    <a:pt x="3937292" y="1202969"/>
                  </a:lnTo>
                  <a:lnTo>
                    <a:pt x="3933875" y="1204379"/>
                  </a:lnTo>
                  <a:lnTo>
                    <a:pt x="3930472" y="1205788"/>
                  </a:lnTo>
                  <a:lnTo>
                    <a:pt x="3926954" y="1206868"/>
                  </a:lnTo>
                  <a:lnTo>
                    <a:pt x="3923322" y="1207579"/>
                  </a:lnTo>
                  <a:lnTo>
                    <a:pt x="3919702" y="1208303"/>
                  </a:lnTo>
                  <a:lnTo>
                    <a:pt x="3916045" y="1208659"/>
                  </a:lnTo>
                  <a:lnTo>
                    <a:pt x="3912349" y="1208659"/>
                  </a:lnTo>
                  <a:lnTo>
                    <a:pt x="56273" y="1208659"/>
                  </a:lnTo>
                  <a:lnTo>
                    <a:pt x="52578" y="1208659"/>
                  </a:lnTo>
                  <a:lnTo>
                    <a:pt x="48920" y="1208303"/>
                  </a:lnTo>
                  <a:lnTo>
                    <a:pt x="45288" y="1207579"/>
                  </a:lnTo>
                  <a:lnTo>
                    <a:pt x="41668" y="1206868"/>
                  </a:lnTo>
                  <a:lnTo>
                    <a:pt x="9486" y="1183652"/>
                  </a:lnTo>
                  <a:lnTo>
                    <a:pt x="7429" y="1180592"/>
                  </a:lnTo>
                  <a:lnTo>
                    <a:pt x="5689" y="1177340"/>
                  </a:lnTo>
                  <a:lnTo>
                    <a:pt x="4279" y="1173924"/>
                  </a:lnTo>
                  <a:lnTo>
                    <a:pt x="2870" y="1170520"/>
                  </a:lnTo>
                  <a:lnTo>
                    <a:pt x="1803" y="1167003"/>
                  </a:lnTo>
                  <a:lnTo>
                    <a:pt x="1079" y="1163370"/>
                  </a:lnTo>
                  <a:lnTo>
                    <a:pt x="368" y="1159751"/>
                  </a:lnTo>
                  <a:lnTo>
                    <a:pt x="0" y="1156093"/>
                  </a:lnTo>
                  <a:lnTo>
                    <a:pt x="0" y="1152398"/>
                  </a:lnTo>
                  <a:close/>
                </a:path>
              </a:pathLst>
            </a:custGeom>
            <a:ln w="9517">
              <a:solidFill>
                <a:srgbClr val="8D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10715" y="2372560"/>
            <a:ext cx="3556000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10" dirty="0">
                <a:solidFill>
                  <a:srgbClr val="FFE5E5"/>
                </a:solidFill>
                <a:latin typeface="Lucida Sans Unicode"/>
                <a:cs typeface="Lucida Sans Unicode"/>
              </a:rPr>
              <a:t>Overview</a:t>
            </a:r>
            <a:endParaRPr sz="1600">
              <a:latin typeface="Lucida Sans Unicode"/>
              <a:cs typeface="Lucida Sans Unicode"/>
            </a:endParaRPr>
          </a:p>
          <a:p>
            <a:pPr marL="12700" marR="5080">
              <a:lnSpc>
                <a:spcPct val="139900"/>
              </a:lnSpc>
              <a:spcBef>
                <a:spcPts val="380"/>
              </a:spcBef>
            </a:pP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Provide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high-level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summary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of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key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topics </a:t>
            </a:r>
            <a:r>
              <a:rPr sz="1250" spc="-36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to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be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covered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-5" dirty="0">
                <a:solidFill>
                  <a:srgbClr val="FFE5E5"/>
                </a:solidFill>
                <a:latin typeface="Trebuchet MS"/>
                <a:cs typeface="Trebuchet MS"/>
              </a:rPr>
              <a:t>in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presentation.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05415" y="2207962"/>
            <a:ext cx="3987800" cy="1218565"/>
            <a:chOff x="5805415" y="2207962"/>
            <a:chExt cx="3987800" cy="1218565"/>
          </a:xfrm>
        </p:grpSpPr>
        <p:sp>
          <p:nvSpPr>
            <p:cNvPr id="8" name="object 8"/>
            <p:cNvSpPr/>
            <p:nvPr/>
          </p:nvSpPr>
          <p:spPr>
            <a:xfrm>
              <a:off x="5810173" y="2212720"/>
              <a:ext cx="3978275" cy="1209040"/>
            </a:xfrm>
            <a:custGeom>
              <a:avLst/>
              <a:gdLst/>
              <a:ahLst/>
              <a:cxnLst/>
              <a:rect l="l" t="t" r="r" b="b"/>
              <a:pathLst>
                <a:path w="3978275" h="1209039">
                  <a:moveTo>
                    <a:pt x="3925557" y="0"/>
                  </a:moveTo>
                  <a:lnTo>
                    <a:pt x="52578" y="0"/>
                  </a:lnTo>
                  <a:lnTo>
                    <a:pt x="48907" y="355"/>
                  </a:lnTo>
                  <a:lnTo>
                    <a:pt x="13868" y="19088"/>
                  </a:lnTo>
                  <a:lnTo>
                    <a:pt x="0" y="52578"/>
                  </a:lnTo>
                  <a:lnTo>
                    <a:pt x="0" y="1152398"/>
                  </a:lnTo>
                  <a:lnTo>
                    <a:pt x="0" y="1156093"/>
                  </a:lnTo>
                  <a:lnTo>
                    <a:pt x="19088" y="1194790"/>
                  </a:lnTo>
                  <a:lnTo>
                    <a:pt x="52578" y="1208659"/>
                  </a:lnTo>
                  <a:lnTo>
                    <a:pt x="3925557" y="1208659"/>
                  </a:lnTo>
                  <a:lnTo>
                    <a:pt x="3964266" y="1189570"/>
                  </a:lnTo>
                  <a:lnTo>
                    <a:pt x="3978135" y="1152398"/>
                  </a:lnTo>
                  <a:lnTo>
                    <a:pt x="3978122" y="52578"/>
                  </a:lnTo>
                  <a:lnTo>
                    <a:pt x="3959034" y="13868"/>
                  </a:lnTo>
                  <a:lnTo>
                    <a:pt x="3929214" y="355"/>
                  </a:lnTo>
                  <a:lnTo>
                    <a:pt x="3925557" y="0"/>
                  </a:lnTo>
                  <a:close/>
                </a:path>
              </a:pathLst>
            </a:custGeom>
            <a:solidFill>
              <a:srgbClr val="740B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10173" y="2212720"/>
              <a:ext cx="3978275" cy="1209040"/>
            </a:xfrm>
            <a:custGeom>
              <a:avLst/>
              <a:gdLst/>
              <a:ahLst/>
              <a:cxnLst/>
              <a:rect l="l" t="t" r="r" b="b"/>
              <a:pathLst>
                <a:path w="3978275" h="1209039">
                  <a:moveTo>
                    <a:pt x="0" y="1152398"/>
                  </a:moveTo>
                  <a:lnTo>
                    <a:pt x="0" y="56273"/>
                  </a:lnTo>
                  <a:lnTo>
                    <a:pt x="0" y="52578"/>
                  </a:lnTo>
                  <a:lnTo>
                    <a:pt x="355" y="48907"/>
                  </a:lnTo>
                  <a:lnTo>
                    <a:pt x="1079" y="45288"/>
                  </a:lnTo>
                  <a:lnTo>
                    <a:pt x="1803" y="41668"/>
                  </a:lnTo>
                  <a:lnTo>
                    <a:pt x="2870" y="38150"/>
                  </a:lnTo>
                  <a:lnTo>
                    <a:pt x="4279" y="34734"/>
                  </a:lnTo>
                  <a:lnTo>
                    <a:pt x="5689" y="31318"/>
                  </a:lnTo>
                  <a:lnTo>
                    <a:pt x="7429" y="28079"/>
                  </a:lnTo>
                  <a:lnTo>
                    <a:pt x="9486" y="25006"/>
                  </a:lnTo>
                  <a:lnTo>
                    <a:pt x="11531" y="21932"/>
                  </a:lnTo>
                  <a:lnTo>
                    <a:pt x="25006" y="9486"/>
                  </a:lnTo>
                  <a:lnTo>
                    <a:pt x="28079" y="7429"/>
                  </a:lnTo>
                  <a:lnTo>
                    <a:pt x="31318" y="5689"/>
                  </a:lnTo>
                  <a:lnTo>
                    <a:pt x="34734" y="4279"/>
                  </a:lnTo>
                  <a:lnTo>
                    <a:pt x="38150" y="2870"/>
                  </a:lnTo>
                  <a:lnTo>
                    <a:pt x="41668" y="1803"/>
                  </a:lnTo>
                  <a:lnTo>
                    <a:pt x="45288" y="1079"/>
                  </a:lnTo>
                  <a:lnTo>
                    <a:pt x="48907" y="355"/>
                  </a:lnTo>
                  <a:lnTo>
                    <a:pt x="52578" y="0"/>
                  </a:lnTo>
                  <a:lnTo>
                    <a:pt x="56261" y="0"/>
                  </a:lnTo>
                  <a:lnTo>
                    <a:pt x="3921861" y="0"/>
                  </a:lnTo>
                  <a:lnTo>
                    <a:pt x="3925557" y="0"/>
                  </a:lnTo>
                  <a:lnTo>
                    <a:pt x="3929214" y="355"/>
                  </a:lnTo>
                  <a:lnTo>
                    <a:pt x="3932834" y="1079"/>
                  </a:lnTo>
                  <a:lnTo>
                    <a:pt x="3936466" y="1803"/>
                  </a:lnTo>
                  <a:lnTo>
                    <a:pt x="3939984" y="2870"/>
                  </a:lnTo>
                  <a:lnTo>
                    <a:pt x="3943388" y="4279"/>
                  </a:lnTo>
                  <a:lnTo>
                    <a:pt x="3946804" y="5689"/>
                  </a:lnTo>
                  <a:lnTo>
                    <a:pt x="3950042" y="7429"/>
                  </a:lnTo>
                  <a:lnTo>
                    <a:pt x="3953116" y="9486"/>
                  </a:lnTo>
                  <a:lnTo>
                    <a:pt x="3956189" y="11531"/>
                  </a:lnTo>
                  <a:lnTo>
                    <a:pt x="3973842" y="34734"/>
                  </a:lnTo>
                  <a:lnTo>
                    <a:pt x="3975265" y="38150"/>
                  </a:lnTo>
                  <a:lnTo>
                    <a:pt x="3976331" y="41668"/>
                  </a:lnTo>
                  <a:lnTo>
                    <a:pt x="3977043" y="45288"/>
                  </a:lnTo>
                  <a:lnTo>
                    <a:pt x="3977767" y="48907"/>
                  </a:lnTo>
                  <a:lnTo>
                    <a:pt x="3978122" y="52578"/>
                  </a:lnTo>
                  <a:lnTo>
                    <a:pt x="3978135" y="56273"/>
                  </a:lnTo>
                  <a:lnTo>
                    <a:pt x="3978135" y="1152398"/>
                  </a:lnTo>
                  <a:lnTo>
                    <a:pt x="3978122" y="1156093"/>
                  </a:lnTo>
                  <a:lnTo>
                    <a:pt x="3977767" y="1159751"/>
                  </a:lnTo>
                  <a:lnTo>
                    <a:pt x="3977043" y="1163370"/>
                  </a:lnTo>
                  <a:lnTo>
                    <a:pt x="3976331" y="1167003"/>
                  </a:lnTo>
                  <a:lnTo>
                    <a:pt x="3975265" y="1170520"/>
                  </a:lnTo>
                  <a:lnTo>
                    <a:pt x="3973842" y="1173924"/>
                  </a:lnTo>
                  <a:lnTo>
                    <a:pt x="3972433" y="1177340"/>
                  </a:lnTo>
                  <a:lnTo>
                    <a:pt x="3970705" y="1180592"/>
                  </a:lnTo>
                  <a:lnTo>
                    <a:pt x="3968648" y="1183652"/>
                  </a:lnTo>
                  <a:lnTo>
                    <a:pt x="3966591" y="1186726"/>
                  </a:lnTo>
                  <a:lnTo>
                    <a:pt x="3943388" y="1204379"/>
                  </a:lnTo>
                  <a:lnTo>
                    <a:pt x="3939984" y="1205788"/>
                  </a:lnTo>
                  <a:lnTo>
                    <a:pt x="3936466" y="1206868"/>
                  </a:lnTo>
                  <a:lnTo>
                    <a:pt x="3932834" y="1207579"/>
                  </a:lnTo>
                  <a:lnTo>
                    <a:pt x="3929214" y="1208303"/>
                  </a:lnTo>
                  <a:lnTo>
                    <a:pt x="3925557" y="1208659"/>
                  </a:lnTo>
                  <a:lnTo>
                    <a:pt x="3921861" y="1208659"/>
                  </a:lnTo>
                  <a:lnTo>
                    <a:pt x="56261" y="1208659"/>
                  </a:lnTo>
                  <a:lnTo>
                    <a:pt x="52578" y="1208659"/>
                  </a:lnTo>
                  <a:lnTo>
                    <a:pt x="48907" y="1208303"/>
                  </a:lnTo>
                  <a:lnTo>
                    <a:pt x="45288" y="1207579"/>
                  </a:lnTo>
                  <a:lnTo>
                    <a:pt x="41668" y="1206868"/>
                  </a:lnTo>
                  <a:lnTo>
                    <a:pt x="38150" y="1205788"/>
                  </a:lnTo>
                  <a:lnTo>
                    <a:pt x="34734" y="1204379"/>
                  </a:lnTo>
                  <a:lnTo>
                    <a:pt x="31318" y="1202969"/>
                  </a:lnTo>
                  <a:lnTo>
                    <a:pt x="4279" y="1173924"/>
                  </a:lnTo>
                  <a:lnTo>
                    <a:pt x="2870" y="1170520"/>
                  </a:lnTo>
                  <a:lnTo>
                    <a:pt x="1803" y="1167003"/>
                  </a:lnTo>
                  <a:lnTo>
                    <a:pt x="1079" y="1163370"/>
                  </a:lnTo>
                  <a:lnTo>
                    <a:pt x="355" y="1159751"/>
                  </a:lnTo>
                  <a:lnTo>
                    <a:pt x="0" y="1156093"/>
                  </a:lnTo>
                  <a:lnTo>
                    <a:pt x="0" y="1152398"/>
                  </a:lnTo>
                  <a:close/>
                </a:path>
              </a:pathLst>
            </a:custGeom>
            <a:ln w="9517">
              <a:solidFill>
                <a:srgbClr val="8D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60605" y="2372560"/>
            <a:ext cx="3632200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30" dirty="0">
                <a:solidFill>
                  <a:srgbClr val="FFE5E5"/>
                </a:solidFill>
                <a:latin typeface="Lucida Sans Unicode"/>
                <a:cs typeface="Lucida Sans Unicode"/>
              </a:rPr>
              <a:t>P</a:t>
            </a:r>
            <a:r>
              <a:rPr sz="1600" spc="215" dirty="0">
                <a:solidFill>
                  <a:srgbClr val="FFE5E5"/>
                </a:solidFill>
                <a:latin typeface="Lucida Sans Unicode"/>
                <a:cs typeface="Lucida Sans Unicode"/>
              </a:rPr>
              <a:t>r</a:t>
            </a:r>
            <a:r>
              <a:rPr sz="1600" spc="190" dirty="0">
                <a:solidFill>
                  <a:srgbClr val="FFE5E5"/>
                </a:solidFill>
                <a:latin typeface="Lucida Sans Unicode"/>
                <a:cs typeface="Lucida Sans Unicode"/>
              </a:rPr>
              <a:t>o</a:t>
            </a:r>
            <a:r>
              <a:rPr sz="1600" spc="175" dirty="0">
                <a:solidFill>
                  <a:srgbClr val="FFE5E5"/>
                </a:solidFill>
                <a:latin typeface="Lucida Sans Unicode"/>
                <a:cs typeface="Lucida Sans Unicode"/>
              </a:rPr>
              <a:t>b</a:t>
            </a:r>
            <a:r>
              <a:rPr sz="1600" spc="35" dirty="0">
                <a:solidFill>
                  <a:srgbClr val="FFE5E5"/>
                </a:solidFill>
                <a:latin typeface="Lucida Sans Unicode"/>
                <a:cs typeface="Lucida Sans Unicode"/>
              </a:rPr>
              <a:t>l</a:t>
            </a:r>
            <a:r>
              <a:rPr sz="1600" spc="260" dirty="0">
                <a:solidFill>
                  <a:srgbClr val="FFE5E5"/>
                </a:solidFill>
                <a:latin typeface="Lucida Sans Unicode"/>
                <a:cs typeface="Lucida Sans Unicode"/>
              </a:rPr>
              <a:t>em</a:t>
            </a:r>
            <a:r>
              <a:rPr sz="1600" spc="-190" dirty="0">
                <a:solidFill>
                  <a:srgbClr val="FFE5E5"/>
                </a:solidFill>
                <a:latin typeface="Lucida Sans Unicode"/>
                <a:cs typeface="Lucida Sans Unicode"/>
              </a:rPr>
              <a:t> </a:t>
            </a:r>
            <a:r>
              <a:rPr sz="1600" spc="610" dirty="0">
                <a:solidFill>
                  <a:srgbClr val="FFE5E5"/>
                </a:solidFill>
                <a:latin typeface="Lucida Sans Unicode"/>
                <a:cs typeface="Lucida Sans Unicode"/>
              </a:rPr>
              <a:t>S</a:t>
            </a:r>
            <a:r>
              <a:rPr sz="1600" spc="215" dirty="0">
                <a:solidFill>
                  <a:srgbClr val="FFE5E5"/>
                </a:solidFill>
                <a:latin typeface="Lucida Sans Unicode"/>
                <a:cs typeface="Lucida Sans Unicode"/>
              </a:rPr>
              <a:t>t</a:t>
            </a:r>
            <a:r>
              <a:rPr sz="1600" spc="295" dirty="0">
                <a:solidFill>
                  <a:srgbClr val="FFE5E5"/>
                </a:solidFill>
                <a:latin typeface="Lucida Sans Unicode"/>
                <a:cs typeface="Lucida Sans Unicode"/>
              </a:rPr>
              <a:t>a</a:t>
            </a:r>
            <a:r>
              <a:rPr sz="1600" spc="215" dirty="0">
                <a:solidFill>
                  <a:srgbClr val="FFE5E5"/>
                </a:solidFill>
                <a:latin typeface="Lucida Sans Unicode"/>
                <a:cs typeface="Lucida Sans Unicode"/>
              </a:rPr>
              <a:t>t</a:t>
            </a:r>
            <a:r>
              <a:rPr sz="1600" spc="260" dirty="0">
                <a:solidFill>
                  <a:srgbClr val="FFE5E5"/>
                </a:solidFill>
                <a:latin typeface="Lucida Sans Unicode"/>
                <a:cs typeface="Lucida Sans Unicode"/>
              </a:rPr>
              <a:t>e</a:t>
            </a:r>
            <a:r>
              <a:rPr sz="1600" spc="254" dirty="0">
                <a:solidFill>
                  <a:srgbClr val="FFE5E5"/>
                </a:solidFill>
                <a:latin typeface="Lucida Sans Unicode"/>
                <a:cs typeface="Lucida Sans Unicode"/>
              </a:rPr>
              <a:t>m</a:t>
            </a:r>
            <a:r>
              <a:rPr sz="1600" spc="260" dirty="0">
                <a:solidFill>
                  <a:srgbClr val="FFE5E5"/>
                </a:solidFill>
                <a:latin typeface="Lucida Sans Unicode"/>
                <a:cs typeface="Lucida Sans Unicode"/>
              </a:rPr>
              <a:t>e</a:t>
            </a:r>
            <a:r>
              <a:rPr sz="1600" spc="114" dirty="0">
                <a:solidFill>
                  <a:srgbClr val="FFE5E5"/>
                </a:solidFill>
                <a:latin typeface="Lucida Sans Unicode"/>
                <a:cs typeface="Lucida Sans Unicode"/>
              </a:rPr>
              <a:t>n</a:t>
            </a:r>
            <a:r>
              <a:rPr sz="1600" spc="220" dirty="0">
                <a:solidFill>
                  <a:srgbClr val="FFE5E5"/>
                </a:solidFill>
                <a:latin typeface="Lucida Sans Unicode"/>
                <a:cs typeface="Lucida Sans Unicode"/>
              </a:rPr>
              <a:t>t</a:t>
            </a:r>
            <a:endParaRPr sz="1600">
              <a:latin typeface="Lucida Sans Unicode"/>
              <a:cs typeface="Lucida Sans Unicode"/>
            </a:endParaRPr>
          </a:p>
          <a:p>
            <a:pPr marL="12700" marR="5080">
              <a:lnSpc>
                <a:spcPct val="139900"/>
              </a:lnSpc>
              <a:spcBef>
                <a:spcPts val="380"/>
              </a:spcBef>
            </a:pP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Clearly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define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problem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or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challenge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that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 </a:t>
            </a:r>
            <a:r>
              <a:rPr sz="1250" spc="-36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presentation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aims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to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address.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55969" y="3587931"/>
            <a:ext cx="3978275" cy="1475740"/>
            <a:chOff x="1655969" y="3587931"/>
            <a:chExt cx="3978275" cy="1475740"/>
          </a:xfrm>
        </p:grpSpPr>
        <p:sp>
          <p:nvSpPr>
            <p:cNvPr id="12" name="object 12"/>
            <p:cNvSpPr/>
            <p:nvPr/>
          </p:nvSpPr>
          <p:spPr>
            <a:xfrm>
              <a:off x="1660728" y="3592690"/>
              <a:ext cx="3968750" cy="1466215"/>
            </a:xfrm>
            <a:custGeom>
              <a:avLst/>
              <a:gdLst/>
              <a:ahLst/>
              <a:cxnLst/>
              <a:rect l="l" t="t" r="r" b="b"/>
              <a:pathLst>
                <a:path w="3968750" h="1466214">
                  <a:moveTo>
                    <a:pt x="3916045" y="0"/>
                  </a:moveTo>
                  <a:lnTo>
                    <a:pt x="52578" y="0"/>
                  </a:lnTo>
                  <a:lnTo>
                    <a:pt x="48920" y="368"/>
                  </a:lnTo>
                  <a:lnTo>
                    <a:pt x="13868" y="19100"/>
                  </a:lnTo>
                  <a:lnTo>
                    <a:pt x="0" y="52578"/>
                  </a:lnTo>
                  <a:lnTo>
                    <a:pt x="0" y="1409357"/>
                  </a:lnTo>
                  <a:lnTo>
                    <a:pt x="0" y="1413052"/>
                  </a:lnTo>
                  <a:lnTo>
                    <a:pt x="19100" y="1451762"/>
                  </a:lnTo>
                  <a:lnTo>
                    <a:pt x="52578" y="1465630"/>
                  </a:lnTo>
                  <a:lnTo>
                    <a:pt x="3916045" y="1465630"/>
                  </a:lnTo>
                  <a:lnTo>
                    <a:pt x="3954754" y="1446542"/>
                  </a:lnTo>
                  <a:lnTo>
                    <a:pt x="3968610" y="1413052"/>
                  </a:lnTo>
                  <a:lnTo>
                    <a:pt x="3968610" y="52578"/>
                  </a:lnTo>
                  <a:lnTo>
                    <a:pt x="3949522" y="13868"/>
                  </a:lnTo>
                  <a:lnTo>
                    <a:pt x="3919702" y="368"/>
                  </a:lnTo>
                  <a:lnTo>
                    <a:pt x="3916045" y="0"/>
                  </a:lnTo>
                  <a:close/>
                </a:path>
              </a:pathLst>
            </a:custGeom>
            <a:solidFill>
              <a:srgbClr val="740B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60728" y="3592690"/>
              <a:ext cx="3968750" cy="1466215"/>
            </a:xfrm>
            <a:custGeom>
              <a:avLst/>
              <a:gdLst/>
              <a:ahLst/>
              <a:cxnLst/>
              <a:rect l="l" t="t" r="r" b="b"/>
              <a:pathLst>
                <a:path w="3968750" h="1466214">
                  <a:moveTo>
                    <a:pt x="0" y="1409357"/>
                  </a:moveTo>
                  <a:lnTo>
                    <a:pt x="0" y="56273"/>
                  </a:lnTo>
                  <a:lnTo>
                    <a:pt x="0" y="52578"/>
                  </a:lnTo>
                  <a:lnTo>
                    <a:pt x="368" y="48920"/>
                  </a:lnTo>
                  <a:lnTo>
                    <a:pt x="9486" y="25006"/>
                  </a:lnTo>
                  <a:lnTo>
                    <a:pt x="11531" y="21932"/>
                  </a:lnTo>
                  <a:lnTo>
                    <a:pt x="25006" y="9486"/>
                  </a:lnTo>
                  <a:lnTo>
                    <a:pt x="28079" y="7429"/>
                  </a:lnTo>
                  <a:lnTo>
                    <a:pt x="52578" y="0"/>
                  </a:lnTo>
                  <a:lnTo>
                    <a:pt x="56273" y="0"/>
                  </a:lnTo>
                  <a:lnTo>
                    <a:pt x="3912349" y="0"/>
                  </a:lnTo>
                  <a:lnTo>
                    <a:pt x="3916045" y="0"/>
                  </a:lnTo>
                  <a:lnTo>
                    <a:pt x="3919702" y="368"/>
                  </a:lnTo>
                  <a:lnTo>
                    <a:pt x="3943604" y="9486"/>
                  </a:lnTo>
                  <a:lnTo>
                    <a:pt x="3946690" y="11531"/>
                  </a:lnTo>
                  <a:lnTo>
                    <a:pt x="3949522" y="13868"/>
                  </a:lnTo>
                  <a:lnTo>
                    <a:pt x="3952138" y="16484"/>
                  </a:lnTo>
                  <a:lnTo>
                    <a:pt x="3954754" y="19100"/>
                  </a:lnTo>
                  <a:lnTo>
                    <a:pt x="3964330" y="34734"/>
                  </a:lnTo>
                  <a:lnTo>
                    <a:pt x="3965752" y="38150"/>
                  </a:lnTo>
                  <a:lnTo>
                    <a:pt x="3966819" y="41668"/>
                  </a:lnTo>
                  <a:lnTo>
                    <a:pt x="3967530" y="45300"/>
                  </a:lnTo>
                  <a:lnTo>
                    <a:pt x="3968254" y="48920"/>
                  </a:lnTo>
                  <a:lnTo>
                    <a:pt x="3968610" y="52578"/>
                  </a:lnTo>
                  <a:lnTo>
                    <a:pt x="3968610" y="56273"/>
                  </a:lnTo>
                  <a:lnTo>
                    <a:pt x="3968610" y="1409357"/>
                  </a:lnTo>
                  <a:lnTo>
                    <a:pt x="3968610" y="1413052"/>
                  </a:lnTo>
                  <a:lnTo>
                    <a:pt x="3968254" y="1416710"/>
                  </a:lnTo>
                  <a:lnTo>
                    <a:pt x="3967530" y="1420342"/>
                  </a:lnTo>
                  <a:lnTo>
                    <a:pt x="3966819" y="1423962"/>
                  </a:lnTo>
                  <a:lnTo>
                    <a:pt x="3965752" y="1427480"/>
                  </a:lnTo>
                  <a:lnTo>
                    <a:pt x="3964330" y="1430896"/>
                  </a:lnTo>
                  <a:lnTo>
                    <a:pt x="3962920" y="1434312"/>
                  </a:lnTo>
                  <a:lnTo>
                    <a:pt x="3952138" y="1449146"/>
                  </a:lnTo>
                  <a:lnTo>
                    <a:pt x="3949522" y="1451762"/>
                  </a:lnTo>
                  <a:lnTo>
                    <a:pt x="3946690" y="1454086"/>
                  </a:lnTo>
                  <a:lnTo>
                    <a:pt x="3943604" y="1456143"/>
                  </a:lnTo>
                  <a:lnTo>
                    <a:pt x="3940543" y="1458201"/>
                  </a:lnTo>
                  <a:lnTo>
                    <a:pt x="3923322" y="1464551"/>
                  </a:lnTo>
                  <a:lnTo>
                    <a:pt x="3919702" y="1465275"/>
                  </a:lnTo>
                  <a:lnTo>
                    <a:pt x="3916045" y="1465630"/>
                  </a:lnTo>
                  <a:lnTo>
                    <a:pt x="3912349" y="1465630"/>
                  </a:lnTo>
                  <a:lnTo>
                    <a:pt x="56273" y="1465630"/>
                  </a:lnTo>
                  <a:lnTo>
                    <a:pt x="52578" y="1465630"/>
                  </a:lnTo>
                  <a:lnTo>
                    <a:pt x="48920" y="1465275"/>
                  </a:lnTo>
                  <a:lnTo>
                    <a:pt x="25006" y="1456143"/>
                  </a:lnTo>
                  <a:lnTo>
                    <a:pt x="21932" y="1454099"/>
                  </a:lnTo>
                  <a:lnTo>
                    <a:pt x="19100" y="1451762"/>
                  </a:lnTo>
                  <a:lnTo>
                    <a:pt x="16484" y="1449146"/>
                  </a:lnTo>
                  <a:lnTo>
                    <a:pt x="13868" y="1446542"/>
                  </a:lnTo>
                  <a:lnTo>
                    <a:pt x="11531" y="1443697"/>
                  </a:lnTo>
                  <a:lnTo>
                    <a:pt x="9486" y="1440624"/>
                  </a:lnTo>
                  <a:lnTo>
                    <a:pt x="7429" y="1437551"/>
                  </a:lnTo>
                  <a:lnTo>
                    <a:pt x="0" y="1413052"/>
                  </a:lnTo>
                  <a:lnTo>
                    <a:pt x="0" y="1409357"/>
                  </a:lnTo>
                  <a:close/>
                </a:path>
              </a:pathLst>
            </a:custGeom>
            <a:ln w="9517">
              <a:solidFill>
                <a:srgbClr val="8D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10715" y="3752542"/>
            <a:ext cx="3338195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30" dirty="0">
                <a:solidFill>
                  <a:srgbClr val="FFE5E5"/>
                </a:solidFill>
                <a:latin typeface="Lucida Sans Unicode"/>
                <a:cs typeface="Lucida Sans Unicode"/>
              </a:rPr>
              <a:t>P</a:t>
            </a:r>
            <a:r>
              <a:rPr sz="1600" spc="215" dirty="0">
                <a:solidFill>
                  <a:srgbClr val="FFE5E5"/>
                </a:solidFill>
                <a:latin typeface="Lucida Sans Unicode"/>
                <a:cs typeface="Lucida Sans Unicode"/>
              </a:rPr>
              <a:t>r</a:t>
            </a:r>
            <a:r>
              <a:rPr sz="1600" spc="190" dirty="0">
                <a:solidFill>
                  <a:srgbClr val="FFE5E5"/>
                </a:solidFill>
                <a:latin typeface="Lucida Sans Unicode"/>
                <a:cs typeface="Lucida Sans Unicode"/>
              </a:rPr>
              <a:t>o</a:t>
            </a:r>
            <a:r>
              <a:rPr sz="1600" spc="160" dirty="0">
                <a:solidFill>
                  <a:srgbClr val="FFE5E5"/>
                </a:solidFill>
                <a:latin typeface="Lucida Sans Unicode"/>
                <a:cs typeface="Lucida Sans Unicode"/>
              </a:rPr>
              <a:t>p</a:t>
            </a:r>
            <a:r>
              <a:rPr sz="1600" spc="190" dirty="0">
                <a:solidFill>
                  <a:srgbClr val="FFE5E5"/>
                </a:solidFill>
                <a:latin typeface="Lucida Sans Unicode"/>
                <a:cs typeface="Lucida Sans Unicode"/>
              </a:rPr>
              <a:t>o</a:t>
            </a:r>
            <a:r>
              <a:rPr sz="1600" spc="310" dirty="0">
                <a:solidFill>
                  <a:srgbClr val="FFE5E5"/>
                </a:solidFill>
                <a:latin typeface="Lucida Sans Unicode"/>
                <a:cs typeface="Lucida Sans Unicode"/>
              </a:rPr>
              <a:t>s</a:t>
            </a:r>
            <a:r>
              <a:rPr sz="1600" spc="260" dirty="0">
                <a:solidFill>
                  <a:srgbClr val="FFE5E5"/>
                </a:solidFill>
                <a:latin typeface="Lucida Sans Unicode"/>
                <a:cs typeface="Lucida Sans Unicode"/>
              </a:rPr>
              <a:t>e</a:t>
            </a:r>
            <a:r>
              <a:rPr sz="1600" spc="165" dirty="0">
                <a:solidFill>
                  <a:srgbClr val="FFE5E5"/>
                </a:solidFill>
                <a:latin typeface="Lucida Sans Unicode"/>
                <a:cs typeface="Lucida Sans Unicode"/>
              </a:rPr>
              <a:t>d</a:t>
            </a:r>
            <a:r>
              <a:rPr sz="1600" spc="-190" dirty="0">
                <a:solidFill>
                  <a:srgbClr val="FFE5E5"/>
                </a:solidFill>
                <a:latin typeface="Lucida Sans Unicode"/>
                <a:cs typeface="Lucida Sans Unicode"/>
              </a:rPr>
              <a:t> </a:t>
            </a:r>
            <a:r>
              <a:rPr sz="1600" spc="610" dirty="0">
                <a:solidFill>
                  <a:srgbClr val="FFE5E5"/>
                </a:solidFill>
                <a:latin typeface="Lucida Sans Unicode"/>
                <a:cs typeface="Lucida Sans Unicode"/>
              </a:rPr>
              <a:t>S</a:t>
            </a:r>
            <a:r>
              <a:rPr sz="1600" spc="190" dirty="0">
                <a:solidFill>
                  <a:srgbClr val="FFE5E5"/>
                </a:solidFill>
                <a:latin typeface="Lucida Sans Unicode"/>
                <a:cs typeface="Lucida Sans Unicode"/>
              </a:rPr>
              <a:t>o</a:t>
            </a:r>
            <a:r>
              <a:rPr sz="1600" spc="35" dirty="0">
                <a:solidFill>
                  <a:srgbClr val="FFE5E5"/>
                </a:solidFill>
                <a:latin typeface="Lucida Sans Unicode"/>
                <a:cs typeface="Lucida Sans Unicode"/>
              </a:rPr>
              <a:t>l</a:t>
            </a:r>
            <a:r>
              <a:rPr sz="1600" spc="114" dirty="0">
                <a:solidFill>
                  <a:srgbClr val="FFE5E5"/>
                </a:solidFill>
                <a:latin typeface="Lucida Sans Unicode"/>
                <a:cs typeface="Lucida Sans Unicode"/>
              </a:rPr>
              <a:t>u</a:t>
            </a:r>
            <a:r>
              <a:rPr sz="1600" spc="215" dirty="0">
                <a:solidFill>
                  <a:srgbClr val="FFE5E5"/>
                </a:solidFill>
                <a:latin typeface="Lucida Sans Unicode"/>
                <a:cs typeface="Lucida Sans Unicode"/>
              </a:rPr>
              <a:t>t</a:t>
            </a:r>
            <a:r>
              <a:rPr sz="1600" spc="85" dirty="0">
                <a:solidFill>
                  <a:srgbClr val="FFE5E5"/>
                </a:solidFill>
                <a:latin typeface="Lucida Sans Unicode"/>
                <a:cs typeface="Lucida Sans Unicode"/>
              </a:rPr>
              <a:t>i</a:t>
            </a:r>
            <a:r>
              <a:rPr sz="1600" spc="190" dirty="0">
                <a:solidFill>
                  <a:srgbClr val="FFE5E5"/>
                </a:solidFill>
                <a:latin typeface="Lucida Sans Unicode"/>
                <a:cs typeface="Lucida Sans Unicode"/>
              </a:rPr>
              <a:t>o</a:t>
            </a:r>
            <a:r>
              <a:rPr sz="1600" spc="120" dirty="0">
                <a:solidFill>
                  <a:srgbClr val="FFE5E5"/>
                </a:solidFill>
                <a:latin typeface="Lucida Sans Unicode"/>
                <a:cs typeface="Lucida Sans Unicode"/>
              </a:rPr>
              <a:t>n</a:t>
            </a:r>
            <a:endParaRPr sz="1600">
              <a:latin typeface="Lucida Sans Unicode"/>
              <a:cs typeface="Lucida Sans Unicode"/>
            </a:endParaRPr>
          </a:p>
          <a:p>
            <a:pPr marL="12700" marR="5080">
              <a:lnSpc>
                <a:spcPct val="139900"/>
              </a:lnSpc>
              <a:spcBef>
                <a:spcPts val="380"/>
              </a:spcBef>
            </a:pP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Outline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solution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or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approach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that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will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be </a:t>
            </a:r>
            <a:r>
              <a:rPr sz="1250" spc="-36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presented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to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address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problem.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05415" y="3587931"/>
            <a:ext cx="3987800" cy="1475740"/>
            <a:chOff x="5805415" y="3587931"/>
            <a:chExt cx="3987800" cy="1475740"/>
          </a:xfrm>
        </p:grpSpPr>
        <p:sp>
          <p:nvSpPr>
            <p:cNvPr id="16" name="object 16"/>
            <p:cNvSpPr/>
            <p:nvPr/>
          </p:nvSpPr>
          <p:spPr>
            <a:xfrm>
              <a:off x="5810173" y="3592690"/>
              <a:ext cx="3978275" cy="1466215"/>
            </a:xfrm>
            <a:custGeom>
              <a:avLst/>
              <a:gdLst/>
              <a:ahLst/>
              <a:cxnLst/>
              <a:rect l="l" t="t" r="r" b="b"/>
              <a:pathLst>
                <a:path w="3978275" h="1466214">
                  <a:moveTo>
                    <a:pt x="3925557" y="0"/>
                  </a:moveTo>
                  <a:lnTo>
                    <a:pt x="52578" y="0"/>
                  </a:lnTo>
                  <a:lnTo>
                    <a:pt x="48907" y="368"/>
                  </a:lnTo>
                  <a:lnTo>
                    <a:pt x="13868" y="19100"/>
                  </a:lnTo>
                  <a:lnTo>
                    <a:pt x="0" y="52578"/>
                  </a:lnTo>
                  <a:lnTo>
                    <a:pt x="0" y="1409357"/>
                  </a:lnTo>
                  <a:lnTo>
                    <a:pt x="0" y="1413052"/>
                  </a:lnTo>
                  <a:lnTo>
                    <a:pt x="19088" y="1451762"/>
                  </a:lnTo>
                  <a:lnTo>
                    <a:pt x="52578" y="1465630"/>
                  </a:lnTo>
                  <a:lnTo>
                    <a:pt x="3925557" y="1465630"/>
                  </a:lnTo>
                  <a:lnTo>
                    <a:pt x="3964266" y="1446542"/>
                  </a:lnTo>
                  <a:lnTo>
                    <a:pt x="3978135" y="1409357"/>
                  </a:lnTo>
                  <a:lnTo>
                    <a:pt x="3978122" y="52578"/>
                  </a:lnTo>
                  <a:lnTo>
                    <a:pt x="3959034" y="13868"/>
                  </a:lnTo>
                  <a:lnTo>
                    <a:pt x="3929214" y="368"/>
                  </a:lnTo>
                  <a:lnTo>
                    <a:pt x="3925557" y="0"/>
                  </a:lnTo>
                  <a:close/>
                </a:path>
              </a:pathLst>
            </a:custGeom>
            <a:solidFill>
              <a:srgbClr val="740B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10173" y="3592690"/>
              <a:ext cx="3978275" cy="1466215"/>
            </a:xfrm>
            <a:custGeom>
              <a:avLst/>
              <a:gdLst/>
              <a:ahLst/>
              <a:cxnLst/>
              <a:rect l="l" t="t" r="r" b="b"/>
              <a:pathLst>
                <a:path w="3978275" h="1466214">
                  <a:moveTo>
                    <a:pt x="0" y="1409357"/>
                  </a:moveTo>
                  <a:lnTo>
                    <a:pt x="0" y="56273"/>
                  </a:lnTo>
                  <a:lnTo>
                    <a:pt x="0" y="52578"/>
                  </a:lnTo>
                  <a:lnTo>
                    <a:pt x="355" y="48920"/>
                  </a:lnTo>
                  <a:lnTo>
                    <a:pt x="1079" y="45300"/>
                  </a:lnTo>
                  <a:lnTo>
                    <a:pt x="1803" y="41668"/>
                  </a:lnTo>
                  <a:lnTo>
                    <a:pt x="2870" y="38150"/>
                  </a:lnTo>
                  <a:lnTo>
                    <a:pt x="4279" y="34734"/>
                  </a:lnTo>
                  <a:lnTo>
                    <a:pt x="5689" y="31330"/>
                  </a:lnTo>
                  <a:lnTo>
                    <a:pt x="7429" y="28079"/>
                  </a:lnTo>
                  <a:lnTo>
                    <a:pt x="9486" y="25006"/>
                  </a:lnTo>
                  <a:lnTo>
                    <a:pt x="11531" y="21932"/>
                  </a:lnTo>
                  <a:lnTo>
                    <a:pt x="25006" y="9486"/>
                  </a:lnTo>
                  <a:lnTo>
                    <a:pt x="28079" y="7429"/>
                  </a:lnTo>
                  <a:lnTo>
                    <a:pt x="52578" y="0"/>
                  </a:lnTo>
                  <a:lnTo>
                    <a:pt x="56261" y="0"/>
                  </a:lnTo>
                  <a:lnTo>
                    <a:pt x="3921861" y="0"/>
                  </a:lnTo>
                  <a:lnTo>
                    <a:pt x="3925557" y="0"/>
                  </a:lnTo>
                  <a:lnTo>
                    <a:pt x="3929214" y="368"/>
                  </a:lnTo>
                  <a:lnTo>
                    <a:pt x="3953116" y="9486"/>
                  </a:lnTo>
                  <a:lnTo>
                    <a:pt x="3956189" y="11531"/>
                  </a:lnTo>
                  <a:lnTo>
                    <a:pt x="3968648" y="25006"/>
                  </a:lnTo>
                  <a:lnTo>
                    <a:pt x="3970705" y="28079"/>
                  </a:lnTo>
                  <a:lnTo>
                    <a:pt x="3972433" y="31330"/>
                  </a:lnTo>
                  <a:lnTo>
                    <a:pt x="3973842" y="34734"/>
                  </a:lnTo>
                  <a:lnTo>
                    <a:pt x="3975265" y="38150"/>
                  </a:lnTo>
                  <a:lnTo>
                    <a:pt x="3976331" y="41668"/>
                  </a:lnTo>
                  <a:lnTo>
                    <a:pt x="3977043" y="45300"/>
                  </a:lnTo>
                  <a:lnTo>
                    <a:pt x="3977767" y="48920"/>
                  </a:lnTo>
                  <a:lnTo>
                    <a:pt x="3978122" y="52578"/>
                  </a:lnTo>
                  <a:lnTo>
                    <a:pt x="3978135" y="56273"/>
                  </a:lnTo>
                  <a:lnTo>
                    <a:pt x="3978135" y="1409357"/>
                  </a:lnTo>
                  <a:lnTo>
                    <a:pt x="3978122" y="1413052"/>
                  </a:lnTo>
                  <a:lnTo>
                    <a:pt x="3977767" y="1416710"/>
                  </a:lnTo>
                  <a:lnTo>
                    <a:pt x="3977043" y="1420342"/>
                  </a:lnTo>
                  <a:lnTo>
                    <a:pt x="3976331" y="1423962"/>
                  </a:lnTo>
                  <a:lnTo>
                    <a:pt x="3975265" y="1427480"/>
                  </a:lnTo>
                  <a:lnTo>
                    <a:pt x="3973842" y="1430896"/>
                  </a:lnTo>
                  <a:lnTo>
                    <a:pt x="3972433" y="1434312"/>
                  </a:lnTo>
                  <a:lnTo>
                    <a:pt x="3961650" y="1449146"/>
                  </a:lnTo>
                  <a:lnTo>
                    <a:pt x="3959034" y="1451762"/>
                  </a:lnTo>
                  <a:lnTo>
                    <a:pt x="3956189" y="1454086"/>
                  </a:lnTo>
                  <a:lnTo>
                    <a:pt x="3953116" y="1456143"/>
                  </a:lnTo>
                  <a:lnTo>
                    <a:pt x="3950042" y="1458201"/>
                  </a:lnTo>
                  <a:lnTo>
                    <a:pt x="3932834" y="1464551"/>
                  </a:lnTo>
                  <a:lnTo>
                    <a:pt x="3929214" y="1465275"/>
                  </a:lnTo>
                  <a:lnTo>
                    <a:pt x="3925557" y="1465630"/>
                  </a:lnTo>
                  <a:lnTo>
                    <a:pt x="3921861" y="1465630"/>
                  </a:lnTo>
                  <a:lnTo>
                    <a:pt x="56261" y="1465630"/>
                  </a:lnTo>
                  <a:lnTo>
                    <a:pt x="52578" y="1465630"/>
                  </a:lnTo>
                  <a:lnTo>
                    <a:pt x="48907" y="1465275"/>
                  </a:lnTo>
                  <a:lnTo>
                    <a:pt x="25006" y="1456143"/>
                  </a:lnTo>
                  <a:lnTo>
                    <a:pt x="21932" y="1454099"/>
                  </a:lnTo>
                  <a:lnTo>
                    <a:pt x="4279" y="1430896"/>
                  </a:lnTo>
                  <a:lnTo>
                    <a:pt x="2870" y="1427480"/>
                  </a:lnTo>
                  <a:lnTo>
                    <a:pt x="1803" y="1423962"/>
                  </a:lnTo>
                  <a:lnTo>
                    <a:pt x="1079" y="1420342"/>
                  </a:lnTo>
                  <a:lnTo>
                    <a:pt x="355" y="1416710"/>
                  </a:lnTo>
                  <a:lnTo>
                    <a:pt x="0" y="1413052"/>
                  </a:lnTo>
                  <a:lnTo>
                    <a:pt x="0" y="1409357"/>
                  </a:lnTo>
                  <a:close/>
                </a:path>
              </a:pathLst>
            </a:custGeom>
            <a:ln w="9517">
              <a:solidFill>
                <a:srgbClr val="8D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60605" y="3752542"/>
            <a:ext cx="3509010" cy="110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75" dirty="0">
                <a:solidFill>
                  <a:srgbClr val="FFE5E5"/>
                </a:solidFill>
                <a:latin typeface="Lucida Sans Unicode"/>
                <a:cs typeface="Lucida Sans Unicode"/>
              </a:rPr>
              <a:t>K</a:t>
            </a:r>
            <a:r>
              <a:rPr sz="1600" spc="165" dirty="0">
                <a:solidFill>
                  <a:srgbClr val="FFE5E5"/>
                </a:solidFill>
                <a:latin typeface="Lucida Sans Unicode"/>
                <a:cs typeface="Lucida Sans Unicode"/>
              </a:rPr>
              <a:t>e</a:t>
            </a:r>
            <a:r>
              <a:rPr sz="1600" spc="280" dirty="0">
                <a:solidFill>
                  <a:srgbClr val="FFE5E5"/>
                </a:solidFill>
                <a:latin typeface="Lucida Sans Unicode"/>
                <a:cs typeface="Lucida Sans Unicode"/>
              </a:rPr>
              <a:t>y</a:t>
            </a:r>
            <a:r>
              <a:rPr sz="1600" spc="-190" dirty="0">
                <a:solidFill>
                  <a:srgbClr val="FFE5E5"/>
                </a:solidFill>
                <a:latin typeface="Lucida Sans Unicode"/>
                <a:cs typeface="Lucida Sans Unicode"/>
              </a:rPr>
              <a:t> </a:t>
            </a:r>
            <a:r>
              <a:rPr sz="1600" spc="295" dirty="0">
                <a:solidFill>
                  <a:srgbClr val="FFE5E5"/>
                </a:solidFill>
                <a:latin typeface="Lucida Sans Unicode"/>
                <a:cs typeface="Lucida Sans Unicode"/>
              </a:rPr>
              <a:t>Ta</a:t>
            </a:r>
            <a:r>
              <a:rPr sz="1600" spc="125" dirty="0">
                <a:solidFill>
                  <a:srgbClr val="FFE5E5"/>
                </a:solidFill>
                <a:latin typeface="Lucida Sans Unicode"/>
                <a:cs typeface="Lucida Sans Unicode"/>
              </a:rPr>
              <a:t>k</a:t>
            </a:r>
            <a:r>
              <a:rPr sz="1600" spc="260" dirty="0">
                <a:solidFill>
                  <a:srgbClr val="FFE5E5"/>
                </a:solidFill>
                <a:latin typeface="Lucida Sans Unicode"/>
                <a:cs typeface="Lucida Sans Unicode"/>
              </a:rPr>
              <a:t>e</a:t>
            </a:r>
            <a:r>
              <a:rPr sz="1600" spc="295" dirty="0">
                <a:solidFill>
                  <a:srgbClr val="FFE5E5"/>
                </a:solidFill>
                <a:latin typeface="Lucida Sans Unicode"/>
                <a:cs typeface="Lucida Sans Unicode"/>
              </a:rPr>
              <a:t>a</a:t>
            </a:r>
            <a:r>
              <a:rPr sz="1600" spc="170" dirty="0">
                <a:solidFill>
                  <a:srgbClr val="FFE5E5"/>
                </a:solidFill>
                <a:latin typeface="Lucida Sans Unicode"/>
                <a:cs typeface="Lucida Sans Unicode"/>
              </a:rPr>
              <a:t>w</a:t>
            </a:r>
            <a:r>
              <a:rPr sz="1600" spc="295" dirty="0">
                <a:solidFill>
                  <a:srgbClr val="FFE5E5"/>
                </a:solidFill>
                <a:latin typeface="Lucida Sans Unicode"/>
                <a:cs typeface="Lucida Sans Unicode"/>
              </a:rPr>
              <a:t>a</a:t>
            </a:r>
            <a:r>
              <a:rPr sz="1600" spc="275" dirty="0">
                <a:solidFill>
                  <a:srgbClr val="FFE5E5"/>
                </a:solidFill>
                <a:latin typeface="Lucida Sans Unicode"/>
                <a:cs typeface="Lucida Sans Unicode"/>
              </a:rPr>
              <a:t>y</a:t>
            </a:r>
            <a:r>
              <a:rPr sz="1600" spc="315" dirty="0">
                <a:solidFill>
                  <a:srgbClr val="FFE5E5"/>
                </a:solidFill>
                <a:latin typeface="Lucida Sans Unicode"/>
                <a:cs typeface="Lucida Sans Unicode"/>
              </a:rPr>
              <a:t>s</a:t>
            </a:r>
            <a:endParaRPr sz="1600">
              <a:latin typeface="Lucida Sans Unicode"/>
              <a:cs typeface="Lucida Sans Unicode"/>
            </a:endParaRPr>
          </a:p>
          <a:p>
            <a:pPr marL="12700" marR="5080">
              <a:lnSpc>
                <a:spcPct val="137400"/>
              </a:lnSpc>
              <a:spcBef>
                <a:spcPts val="415"/>
              </a:spcBef>
            </a:pP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Highlight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main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insights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or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actionable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items </a:t>
            </a:r>
            <a:r>
              <a:rPr sz="1250" spc="-36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that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audience </a:t>
            </a:r>
            <a:r>
              <a:rPr sz="1250" spc="55" dirty="0">
                <a:solidFill>
                  <a:srgbClr val="FFE5E5"/>
                </a:solidFill>
                <a:latin typeface="Trebuchet MS"/>
                <a:cs typeface="Trebuchet MS"/>
              </a:rPr>
              <a:t>should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take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away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from the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presentation.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92600" cy="64401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7404" y="1439122"/>
            <a:ext cx="3374390" cy="1053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95"/>
              </a:spcBef>
            </a:pPr>
            <a:r>
              <a:rPr spc="875" dirty="0"/>
              <a:t>PROBLEM </a:t>
            </a:r>
            <a:r>
              <a:rPr spc="880" dirty="0"/>
              <a:t> </a:t>
            </a:r>
            <a:r>
              <a:rPr spc="1105" dirty="0"/>
              <a:t>S</a:t>
            </a:r>
            <a:r>
              <a:rPr spc="720" dirty="0"/>
              <a:t>T</a:t>
            </a:r>
            <a:r>
              <a:rPr spc="615" dirty="0"/>
              <a:t>A</a:t>
            </a:r>
            <a:r>
              <a:rPr spc="1090" dirty="0"/>
              <a:t>T</a:t>
            </a:r>
            <a:r>
              <a:rPr spc="869" dirty="0"/>
              <a:t>E</a:t>
            </a:r>
            <a:r>
              <a:rPr spc="835" dirty="0"/>
              <a:t>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87404" y="2665585"/>
            <a:ext cx="5906135" cy="22815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36100"/>
              </a:lnSpc>
              <a:spcBef>
                <a:spcPts val="75"/>
              </a:spcBef>
            </a:pP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There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are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set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of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65" dirty="0">
                <a:solidFill>
                  <a:srgbClr val="FFE5E5"/>
                </a:solidFill>
                <a:latin typeface="Trebuchet MS"/>
                <a:cs typeface="Trebuchet MS"/>
              </a:rPr>
              <a:t>200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target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words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were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spoken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-5" dirty="0">
                <a:solidFill>
                  <a:srgbClr val="FFE5E5"/>
                </a:solidFill>
                <a:latin typeface="Trebuchet MS"/>
                <a:cs typeface="Trebuchet MS"/>
              </a:rPr>
              <a:t>in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carrier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5" dirty="0">
                <a:solidFill>
                  <a:srgbClr val="FFE5E5"/>
                </a:solidFill>
                <a:latin typeface="Trebuchet MS"/>
                <a:cs typeface="Trebuchet MS"/>
              </a:rPr>
              <a:t>phrase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"Say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 </a:t>
            </a:r>
            <a:r>
              <a:rPr sz="1250" spc="-36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word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95" dirty="0">
                <a:solidFill>
                  <a:srgbClr val="FFE5E5"/>
                </a:solidFill>
                <a:latin typeface="Trebuchet MS"/>
                <a:cs typeface="Trebuchet MS"/>
              </a:rPr>
              <a:t>\_'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by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two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actresses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(aged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10" dirty="0">
                <a:solidFill>
                  <a:srgbClr val="FFE5E5"/>
                </a:solidFill>
                <a:latin typeface="Trebuchet MS"/>
                <a:cs typeface="Trebuchet MS"/>
              </a:rPr>
              <a:t>26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and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30" dirty="0">
                <a:solidFill>
                  <a:srgbClr val="FFE5E5"/>
                </a:solidFill>
                <a:latin typeface="Trebuchet MS"/>
                <a:cs typeface="Trebuchet MS"/>
              </a:rPr>
              <a:t>64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years)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and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recordings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were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made </a:t>
            </a:r>
            <a:r>
              <a:rPr sz="1250" spc="7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of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set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portraying </a:t>
            </a:r>
            <a:r>
              <a:rPr sz="1250" spc="55" dirty="0">
                <a:solidFill>
                  <a:srgbClr val="FFE5E5"/>
                </a:solidFill>
                <a:latin typeface="Trebuchet MS"/>
                <a:cs typeface="Trebuchet MS"/>
              </a:rPr>
              <a:t>each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of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seven emotions </a:t>
            </a:r>
            <a:r>
              <a:rPr sz="1250" spc="-20" dirty="0">
                <a:solidFill>
                  <a:srgbClr val="FFE5E5"/>
                </a:solidFill>
                <a:latin typeface="Trebuchet MS"/>
                <a:cs typeface="Trebuchet MS"/>
              </a:rPr>
              <a:t>(anger,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disgust, </a:t>
            </a:r>
            <a:r>
              <a:rPr sz="1250" spc="-55" dirty="0">
                <a:solidFill>
                  <a:srgbClr val="FFE5E5"/>
                </a:solidFill>
                <a:latin typeface="Trebuchet MS"/>
                <a:cs typeface="Trebuchet MS"/>
              </a:rPr>
              <a:t>fear,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happiness,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pleasant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surprise,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sadness,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and </a:t>
            </a:r>
            <a:r>
              <a:rPr sz="1250" spc="-15" dirty="0">
                <a:solidFill>
                  <a:srgbClr val="FFE5E5"/>
                </a:solidFill>
                <a:latin typeface="Trebuchet MS"/>
                <a:cs typeface="Trebuchet MS"/>
              </a:rPr>
              <a:t>neutral).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There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are </a:t>
            </a:r>
            <a:r>
              <a:rPr sz="1250" spc="150" dirty="0">
                <a:solidFill>
                  <a:srgbClr val="FFE5E5"/>
                </a:solidFill>
                <a:latin typeface="Trebuchet MS"/>
                <a:cs typeface="Trebuchet MS"/>
              </a:rPr>
              <a:t>2800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data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points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(audio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FFE5E5"/>
                </a:solidFill>
                <a:latin typeface="Trebuchet MS"/>
                <a:cs typeface="Trebuchet MS"/>
              </a:rPr>
              <a:t>files)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-5" dirty="0">
                <a:solidFill>
                  <a:srgbClr val="FFE5E5"/>
                </a:solidFill>
                <a:latin typeface="Trebuchet MS"/>
                <a:cs typeface="Trebuchet MS"/>
              </a:rPr>
              <a:t>in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total.</a:t>
            </a:r>
            <a:endParaRPr sz="1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rebuchet MS"/>
              <a:cs typeface="Trebuchet MS"/>
            </a:endParaRPr>
          </a:p>
          <a:p>
            <a:pPr marL="12700" marR="280035">
              <a:lnSpc>
                <a:spcPct val="134900"/>
              </a:lnSpc>
            </a:pP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dataset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is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organised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85" dirty="0">
                <a:solidFill>
                  <a:srgbClr val="FFE5E5"/>
                </a:solidFill>
                <a:latin typeface="Trebuchet MS"/>
                <a:cs typeface="Trebuchet MS"/>
              </a:rPr>
              <a:t>such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that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5" dirty="0">
                <a:solidFill>
                  <a:srgbClr val="FFE5E5"/>
                </a:solidFill>
                <a:latin typeface="Trebuchet MS"/>
                <a:cs typeface="Trebuchet MS"/>
              </a:rPr>
              <a:t>each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of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two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female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actor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and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" dirty="0">
                <a:solidFill>
                  <a:srgbClr val="FFE5E5"/>
                </a:solidFill>
                <a:latin typeface="Trebuchet MS"/>
                <a:cs typeface="Trebuchet MS"/>
              </a:rPr>
              <a:t>their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emotions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are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contain </a:t>
            </a:r>
            <a:r>
              <a:rPr sz="1250" spc="5" dirty="0">
                <a:solidFill>
                  <a:srgbClr val="FFE5E5"/>
                </a:solidFill>
                <a:latin typeface="Trebuchet MS"/>
                <a:cs typeface="Trebuchet MS"/>
              </a:rPr>
              <a:t>within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its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own </a:t>
            </a:r>
            <a:r>
              <a:rPr sz="1250" spc="-30" dirty="0">
                <a:solidFill>
                  <a:srgbClr val="FFE5E5"/>
                </a:solidFill>
                <a:latin typeface="Trebuchet MS"/>
                <a:cs typeface="Trebuchet MS"/>
              </a:rPr>
              <a:t>folder. </a:t>
            </a:r>
            <a:r>
              <a:rPr sz="1250" spc="85" dirty="0">
                <a:solidFill>
                  <a:srgbClr val="FFE5E5"/>
                </a:solidFill>
                <a:latin typeface="Trebuchet MS"/>
                <a:cs typeface="Trebuchet MS"/>
              </a:rPr>
              <a:t>And </a:t>
            </a:r>
            <a:r>
              <a:rPr sz="1250" spc="5" dirty="0">
                <a:solidFill>
                  <a:srgbClr val="FFE5E5"/>
                </a:solidFill>
                <a:latin typeface="Trebuchet MS"/>
                <a:cs typeface="Trebuchet MS"/>
              </a:rPr>
              <a:t>within </a:t>
            </a:r>
            <a:r>
              <a:rPr sz="1250" spc="-20" dirty="0">
                <a:solidFill>
                  <a:srgbClr val="FFE5E5"/>
                </a:solidFill>
                <a:latin typeface="Trebuchet MS"/>
                <a:cs typeface="Trebuchet MS"/>
              </a:rPr>
              <a:t>that, 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all </a:t>
            </a:r>
            <a:r>
              <a:rPr sz="1250" spc="165" dirty="0">
                <a:solidFill>
                  <a:srgbClr val="FFE5E5"/>
                </a:solidFill>
                <a:latin typeface="Trebuchet MS"/>
                <a:cs typeface="Trebuchet MS"/>
              </a:rPr>
              <a:t>200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target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words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audio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file </a:t>
            </a:r>
            <a:r>
              <a:rPr sz="1250" spc="65" dirty="0">
                <a:solidFill>
                  <a:srgbClr val="FFE5E5"/>
                </a:solidFill>
                <a:latin typeface="Trebuchet MS"/>
                <a:cs typeface="Trebuchet MS"/>
              </a:rPr>
              <a:t>can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be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FFE5E5"/>
                </a:solidFill>
                <a:latin typeface="Trebuchet MS"/>
                <a:cs typeface="Trebuchet MS"/>
              </a:rPr>
              <a:t>found.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format</a:t>
            </a:r>
            <a:r>
              <a:rPr sz="1250" spc="-3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of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audio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file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is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WAV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-15" dirty="0">
                <a:solidFill>
                  <a:srgbClr val="FFE5E5"/>
                </a:solidFill>
                <a:latin typeface="Trebuchet MS"/>
                <a:cs typeface="Trebuchet MS"/>
              </a:rPr>
              <a:t>format.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6290" y="253"/>
            <a:ext cx="4283710" cy="6440170"/>
            <a:chOff x="7146290" y="253"/>
            <a:chExt cx="4283710" cy="64401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6290" y="253"/>
              <a:ext cx="4283709" cy="64401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8495" y="589432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7579" y="1721779"/>
            <a:ext cx="28740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19" dirty="0"/>
              <a:t>OVERVIEW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7579" y="2408626"/>
            <a:ext cx="5906135" cy="2291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36100"/>
              </a:lnSpc>
              <a:spcBef>
                <a:spcPts val="75"/>
              </a:spcBef>
            </a:pP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There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are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set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of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65" dirty="0">
                <a:solidFill>
                  <a:srgbClr val="FFE5E5"/>
                </a:solidFill>
                <a:latin typeface="Trebuchet MS"/>
                <a:cs typeface="Trebuchet MS"/>
              </a:rPr>
              <a:t>200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target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words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were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spoken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-5" dirty="0">
                <a:solidFill>
                  <a:srgbClr val="FFE5E5"/>
                </a:solidFill>
                <a:latin typeface="Trebuchet MS"/>
                <a:cs typeface="Trebuchet MS"/>
              </a:rPr>
              <a:t>in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carrier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5" dirty="0">
                <a:solidFill>
                  <a:srgbClr val="FFE5E5"/>
                </a:solidFill>
                <a:latin typeface="Trebuchet MS"/>
                <a:cs typeface="Trebuchet MS"/>
              </a:rPr>
              <a:t>phrase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"Say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 </a:t>
            </a:r>
            <a:r>
              <a:rPr sz="1250" spc="-36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word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95" dirty="0">
                <a:solidFill>
                  <a:srgbClr val="FFE5E5"/>
                </a:solidFill>
                <a:latin typeface="Trebuchet MS"/>
                <a:cs typeface="Trebuchet MS"/>
              </a:rPr>
              <a:t>\_'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by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two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actresses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(aged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10" dirty="0">
                <a:solidFill>
                  <a:srgbClr val="FFE5E5"/>
                </a:solidFill>
                <a:latin typeface="Trebuchet MS"/>
                <a:cs typeface="Trebuchet MS"/>
              </a:rPr>
              <a:t>26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and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30" dirty="0">
                <a:solidFill>
                  <a:srgbClr val="FFE5E5"/>
                </a:solidFill>
                <a:latin typeface="Trebuchet MS"/>
                <a:cs typeface="Trebuchet MS"/>
              </a:rPr>
              <a:t>64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years)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and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recordings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were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made </a:t>
            </a:r>
            <a:r>
              <a:rPr sz="1250" spc="7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of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set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portraying </a:t>
            </a:r>
            <a:r>
              <a:rPr sz="1250" spc="55" dirty="0">
                <a:solidFill>
                  <a:srgbClr val="FFE5E5"/>
                </a:solidFill>
                <a:latin typeface="Trebuchet MS"/>
                <a:cs typeface="Trebuchet MS"/>
              </a:rPr>
              <a:t>each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of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seven emotions </a:t>
            </a:r>
            <a:r>
              <a:rPr sz="1250" spc="-20" dirty="0">
                <a:solidFill>
                  <a:srgbClr val="FFE5E5"/>
                </a:solidFill>
                <a:latin typeface="Trebuchet MS"/>
                <a:cs typeface="Trebuchet MS"/>
              </a:rPr>
              <a:t>(anger,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disgust, </a:t>
            </a:r>
            <a:r>
              <a:rPr sz="1250" spc="-55" dirty="0">
                <a:solidFill>
                  <a:srgbClr val="FFE5E5"/>
                </a:solidFill>
                <a:latin typeface="Trebuchet MS"/>
                <a:cs typeface="Trebuchet MS"/>
              </a:rPr>
              <a:t>fear,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happiness,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pleasant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surprise,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sadness,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and </a:t>
            </a:r>
            <a:r>
              <a:rPr sz="1250" spc="-15" dirty="0">
                <a:solidFill>
                  <a:srgbClr val="FFE5E5"/>
                </a:solidFill>
                <a:latin typeface="Trebuchet MS"/>
                <a:cs typeface="Trebuchet MS"/>
              </a:rPr>
              <a:t>neutral).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There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are </a:t>
            </a:r>
            <a:r>
              <a:rPr sz="1250" spc="150" dirty="0">
                <a:solidFill>
                  <a:srgbClr val="FFE5E5"/>
                </a:solidFill>
                <a:latin typeface="Trebuchet MS"/>
                <a:cs typeface="Trebuchet MS"/>
              </a:rPr>
              <a:t>2800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data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points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(audio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FFE5E5"/>
                </a:solidFill>
                <a:latin typeface="Trebuchet MS"/>
                <a:cs typeface="Trebuchet MS"/>
              </a:rPr>
              <a:t>files)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-5" dirty="0">
                <a:solidFill>
                  <a:srgbClr val="FFE5E5"/>
                </a:solidFill>
                <a:latin typeface="Trebuchet MS"/>
                <a:cs typeface="Trebuchet MS"/>
              </a:rPr>
              <a:t>in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total.</a:t>
            </a:r>
            <a:endParaRPr sz="1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marL="12700" marR="312420">
              <a:lnSpc>
                <a:spcPct val="137400"/>
              </a:lnSpc>
            </a:pP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dataset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is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organised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85" dirty="0">
                <a:solidFill>
                  <a:srgbClr val="FFE5E5"/>
                </a:solidFill>
                <a:latin typeface="Trebuchet MS"/>
                <a:cs typeface="Trebuchet MS"/>
              </a:rPr>
              <a:t>such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that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5" dirty="0">
                <a:solidFill>
                  <a:srgbClr val="FFE5E5"/>
                </a:solidFill>
                <a:latin typeface="Trebuchet MS"/>
                <a:cs typeface="Trebuchet MS"/>
              </a:rPr>
              <a:t>each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of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two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female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actor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and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" dirty="0">
                <a:solidFill>
                  <a:srgbClr val="FFE5E5"/>
                </a:solidFill>
                <a:latin typeface="Trebuchet MS"/>
                <a:cs typeface="Trebuchet MS"/>
              </a:rPr>
              <a:t>their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emotions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are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contain </a:t>
            </a:r>
            <a:r>
              <a:rPr sz="1250" spc="5" dirty="0">
                <a:solidFill>
                  <a:srgbClr val="FFE5E5"/>
                </a:solidFill>
                <a:latin typeface="Trebuchet MS"/>
                <a:cs typeface="Trebuchet MS"/>
              </a:rPr>
              <a:t>within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its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own </a:t>
            </a:r>
            <a:r>
              <a:rPr sz="1250" spc="-30" dirty="0">
                <a:solidFill>
                  <a:srgbClr val="FFE5E5"/>
                </a:solidFill>
                <a:latin typeface="Trebuchet MS"/>
                <a:cs typeface="Trebuchet MS"/>
              </a:rPr>
              <a:t>folder. </a:t>
            </a:r>
            <a:r>
              <a:rPr sz="1250" spc="85" dirty="0">
                <a:solidFill>
                  <a:srgbClr val="FFE5E5"/>
                </a:solidFill>
                <a:latin typeface="Trebuchet MS"/>
                <a:cs typeface="Trebuchet MS"/>
              </a:rPr>
              <a:t>And </a:t>
            </a:r>
            <a:r>
              <a:rPr sz="1250" spc="5" dirty="0">
                <a:solidFill>
                  <a:srgbClr val="FFE5E5"/>
                </a:solidFill>
                <a:latin typeface="Trebuchet MS"/>
                <a:cs typeface="Trebuchet MS"/>
              </a:rPr>
              <a:t>within </a:t>
            </a:r>
            <a:r>
              <a:rPr sz="1250" spc="-20" dirty="0">
                <a:solidFill>
                  <a:srgbClr val="FFE5E5"/>
                </a:solidFill>
                <a:latin typeface="Trebuchet MS"/>
                <a:cs typeface="Trebuchet MS"/>
              </a:rPr>
              <a:t>that, 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all </a:t>
            </a:r>
            <a:r>
              <a:rPr sz="1250" spc="165" dirty="0">
                <a:solidFill>
                  <a:srgbClr val="FFE5E5"/>
                </a:solidFill>
                <a:latin typeface="Trebuchet MS"/>
                <a:cs typeface="Trebuchet MS"/>
              </a:rPr>
              <a:t>200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target </a:t>
            </a:r>
            <a:r>
              <a:rPr sz="1250" spc="-36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words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audio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file </a:t>
            </a:r>
            <a:r>
              <a:rPr sz="1250" spc="65" dirty="0">
                <a:solidFill>
                  <a:srgbClr val="FFE5E5"/>
                </a:solidFill>
                <a:latin typeface="Trebuchet MS"/>
                <a:cs typeface="Trebuchet MS"/>
              </a:rPr>
              <a:t>can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be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FFE5E5"/>
                </a:solidFill>
                <a:latin typeface="Trebuchet MS"/>
                <a:cs typeface="Trebuchet MS"/>
              </a:rPr>
              <a:t>found.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format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of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audio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file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is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WAV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format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350622"/>
            <a:ext cx="70084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60" dirty="0"/>
              <a:t>WHO</a:t>
            </a:r>
            <a:r>
              <a:rPr spc="-375" dirty="0"/>
              <a:t> </a:t>
            </a:r>
            <a:r>
              <a:rPr spc="885" dirty="0"/>
              <a:t>ARE</a:t>
            </a:r>
            <a:r>
              <a:rPr spc="-375" dirty="0"/>
              <a:t> </a:t>
            </a:r>
            <a:r>
              <a:rPr spc="869" dirty="0"/>
              <a:t>THE</a:t>
            </a:r>
            <a:r>
              <a:rPr spc="-375" dirty="0"/>
              <a:t> </a:t>
            </a:r>
            <a:r>
              <a:rPr spc="695" dirty="0"/>
              <a:t>END</a:t>
            </a:r>
            <a:r>
              <a:rPr spc="-375" dirty="0"/>
              <a:t> </a:t>
            </a:r>
            <a:r>
              <a:rPr spc="1019" dirty="0"/>
              <a:t>USERS?</a:t>
            </a:r>
          </a:p>
        </p:txBody>
      </p:sp>
      <p:sp>
        <p:nvSpPr>
          <p:cNvPr id="3" name="object 3"/>
          <p:cNvSpPr/>
          <p:nvPr/>
        </p:nvSpPr>
        <p:spPr>
          <a:xfrm>
            <a:off x="1675002" y="228409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4" y="0"/>
                </a:moveTo>
                <a:lnTo>
                  <a:pt x="24765" y="0"/>
                </a:lnTo>
                <a:lnTo>
                  <a:pt x="21120" y="723"/>
                </a:lnTo>
                <a:lnTo>
                  <a:pt x="0" y="24765"/>
                </a:lnTo>
                <a:lnTo>
                  <a:pt x="0" y="32334"/>
                </a:lnTo>
                <a:lnTo>
                  <a:pt x="24765" y="57099"/>
                </a:lnTo>
                <a:lnTo>
                  <a:pt x="32334" y="57099"/>
                </a:lnTo>
                <a:lnTo>
                  <a:pt x="57099" y="32334"/>
                </a:lnTo>
                <a:lnTo>
                  <a:pt x="57099" y="28549"/>
                </a:lnTo>
                <a:lnTo>
                  <a:pt x="57099" y="24765"/>
                </a:lnTo>
                <a:lnTo>
                  <a:pt x="35979" y="723"/>
                </a:lnTo>
                <a:lnTo>
                  <a:pt x="3233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7203" y="2602919"/>
            <a:ext cx="66628" cy="666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7203" y="2926490"/>
            <a:ext cx="66628" cy="666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7203" y="3507045"/>
            <a:ext cx="66628" cy="666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27203" y="4097099"/>
            <a:ext cx="66628" cy="6661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675002" y="468240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4" y="0"/>
                </a:moveTo>
                <a:lnTo>
                  <a:pt x="24765" y="0"/>
                </a:lnTo>
                <a:lnTo>
                  <a:pt x="21120" y="723"/>
                </a:lnTo>
                <a:lnTo>
                  <a:pt x="0" y="24765"/>
                </a:lnTo>
                <a:lnTo>
                  <a:pt x="0" y="32334"/>
                </a:lnTo>
                <a:lnTo>
                  <a:pt x="24765" y="57099"/>
                </a:lnTo>
                <a:lnTo>
                  <a:pt x="32334" y="57099"/>
                </a:lnTo>
                <a:lnTo>
                  <a:pt x="57099" y="32334"/>
                </a:lnTo>
                <a:lnTo>
                  <a:pt x="57099" y="28549"/>
                </a:lnTo>
                <a:lnTo>
                  <a:pt x="57099" y="24765"/>
                </a:lnTo>
                <a:lnTo>
                  <a:pt x="35979" y="723"/>
                </a:lnTo>
                <a:lnTo>
                  <a:pt x="3233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The</a:t>
            </a:r>
            <a:r>
              <a:rPr spc="-40" dirty="0"/>
              <a:t> </a:t>
            </a:r>
            <a:r>
              <a:rPr spc="35" dirty="0"/>
              <a:t>primary</a:t>
            </a:r>
            <a:r>
              <a:rPr spc="-40" dirty="0"/>
              <a:t> </a:t>
            </a:r>
            <a:r>
              <a:rPr spc="65" dirty="0"/>
              <a:t>end</a:t>
            </a:r>
            <a:r>
              <a:rPr spc="-35" dirty="0"/>
              <a:t> </a:t>
            </a:r>
            <a:r>
              <a:rPr spc="65" dirty="0"/>
              <a:t>users</a:t>
            </a:r>
            <a:r>
              <a:rPr spc="-40" dirty="0"/>
              <a:t> </a:t>
            </a:r>
            <a:r>
              <a:rPr spc="25" dirty="0"/>
              <a:t>of</a:t>
            </a:r>
            <a:r>
              <a:rPr spc="-35" dirty="0"/>
              <a:t> </a:t>
            </a:r>
            <a:r>
              <a:rPr spc="30" dirty="0"/>
              <a:t>the</a:t>
            </a:r>
            <a:r>
              <a:rPr spc="-40" dirty="0"/>
              <a:t> </a:t>
            </a:r>
            <a:r>
              <a:rPr spc="80" dirty="0"/>
              <a:t>Speech</a:t>
            </a:r>
            <a:r>
              <a:rPr spc="-35" dirty="0"/>
              <a:t> </a:t>
            </a:r>
            <a:r>
              <a:rPr spc="40" dirty="0"/>
              <a:t>Emotion</a:t>
            </a:r>
            <a:r>
              <a:rPr spc="-40" dirty="0"/>
              <a:t> </a:t>
            </a:r>
            <a:r>
              <a:rPr spc="30" dirty="0"/>
              <a:t>Recognition</a:t>
            </a:r>
            <a:r>
              <a:rPr spc="-35" dirty="0"/>
              <a:t> </a:t>
            </a:r>
            <a:r>
              <a:rPr spc="65" dirty="0"/>
              <a:t>system</a:t>
            </a:r>
            <a:r>
              <a:rPr spc="-40" dirty="0"/>
              <a:t> </a:t>
            </a:r>
            <a:r>
              <a:rPr spc="-45" dirty="0"/>
              <a:t>are:</a:t>
            </a:r>
          </a:p>
          <a:p>
            <a:pPr marL="390525">
              <a:lnSpc>
                <a:spcPct val="100000"/>
              </a:lnSpc>
              <a:spcBef>
                <a:spcPts val="1050"/>
              </a:spcBef>
            </a:pPr>
            <a:r>
              <a:rPr b="1" spc="15" dirty="0">
                <a:latin typeface="Arial"/>
                <a:cs typeface="Arial"/>
              </a:rPr>
              <a:t>Call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50" dirty="0">
                <a:latin typeface="Arial"/>
                <a:cs typeface="Arial"/>
              </a:rPr>
              <a:t>centers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229" dirty="0"/>
              <a:t>-</a:t>
            </a:r>
            <a:r>
              <a:rPr spc="-30" dirty="0"/>
              <a:t> </a:t>
            </a:r>
            <a:r>
              <a:rPr spc="35" dirty="0"/>
              <a:t>to</a:t>
            </a:r>
            <a:r>
              <a:rPr spc="-30" dirty="0"/>
              <a:t> </a:t>
            </a:r>
            <a:r>
              <a:rPr spc="30" dirty="0"/>
              <a:t>monitor</a:t>
            </a:r>
            <a:r>
              <a:rPr spc="-30" dirty="0"/>
              <a:t> </a:t>
            </a:r>
            <a:r>
              <a:rPr spc="55" dirty="0"/>
              <a:t>customer</a:t>
            </a:r>
            <a:r>
              <a:rPr spc="-30" dirty="0"/>
              <a:t> </a:t>
            </a:r>
            <a:r>
              <a:rPr spc="45" dirty="0"/>
              <a:t>service</a:t>
            </a:r>
            <a:r>
              <a:rPr spc="-30" dirty="0"/>
              <a:t> </a:t>
            </a:r>
            <a:r>
              <a:rPr spc="25" dirty="0"/>
              <a:t>interactions</a:t>
            </a:r>
            <a:r>
              <a:rPr spc="-30" dirty="0"/>
              <a:t> </a:t>
            </a:r>
            <a:r>
              <a:rPr spc="60" dirty="0"/>
              <a:t>and</a:t>
            </a:r>
            <a:r>
              <a:rPr spc="-30" dirty="0"/>
              <a:t> </a:t>
            </a:r>
            <a:r>
              <a:rPr spc="30" dirty="0"/>
              <a:t>improve</a:t>
            </a:r>
            <a:r>
              <a:rPr spc="-30" dirty="0"/>
              <a:t> </a:t>
            </a:r>
            <a:r>
              <a:rPr spc="35" dirty="0"/>
              <a:t>agent</a:t>
            </a:r>
            <a:r>
              <a:rPr spc="-30" dirty="0"/>
              <a:t> </a:t>
            </a:r>
            <a:r>
              <a:rPr spc="10" dirty="0"/>
              <a:t>training</a:t>
            </a:r>
          </a:p>
          <a:p>
            <a:pPr marL="390525" marR="170815">
              <a:lnSpc>
                <a:spcPct val="134900"/>
              </a:lnSpc>
              <a:spcBef>
                <a:spcPts val="520"/>
              </a:spcBef>
            </a:pPr>
            <a:r>
              <a:rPr b="1" spc="60" dirty="0">
                <a:latin typeface="Arial"/>
                <a:cs typeface="Arial"/>
              </a:rPr>
              <a:t>Mental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45" dirty="0">
                <a:latin typeface="Arial"/>
                <a:cs typeface="Arial"/>
              </a:rPr>
              <a:t>health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15" dirty="0">
                <a:latin typeface="Arial"/>
                <a:cs typeface="Arial"/>
              </a:rPr>
              <a:t>professionals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229" dirty="0"/>
              <a:t>-</a:t>
            </a:r>
            <a:r>
              <a:rPr spc="-35" dirty="0"/>
              <a:t> </a:t>
            </a:r>
            <a:r>
              <a:rPr spc="35" dirty="0"/>
              <a:t>to</a:t>
            </a:r>
            <a:r>
              <a:rPr spc="-30" dirty="0"/>
              <a:t> </a:t>
            </a:r>
            <a:r>
              <a:rPr spc="20" dirty="0"/>
              <a:t>analyze</a:t>
            </a:r>
            <a:r>
              <a:rPr spc="-35" dirty="0"/>
              <a:t> </a:t>
            </a:r>
            <a:r>
              <a:rPr spc="20" dirty="0"/>
              <a:t>patient</a:t>
            </a:r>
            <a:r>
              <a:rPr spc="-30" dirty="0"/>
              <a:t> </a:t>
            </a:r>
            <a:r>
              <a:rPr spc="75" dirty="0"/>
              <a:t>speech</a:t>
            </a:r>
            <a:r>
              <a:rPr spc="-35" dirty="0"/>
              <a:t> </a:t>
            </a:r>
            <a:r>
              <a:rPr spc="40" dirty="0"/>
              <a:t>patterns</a:t>
            </a:r>
            <a:r>
              <a:rPr spc="-30" dirty="0"/>
              <a:t> </a:t>
            </a:r>
            <a:r>
              <a:rPr spc="60" dirty="0"/>
              <a:t>and</a:t>
            </a:r>
            <a:r>
              <a:rPr spc="-35" dirty="0"/>
              <a:t> </a:t>
            </a:r>
            <a:r>
              <a:rPr spc="40" dirty="0"/>
              <a:t>detect</a:t>
            </a:r>
            <a:r>
              <a:rPr spc="-35" dirty="0"/>
              <a:t> </a:t>
            </a:r>
            <a:r>
              <a:rPr spc="65" dirty="0"/>
              <a:t>signs</a:t>
            </a:r>
            <a:r>
              <a:rPr spc="-30" dirty="0"/>
              <a:t> </a:t>
            </a:r>
            <a:r>
              <a:rPr spc="25" dirty="0"/>
              <a:t>of</a:t>
            </a:r>
            <a:r>
              <a:rPr spc="-35" dirty="0"/>
              <a:t> </a:t>
            </a:r>
            <a:r>
              <a:rPr spc="25" dirty="0"/>
              <a:t>emotional </a:t>
            </a:r>
            <a:r>
              <a:rPr spc="-360" dirty="0"/>
              <a:t> </a:t>
            </a:r>
            <a:r>
              <a:rPr spc="50" dirty="0"/>
              <a:t>distress</a:t>
            </a:r>
          </a:p>
          <a:p>
            <a:pPr marL="390525" marR="636905">
              <a:lnSpc>
                <a:spcPct val="139900"/>
              </a:lnSpc>
              <a:spcBef>
                <a:spcPts val="450"/>
              </a:spcBef>
            </a:pPr>
            <a:r>
              <a:rPr b="1" spc="40" dirty="0">
                <a:latin typeface="Arial"/>
                <a:cs typeface="Arial"/>
              </a:rPr>
              <a:t>Automotive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40" dirty="0">
                <a:latin typeface="Arial"/>
                <a:cs typeface="Arial"/>
              </a:rPr>
              <a:t>industry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spc="229" dirty="0"/>
              <a:t>-</a:t>
            </a:r>
            <a:r>
              <a:rPr spc="-30" dirty="0"/>
              <a:t> </a:t>
            </a:r>
            <a:r>
              <a:rPr spc="35" dirty="0"/>
              <a:t>to</a:t>
            </a:r>
            <a:r>
              <a:rPr spc="-35" dirty="0"/>
              <a:t> </a:t>
            </a:r>
            <a:r>
              <a:rPr spc="40" dirty="0"/>
              <a:t>detect</a:t>
            </a:r>
            <a:r>
              <a:rPr spc="-30" dirty="0"/>
              <a:t> </a:t>
            </a:r>
            <a:r>
              <a:rPr spc="25" dirty="0"/>
              <a:t>driver's</a:t>
            </a:r>
            <a:r>
              <a:rPr spc="-35" dirty="0"/>
              <a:t> </a:t>
            </a:r>
            <a:r>
              <a:rPr spc="25" dirty="0"/>
              <a:t>emotional</a:t>
            </a:r>
            <a:r>
              <a:rPr spc="-30" dirty="0"/>
              <a:t> </a:t>
            </a:r>
            <a:r>
              <a:rPr spc="30" dirty="0"/>
              <a:t>state</a:t>
            </a:r>
            <a:r>
              <a:rPr spc="-30" dirty="0"/>
              <a:t> </a:t>
            </a:r>
            <a:r>
              <a:rPr spc="60" dirty="0"/>
              <a:t>and</a:t>
            </a:r>
            <a:r>
              <a:rPr spc="-35" dirty="0"/>
              <a:t> </a:t>
            </a:r>
            <a:r>
              <a:rPr spc="20" dirty="0"/>
              <a:t>adjust</a:t>
            </a:r>
            <a:r>
              <a:rPr spc="-30" dirty="0"/>
              <a:t> </a:t>
            </a:r>
            <a:r>
              <a:rPr spc="30" dirty="0"/>
              <a:t>the</a:t>
            </a:r>
            <a:r>
              <a:rPr spc="-35" dirty="0"/>
              <a:t> </a:t>
            </a:r>
            <a:r>
              <a:rPr spc="55" dirty="0"/>
              <a:t>in-car</a:t>
            </a:r>
            <a:r>
              <a:rPr spc="-30" dirty="0"/>
              <a:t> </a:t>
            </a:r>
            <a:r>
              <a:rPr spc="30" dirty="0"/>
              <a:t>experience </a:t>
            </a:r>
            <a:r>
              <a:rPr spc="-365" dirty="0"/>
              <a:t> </a:t>
            </a:r>
            <a:r>
              <a:rPr spc="40" dirty="0"/>
              <a:t>accordingly</a:t>
            </a:r>
          </a:p>
          <a:p>
            <a:pPr marL="390525" marR="5080">
              <a:lnSpc>
                <a:spcPct val="134900"/>
              </a:lnSpc>
              <a:spcBef>
                <a:spcPts val="525"/>
              </a:spcBef>
            </a:pPr>
            <a:r>
              <a:rPr b="1" spc="45" dirty="0">
                <a:latin typeface="Arial"/>
                <a:cs typeface="Arial"/>
              </a:rPr>
              <a:t>Video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50" dirty="0">
                <a:latin typeface="Arial"/>
                <a:cs typeface="Arial"/>
              </a:rPr>
              <a:t>game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35" dirty="0">
                <a:latin typeface="Arial"/>
                <a:cs typeface="Arial"/>
              </a:rPr>
              <a:t>developers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spc="229" dirty="0"/>
              <a:t>-</a:t>
            </a:r>
            <a:r>
              <a:rPr spc="-30" dirty="0"/>
              <a:t> </a:t>
            </a:r>
            <a:r>
              <a:rPr spc="35" dirty="0"/>
              <a:t>to</a:t>
            </a:r>
            <a:r>
              <a:rPr spc="-35" dirty="0"/>
              <a:t> </a:t>
            </a:r>
            <a:r>
              <a:rPr spc="25" dirty="0"/>
              <a:t>create</a:t>
            </a:r>
            <a:r>
              <a:rPr spc="-35" dirty="0"/>
              <a:t> </a:t>
            </a:r>
            <a:r>
              <a:rPr spc="45" dirty="0"/>
              <a:t>more</a:t>
            </a:r>
            <a:r>
              <a:rPr spc="-35" dirty="0"/>
              <a:t> </a:t>
            </a:r>
            <a:r>
              <a:rPr spc="35" dirty="0"/>
              <a:t>immersive</a:t>
            </a:r>
            <a:r>
              <a:rPr spc="-35" dirty="0"/>
              <a:t> </a:t>
            </a:r>
            <a:r>
              <a:rPr spc="60" dirty="0"/>
              <a:t>and</a:t>
            </a:r>
            <a:r>
              <a:rPr spc="-35" dirty="0"/>
              <a:t> </a:t>
            </a:r>
            <a:r>
              <a:rPr spc="50" dirty="0"/>
              <a:t>responsive</a:t>
            </a:r>
            <a:r>
              <a:rPr spc="-35" dirty="0"/>
              <a:t> </a:t>
            </a:r>
            <a:r>
              <a:rPr spc="45" dirty="0"/>
              <a:t>gaming</a:t>
            </a:r>
            <a:r>
              <a:rPr spc="-35" dirty="0"/>
              <a:t> </a:t>
            </a:r>
            <a:r>
              <a:rPr spc="40" dirty="0"/>
              <a:t>experiences</a:t>
            </a:r>
            <a:r>
              <a:rPr spc="-35" dirty="0"/>
              <a:t> </a:t>
            </a:r>
            <a:r>
              <a:rPr spc="80" dirty="0"/>
              <a:t>based</a:t>
            </a:r>
            <a:r>
              <a:rPr spc="-35" dirty="0"/>
              <a:t> </a:t>
            </a:r>
            <a:r>
              <a:rPr spc="65" dirty="0"/>
              <a:t>on </a:t>
            </a:r>
            <a:r>
              <a:rPr spc="-360" dirty="0"/>
              <a:t> </a:t>
            </a:r>
            <a:r>
              <a:rPr spc="15" dirty="0"/>
              <a:t>player</a:t>
            </a:r>
            <a:r>
              <a:rPr spc="-45" dirty="0"/>
              <a:t> </a:t>
            </a:r>
            <a:r>
              <a:rPr spc="50" dirty="0"/>
              <a:t>emotions</a:t>
            </a:r>
          </a:p>
          <a:p>
            <a:pPr marL="130175" marR="270510">
              <a:lnSpc>
                <a:spcPct val="139900"/>
              </a:lnSpc>
              <a:spcBef>
                <a:spcPts val="450"/>
              </a:spcBef>
            </a:pPr>
            <a:r>
              <a:rPr spc="70" dirty="0"/>
              <a:t>Secondary</a:t>
            </a:r>
            <a:r>
              <a:rPr spc="-40" dirty="0"/>
              <a:t> </a:t>
            </a:r>
            <a:r>
              <a:rPr spc="65" dirty="0"/>
              <a:t>users</a:t>
            </a:r>
            <a:r>
              <a:rPr spc="-40" dirty="0"/>
              <a:t> </a:t>
            </a:r>
            <a:r>
              <a:rPr spc="50" dirty="0"/>
              <a:t>could</a:t>
            </a:r>
            <a:r>
              <a:rPr spc="-40" dirty="0"/>
              <a:t> </a:t>
            </a:r>
            <a:r>
              <a:rPr spc="25" dirty="0"/>
              <a:t>include</a:t>
            </a:r>
            <a:r>
              <a:rPr spc="-35" dirty="0"/>
              <a:t> </a:t>
            </a:r>
            <a:r>
              <a:rPr b="1" spc="30" dirty="0">
                <a:latin typeface="Arial"/>
                <a:cs typeface="Arial"/>
              </a:rPr>
              <a:t>researchers,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40" dirty="0">
                <a:latin typeface="Arial"/>
                <a:cs typeface="Arial"/>
              </a:rPr>
              <a:t>educators,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45" dirty="0">
                <a:latin typeface="Arial"/>
                <a:cs typeface="Arial"/>
              </a:rPr>
              <a:t>and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35" dirty="0">
                <a:latin typeface="Arial"/>
                <a:cs typeface="Arial"/>
              </a:rPr>
              <a:t>developers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spc="60" dirty="0"/>
              <a:t>who</a:t>
            </a:r>
            <a:r>
              <a:rPr spc="-40" dirty="0"/>
              <a:t> </a:t>
            </a:r>
            <a:r>
              <a:rPr spc="25" dirty="0"/>
              <a:t>want</a:t>
            </a:r>
            <a:r>
              <a:rPr spc="-40" dirty="0"/>
              <a:t> </a:t>
            </a:r>
            <a:r>
              <a:rPr spc="35" dirty="0"/>
              <a:t>to</a:t>
            </a:r>
            <a:r>
              <a:rPr spc="-40" dirty="0"/>
              <a:t> </a:t>
            </a:r>
            <a:r>
              <a:rPr spc="15" dirty="0"/>
              <a:t>leverage</a:t>
            </a:r>
            <a:r>
              <a:rPr spc="-35" dirty="0"/>
              <a:t> </a:t>
            </a:r>
            <a:r>
              <a:rPr spc="30" dirty="0"/>
              <a:t>the </a:t>
            </a:r>
            <a:r>
              <a:rPr spc="-365" dirty="0"/>
              <a:t> </a:t>
            </a:r>
            <a:r>
              <a:rPr spc="45" dirty="0"/>
              <a:t>technology</a:t>
            </a:r>
            <a:r>
              <a:rPr spc="-45" dirty="0"/>
              <a:t> </a:t>
            </a:r>
            <a:r>
              <a:rPr spc="5" dirty="0"/>
              <a:t>for</a:t>
            </a:r>
            <a:r>
              <a:rPr spc="-40" dirty="0"/>
              <a:t> </a:t>
            </a:r>
            <a:r>
              <a:rPr spc="5" dirty="0"/>
              <a:t>their</a:t>
            </a:r>
            <a:r>
              <a:rPr spc="-40" dirty="0"/>
              <a:t> </a:t>
            </a:r>
            <a:r>
              <a:rPr spc="50" dirty="0"/>
              <a:t>own</a:t>
            </a:r>
            <a:r>
              <a:rPr spc="-40" dirty="0"/>
              <a:t> </a:t>
            </a:r>
            <a:r>
              <a:rPr spc="15" dirty="0"/>
              <a:t>applications.</a:t>
            </a: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458160"/>
            <a:ext cx="7025640" cy="1053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95"/>
              </a:spcBef>
            </a:pPr>
            <a:r>
              <a:rPr spc="680" dirty="0">
                <a:latin typeface="Verdana"/>
                <a:cs typeface="Verdana"/>
              </a:rPr>
              <a:t>SO</a:t>
            </a:r>
            <a:r>
              <a:rPr spc="625" dirty="0">
                <a:latin typeface="Verdana"/>
                <a:cs typeface="Verdana"/>
              </a:rPr>
              <a:t>L</a:t>
            </a:r>
            <a:r>
              <a:rPr spc="710" dirty="0">
                <a:latin typeface="Verdana"/>
                <a:cs typeface="Verdana"/>
              </a:rPr>
              <a:t>UTION</a:t>
            </a:r>
            <a:r>
              <a:rPr spc="-484" dirty="0">
                <a:latin typeface="Verdana"/>
                <a:cs typeface="Verdana"/>
              </a:rPr>
              <a:t> </a:t>
            </a:r>
            <a:r>
              <a:rPr spc="765" dirty="0">
                <a:latin typeface="Verdana"/>
                <a:cs typeface="Verdana"/>
              </a:rPr>
              <a:t>A</a:t>
            </a:r>
            <a:r>
              <a:rPr spc="470" dirty="0">
                <a:latin typeface="Verdana"/>
                <a:cs typeface="Verdana"/>
              </a:rPr>
              <a:t>ND</a:t>
            </a:r>
            <a:r>
              <a:rPr spc="-484" dirty="0">
                <a:latin typeface="Verdana"/>
                <a:cs typeface="Verdana"/>
              </a:rPr>
              <a:t> </a:t>
            </a:r>
            <a:r>
              <a:rPr spc="855" dirty="0">
                <a:latin typeface="Verdana"/>
                <a:cs typeface="Verdana"/>
              </a:rPr>
              <a:t>ITS</a:t>
            </a:r>
            <a:r>
              <a:rPr spc="-484" dirty="0">
                <a:latin typeface="Verdana"/>
                <a:cs typeface="Verdana"/>
              </a:rPr>
              <a:t> </a:t>
            </a:r>
            <a:r>
              <a:rPr spc="445" dirty="0">
                <a:latin typeface="Verdana"/>
                <a:cs typeface="Verdana"/>
              </a:rPr>
              <a:t>V</a:t>
            </a:r>
            <a:r>
              <a:rPr spc="765" dirty="0">
                <a:latin typeface="Verdana"/>
                <a:cs typeface="Verdana"/>
              </a:rPr>
              <a:t>A</a:t>
            </a:r>
            <a:r>
              <a:rPr spc="625" dirty="0">
                <a:latin typeface="Verdana"/>
                <a:cs typeface="Verdana"/>
              </a:rPr>
              <a:t>L</a:t>
            </a:r>
            <a:r>
              <a:rPr spc="509" dirty="0">
                <a:latin typeface="Verdana"/>
                <a:cs typeface="Verdana"/>
              </a:rPr>
              <a:t>UE  </a:t>
            </a:r>
            <a:r>
              <a:rPr spc="735" dirty="0">
                <a:latin typeface="Verdana"/>
                <a:cs typeface="Verdana"/>
              </a:rPr>
              <a:t>PROPOSITION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62938" y="2859100"/>
            <a:ext cx="311785" cy="260350"/>
          </a:xfrm>
          <a:custGeom>
            <a:avLst/>
            <a:gdLst/>
            <a:ahLst/>
            <a:cxnLst/>
            <a:rect l="l" t="t" r="r" b="b"/>
            <a:pathLst>
              <a:path w="311785" h="260350">
                <a:moveTo>
                  <a:pt x="36296" y="52108"/>
                </a:moveTo>
                <a:lnTo>
                  <a:pt x="31102" y="52108"/>
                </a:lnTo>
                <a:lnTo>
                  <a:pt x="24803" y="58420"/>
                </a:lnTo>
                <a:lnTo>
                  <a:pt x="24803" y="63601"/>
                </a:lnTo>
                <a:lnTo>
                  <a:pt x="63652" y="102450"/>
                </a:lnTo>
                <a:lnTo>
                  <a:pt x="68834" y="102450"/>
                </a:lnTo>
                <a:lnTo>
                  <a:pt x="97348" y="73926"/>
                </a:lnTo>
                <a:lnTo>
                  <a:pt x="58102" y="73926"/>
                </a:lnTo>
                <a:lnTo>
                  <a:pt x="36296" y="52108"/>
                </a:lnTo>
                <a:close/>
              </a:path>
              <a:path w="311785" h="260350">
                <a:moveTo>
                  <a:pt x="70713" y="0"/>
                </a:moveTo>
                <a:lnTo>
                  <a:pt x="61772" y="0"/>
                </a:lnTo>
                <a:lnTo>
                  <a:pt x="58102" y="3670"/>
                </a:lnTo>
                <a:lnTo>
                  <a:pt x="58102" y="73926"/>
                </a:lnTo>
                <a:lnTo>
                  <a:pt x="74371" y="73926"/>
                </a:lnTo>
                <a:lnTo>
                  <a:pt x="74371" y="3670"/>
                </a:lnTo>
                <a:lnTo>
                  <a:pt x="70713" y="0"/>
                </a:lnTo>
                <a:close/>
              </a:path>
              <a:path w="311785" h="260350">
                <a:moveTo>
                  <a:pt x="101371" y="52108"/>
                </a:moveTo>
                <a:lnTo>
                  <a:pt x="96177" y="52108"/>
                </a:lnTo>
                <a:lnTo>
                  <a:pt x="74371" y="73926"/>
                </a:lnTo>
                <a:lnTo>
                  <a:pt x="97348" y="73926"/>
                </a:lnTo>
                <a:lnTo>
                  <a:pt x="107670" y="63601"/>
                </a:lnTo>
                <a:lnTo>
                  <a:pt x="107670" y="58420"/>
                </a:lnTo>
                <a:lnTo>
                  <a:pt x="101371" y="52108"/>
                </a:lnTo>
                <a:close/>
              </a:path>
              <a:path w="311785" h="260350">
                <a:moveTo>
                  <a:pt x="215252" y="52108"/>
                </a:moveTo>
                <a:lnTo>
                  <a:pt x="210058" y="52108"/>
                </a:lnTo>
                <a:lnTo>
                  <a:pt x="203758" y="58420"/>
                </a:lnTo>
                <a:lnTo>
                  <a:pt x="203758" y="63601"/>
                </a:lnTo>
                <a:lnTo>
                  <a:pt x="242595" y="102450"/>
                </a:lnTo>
                <a:lnTo>
                  <a:pt x="247777" y="102450"/>
                </a:lnTo>
                <a:lnTo>
                  <a:pt x="276301" y="73926"/>
                </a:lnTo>
                <a:lnTo>
                  <a:pt x="237058" y="73926"/>
                </a:lnTo>
                <a:lnTo>
                  <a:pt x="215252" y="52108"/>
                </a:lnTo>
                <a:close/>
              </a:path>
              <a:path w="311785" h="260350">
                <a:moveTo>
                  <a:pt x="249656" y="0"/>
                </a:moveTo>
                <a:lnTo>
                  <a:pt x="240715" y="0"/>
                </a:lnTo>
                <a:lnTo>
                  <a:pt x="237058" y="3670"/>
                </a:lnTo>
                <a:lnTo>
                  <a:pt x="237058" y="73926"/>
                </a:lnTo>
                <a:lnTo>
                  <a:pt x="253326" y="73926"/>
                </a:lnTo>
                <a:lnTo>
                  <a:pt x="253326" y="3670"/>
                </a:lnTo>
                <a:lnTo>
                  <a:pt x="249656" y="0"/>
                </a:lnTo>
                <a:close/>
              </a:path>
              <a:path w="311785" h="260350">
                <a:moveTo>
                  <a:pt x="280327" y="52108"/>
                </a:moveTo>
                <a:lnTo>
                  <a:pt x="275132" y="52108"/>
                </a:lnTo>
                <a:lnTo>
                  <a:pt x="253326" y="73926"/>
                </a:lnTo>
                <a:lnTo>
                  <a:pt x="276301" y="73926"/>
                </a:lnTo>
                <a:lnTo>
                  <a:pt x="286626" y="63601"/>
                </a:lnTo>
                <a:lnTo>
                  <a:pt x="286626" y="58420"/>
                </a:lnTo>
                <a:lnTo>
                  <a:pt x="280327" y="52108"/>
                </a:lnTo>
                <a:close/>
              </a:path>
              <a:path w="311785" h="260350">
                <a:moveTo>
                  <a:pt x="158953" y="73215"/>
                </a:moveTo>
                <a:lnTo>
                  <a:pt x="152476" y="73215"/>
                </a:lnTo>
                <a:lnTo>
                  <a:pt x="149364" y="73837"/>
                </a:lnTo>
                <a:lnTo>
                  <a:pt x="131318" y="94373"/>
                </a:lnTo>
                <a:lnTo>
                  <a:pt x="131318" y="100850"/>
                </a:lnTo>
                <a:lnTo>
                  <a:pt x="152476" y="122021"/>
                </a:lnTo>
                <a:lnTo>
                  <a:pt x="158953" y="122021"/>
                </a:lnTo>
                <a:lnTo>
                  <a:pt x="178760" y="105752"/>
                </a:lnTo>
                <a:lnTo>
                  <a:pt x="153466" y="105752"/>
                </a:lnTo>
                <a:lnTo>
                  <a:pt x="151549" y="104952"/>
                </a:lnTo>
                <a:lnTo>
                  <a:pt x="148374" y="101777"/>
                </a:lnTo>
                <a:lnTo>
                  <a:pt x="147586" y="99860"/>
                </a:lnTo>
                <a:lnTo>
                  <a:pt x="147586" y="95364"/>
                </a:lnTo>
                <a:lnTo>
                  <a:pt x="148374" y="93446"/>
                </a:lnTo>
                <a:lnTo>
                  <a:pt x="151549" y="90271"/>
                </a:lnTo>
                <a:lnTo>
                  <a:pt x="153466" y="89484"/>
                </a:lnTo>
                <a:lnTo>
                  <a:pt x="178765" y="89484"/>
                </a:lnTo>
                <a:lnTo>
                  <a:pt x="177025" y="85280"/>
                </a:lnTo>
                <a:lnTo>
                  <a:pt x="175260" y="82651"/>
                </a:lnTo>
                <a:lnTo>
                  <a:pt x="170675" y="78079"/>
                </a:lnTo>
                <a:lnTo>
                  <a:pt x="168046" y="76301"/>
                </a:lnTo>
                <a:lnTo>
                  <a:pt x="162064" y="73837"/>
                </a:lnTo>
                <a:lnTo>
                  <a:pt x="158953" y="73215"/>
                </a:lnTo>
                <a:close/>
              </a:path>
              <a:path w="311785" h="260350">
                <a:moveTo>
                  <a:pt x="178765" y="89484"/>
                </a:moveTo>
                <a:lnTo>
                  <a:pt x="157962" y="89484"/>
                </a:lnTo>
                <a:lnTo>
                  <a:pt x="159880" y="90271"/>
                </a:lnTo>
                <a:lnTo>
                  <a:pt x="163055" y="93446"/>
                </a:lnTo>
                <a:lnTo>
                  <a:pt x="163842" y="95364"/>
                </a:lnTo>
                <a:lnTo>
                  <a:pt x="163842" y="99860"/>
                </a:lnTo>
                <a:lnTo>
                  <a:pt x="163055" y="101777"/>
                </a:lnTo>
                <a:lnTo>
                  <a:pt x="159880" y="104952"/>
                </a:lnTo>
                <a:lnTo>
                  <a:pt x="157962" y="105752"/>
                </a:lnTo>
                <a:lnTo>
                  <a:pt x="178760" y="105752"/>
                </a:lnTo>
                <a:lnTo>
                  <a:pt x="179501" y="103962"/>
                </a:lnTo>
                <a:lnTo>
                  <a:pt x="180111" y="100850"/>
                </a:lnTo>
                <a:lnTo>
                  <a:pt x="180111" y="94373"/>
                </a:lnTo>
                <a:lnTo>
                  <a:pt x="179501" y="91262"/>
                </a:lnTo>
                <a:lnTo>
                  <a:pt x="178765" y="89484"/>
                </a:lnTo>
                <a:close/>
              </a:path>
              <a:path w="311785" h="260350">
                <a:moveTo>
                  <a:pt x="54038" y="209207"/>
                </a:moveTo>
                <a:lnTo>
                  <a:pt x="37769" y="209207"/>
                </a:lnTo>
                <a:lnTo>
                  <a:pt x="37769" y="253022"/>
                </a:lnTo>
                <a:lnTo>
                  <a:pt x="45034" y="260299"/>
                </a:lnTo>
                <a:lnTo>
                  <a:pt x="87439" y="260299"/>
                </a:lnTo>
                <a:lnTo>
                  <a:pt x="94703" y="253022"/>
                </a:lnTo>
                <a:lnTo>
                  <a:pt x="94703" y="244030"/>
                </a:lnTo>
                <a:lnTo>
                  <a:pt x="54038" y="244030"/>
                </a:lnTo>
                <a:lnTo>
                  <a:pt x="54038" y="209207"/>
                </a:lnTo>
                <a:close/>
              </a:path>
              <a:path w="311785" h="260350">
                <a:moveTo>
                  <a:pt x="232994" y="209207"/>
                </a:moveTo>
                <a:lnTo>
                  <a:pt x="216725" y="209207"/>
                </a:lnTo>
                <a:lnTo>
                  <a:pt x="216725" y="253022"/>
                </a:lnTo>
                <a:lnTo>
                  <a:pt x="223989" y="260299"/>
                </a:lnTo>
                <a:lnTo>
                  <a:pt x="266395" y="260299"/>
                </a:lnTo>
                <a:lnTo>
                  <a:pt x="273659" y="253022"/>
                </a:lnTo>
                <a:lnTo>
                  <a:pt x="273659" y="244030"/>
                </a:lnTo>
                <a:lnTo>
                  <a:pt x="232994" y="244030"/>
                </a:lnTo>
                <a:lnTo>
                  <a:pt x="232994" y="209207"/>
                </a:lnTo>
                <a:close/>
              </a:path>
              <a:path w="311785" h="260350">
                <a:moveTo>
                  <a:pt x="79908" y="178955"/>
                </a:moveTo>
                <a:lnTo>
                  <a:pt x="60032" y="178955"/>
                </a:lnTo>
                <a:lnTo>
                  <a:pt x="49697" y="180287"/>
                </a:lnTo>
                <a:lnTo>
                  <a:pt x="40189" y="184119"/>
                </a:lnTo>
                <a:lnTo>
                  <a:pt x="31947" y="190212"/>
                </a:lnTo>
                <a:lnTo>
                  <a:pt x="25412" y="198323"/>
                </a:lnTo>
                <a:lnTo>
                  <a:pt x="2387" y="235686"/>
                </a:lnTo>
                <a:lnTo>
                  <a:pt x="0" y="239496"/>
                </a:lnTo>
                <a:lnTo>
                  <a:pt x="1219" y="244487"/>
                </a:lnTo>
                <a:lnTo>
                  <a:pt x="8839" y="249262"/>
                </a:lnTo>
                <a:lnTo>
                  <a:pt x="13868" y="248043"/>
                </a:lnTo>
                <a:lnTo>
                  <a:pt x="37769" y="209207"/>
                </a:lnTo>
                <a:lnTo>
                  <a:pt x="54038" y="209207"/>
                </a:lnTo>
                <a:lnTo>
                  <a:pt x="54038" y="195986"/>
                </a:lnTo>
                <a:lnTo>
                  <a:pt x="55968" y="195478"/>
                </a:lnTo>
                <a:lnTo>
                  <a:pt x="58000" y="195224"/>
                </a:lnTo>
                <a:lnTo>
                  <a:pt x="105810" y="195224"/>
                </a:lnTo>
                <a:lnTo>
                  <a:pt x="112321" y="184645"/>
                </a:lnTo>
                <a:lnTo>
                  <a:pt x="93230" y="184645"/>
                </a:lnTo>
                <a:lnTo>
                  <a:pt x="87083" y="180987"/>
                </a:lnTo>
                <a:lnTo>
                  <a:pt x="79908" y="178955"/>
                </a:lnTo>
                <a:close/>
              </a:path>
              <a:path w="311785" h="260350">
                <a:moveTo>
                  <a:pt x="203304" y="160401"/>
                </a:moveTo>
                <a:lnTo>
                  <a:pt x="184188" y="160401"/>
                </a:lnTo>
                <a:lnTo>
                  <a:pt x="205740" y="195427"/>
                </a:lnTo>
                <a:lnTo>
                  <a:pt x="205930" y="195986"/>
                </a:lnTo>
                <a:lnTo>
                  <a:pt x="205435" y="196646"/>
                </a:lnTo>
                <a:lnTo>
                  <a:pt x="204876" y="197459"/>
                </a:lnTo>
                <a:lnTo>
                  <a:pt x="204368" y="198323"/>
                </a:lnTo>
                <a:lnTo>
                  <a:pt x="181330" y="235686"/>
                </a:lnTo>
                <a:lnTo>
                  <a:pt x="178943" y="239496"/>
                </a:lnTo>
                <a:lnTo>
                  <a:pt x="180174" y="244487"/>
                </a:lnTo>
                <a:lnTo>
                  <a:pt x="187794" y="249262"/>
                </a:lnTo>
                <a:lnTo>
                  <a:pt x="192824" y="248043"/>
                </a:lnTo>
                <a:lnTo>
                  <a:pt x="216725" y="209207"/>
                </a:lnTo>
                <a:lnTo>
                  <a:pt x="232994" y="209207"/>
                </a:lnTo>
                <a:lnTo>
                  <a:pt x="232994" y="195986"/>
                </a:lnTo>
                <a:lnTo>
                  <a:pt x="234924" y="195478"/>
                </a:lnTo>
                <a:lnTo>
                  <a:pt x="236956" y="195224"/>
                </a:lnTo>
                <a:lnTo>
                  <a:pt x="283570" y="195224"/>
                </a:lnTo>
                <a:lnTo>
                  <a:pt x="279532" y="190212"/>
                </a:lnTo>
                <a:lnTo>
                  <a:pt x="272001" y="184645"/>
                </a:lnTo>
                <a:lnTo>
                  <a:pt x="218249" y="184645"/>
                </a:lnTo>
                <a:lnTo>
                  <a:pt x="203304" y="160401"/>
                </a:lnTo>
                <a:close/>
              </a:path>
              <a:path w="311785" h="260350">
                <a:moveTo>
                  <a:pt x="113822" y="209207"/>
                </a:moveTo>
                <a:lnTo>
                  <a:pt x="94703" y="209207"/>
                </a:lnTo>
                <a:lnTo>
                  <a:pt x="118656" y="248043"/>
                </a:lnTo>
                <a:lnTo>
                  <a:pt x="123685" y="249212"/>
                </a:lnTo>
                <a:lnTo>
                  <a:pt x="131318" y="244538"/>
                </a:lnTo>
                <a:lnTo>
                  <a:pt x="132473" y="239496"/>
                </a:lnTo>
                <a:lnTo>
                  <a:pt x="130149" y="235686"/>
                </a:lnTo>
                <a:lnTo>
                  <a:pt x="113822" y="209207"/>
                </a:lnTo>
                <a:close/>
              </a:path>
              <a:path w="311785" h="260350">
                <a:moveTo>
                  <a:pt x="292771" y="209207"/>
                </a:moveTo>
                <a:lnTo>
                  <a:pt x="273659" y="209207"/>
                </a:lnTo>
                <a:lnTo>
                  <a:pt x="297599" y="248043"/>
                </a:lnTo>
                <a:lnTo>
                  <a:pt x="302641" y="249212"/>
                </a:lnTo>
                <a:lnTo>
                  <a:pt x="310261" y="244538"/>
                </a:lnTo>
                <a:lnTo>
                  <a:pt x="311429" y="239496"/>
                </a:lnTo>
                <a:lnTo>
                  <a:pt x="292771" y="209207"/>
                </a:lnTo>
                <a:close/>
              </a:path>
              <a:path w="311785" h="260350">
                <a:moveTo>
                  <a:pt x="105810" y="195224"/>
                </a:moveTo>
                <a:lnTo>
                  <a:pt x="74523" y="195224"/>
                </a:lnTo>
                <a:lnTo>
                  <a:pt x="76504" y="195478"/>
                </a:lnTo>
                <a:lnTo>
                  <a:pt x="78435" y="195986"/>
                </a:lnTo>
                <a:lnTo>
                  <a:pt x="78435" y="244030"/>
                </a:lnTo>
                <a:lnTo>
                  <a:pt x="94703" y="244030"/>
                </a:lnTo>
                <a:lnTo>
                  <a:pt x="94703" y="209207"/>
                </a:lnTo>
                <a:lnTo>
                  <a:pt x="113822" y="209207"/>
                </a:lnTo>
                <a:lnTo>
                  <a:pt x="107111" y="198323"/>
                </a:lnTo>
                <a:lnTo>
                  <a:pt x="106553" y="197459"/>
                </a:lnTo>
                <a:lnTo>
                  <a:pt x="105540" y="195986"/>
                </a:lnTo>
                <a:lnTo>
                  <a:pt x="105654" y="195478"/>
                </a:lnTo>
                <a:lnTo>
                  <a:pt x="105810" y="195224"/>
                </a:lnTo>
                <a:close/>
              </a:path>
              <a:path w="311785" h="260350">
                <a:moveTo>
                  <a:pt x="283570" y="195224"/>
                </a:moveTo>
                <a:lnTo>
                  <a:pt x="253479" y="195224"/>
                </a:lnTo>
                <a:lnTo>
                  <a:pt x="255460" y="195478"/>
                </a:lnTo>
                <a:lnTo>
                  <a:pt x="257390" y="195986"/>
                </a:lnTo>
                <a:lnTo>
                  <a:pt x="257390" y="244030"/>
                </a:lnTo>
                <a:lnTo>
                  <a:pt x="273659" y="244030"/>
                </a:lnTo>
                <a:lnTo>
                  <a:pt x="273659" y="209207"/>
                </a:lnTo>
                <a:lnTo>
                  <a:pt x="292771" y="209207"/>
                </a:lnTo>
                <a:lnTo>
                  <a:pt x="286067" y="198323"/>
                </a:lnTo>
                <a:lnTo>
                  <a:pt x="283570" y="195224"/>
                </a:lnTo>
                <a:close/>
              </a:path>
              <a:path w="311785" h="260350">
                <a:moveTo>
                  <a:pt x="143510" y="160401"/>
                </a:moveTo>
                <a:lnTo>
                  <a:pt x="127241" y="160401"/>
                </a:lnTo>
                <a:lnTo>
                  <a:pt x="127241" y="212356"/>
                </a:lnTo>
                <a:lnTo>
                  <a:pt x="134518" y="219633"/>
                </a:lnTo>
                <a:lnTo>
                  <a:pt x="176911" y="219633"/>
                </a:lnTo>
                <a:lnTo>
                  <a:pt x="184188" y="212356"/>
                </a:lnTo>
                <a:lnTo>
                  <a:pt x="184188" y="203352"/>
                </a:lnTo>
                <a:lnTo>
                  <a:pt x="143510" y="203352"/>
                </a:lnTo>
                <a:lnTo>
                  <a:pt x="143510" y="160401"/>
                </a:lnTo>
                <a:close/>
              </a:path>
              <a:path w="311785" h="260350">
                <a:moveTo>
                  <a:pt x="194098" y="146418"/>
                </a:moveTo>
                <a:lnTo>
                  <a:pt x="164007" y="146418"/>
                </a:lnTo>
                <a:lnTo>
                  <a:pt x="165989" y="146672"/>
                </a:lnTo>
                <a:lnTo>
                  <a:pt x="167919" y="147180"/>
                </a:lnTo>
                <a:lnTo>
                  <a:pt x="167919" y="203352"/>
                </a:lnTo>
                <a:lnTo>
                  <a:pt x="184188" y="203352"/>
                </a:lnTo>
                <a:lnTo>
                  <a:pt x="184188" y="160401"/>
                </a:lnTo>
                <a:lnTo>
                  <a:pt x="203304" y="160401"/>
                </a:lnTo>
                <a:lnTo>
                  <a:pt x="196596" y="149517"/>
                </a:lnTo>
                <a:lnTo>
                  <a:pt x="194098" y="146418"/>
                </a:lnTo>
                <a:close/>
              </a:path>
              <a:path w="311785" h="260350">
                <a:moveTo>
                  <a:pt x="161963" y="130149"/>
                </a:moveTo>
                <a:lnTo>
                  <a:pt x="149517" y="130149"/>
                </a:lnTo>
                <a:lnTo>
                  <a:pt x="139179" y="131480"/>
                </a:lnTo>
                <a:lnTo>
                  <a:pt x="129660" y="135313"/>
                </a:lnTo>
                <a:lnTo>
                  <a:pt x="121399" y="141406"/>
                </a:lnTo>
                <a:lnTo>
                  <a:pt x="114833" y="149517"/>
                </a:lnTo>
                <a:lnTo>
                  <a:pt x="93230" y="184645"/>
                </a:lnTo>
                <a:lnTo>
                  <a:pt x="112321" y="184645"/>
                </a:lnTo>
                <a:lnTo>
                  <a:pt x="127241" y="160401"/>
                </a:lnTo>
                <a:lnTo>
                  <a:pt x="143510" y="160401"/>
                </a:lnTo>
                <a:lnTo>
                  <a:pt x="143510" y="147180"/>
                </a:lnTo>
                <a:lnTo>
                  <a:pt x="145440" y="146672"/>
                </a:lnTo>
                <a:lnTo>
                  <a:pt x="147472" y="146418"/>
                </a:lnTo>
                <a:lnTo>
                  <a:pt x="194098" y="146418"/>
                </a:lnTo>
                <a:lnTo>
                  <a:pt x="190059" y="141406"/>
                </a:lnTo>
                <a:lnTo>
                  <a:pt x="181813" y="135313"/>
                </a:lnTo>
                <a:lnTo>
                  <a:pt x="172300" y="131480"/>
                </a:lnTo>
                <a:lnTo>
                  <a:pt x="161963" y="130149"/>
                </a:lnTo>
                <a:close/>
              </a:path>
              <a:path w="311785" h="260350">
                <a:moveTo>
                  <a:pt x="251447" y="178955"/>
                </a:moveTo>
                <a:lnTo>
                  <a:pt x="231559" y="178955"/>
                </a:lnTo>
                <a:lnTo>
                  <a:pt x="224447" y="180987"/>
                </a:lnTo>
                <a:lnTo>
                  <a:pt x="218249" y="184645"/>
                </a:lnTo>
                <a:lnTo>
                  <a:pt x="272001" y="184645"/>
                </a:lnTo>
                <a:lnTo>
                  <a:pt x="271291" y="184119"/>
                </a:lnTo>
                <a:lnTo>
                  <a:pt x="261782" y="180287"/>
                </a:lnTo>
                <a:lnTo>
                  <a:pt x="251447" y="178955"/>
                </a:lnTo>
                <a:close/>
              </a:path>
              <a:path w="311785" h="260350">
                <a:moveTo>
                  <a:pt x="69481" y="122021"/>
                </a:moveTo>
                <a:lnTo>
                  <a:pt x="63004" y="122021"/>
                </a:lnTo>
                <a:lnTo>
                  <a:pt x="59893" y="122631"/>
                </a:lnTo>
                <a:lnTo>
                  <a:pt x="41833" y="143179"/>
                </a:lnTo>
                <a:lnTo>
                  <a:pt x="41833" y="149656"/>
                </a:lnTo>
                <a:lnTo>
                  <a:pt x="63004" y="170827"/>
                </a:lnTo>
                <a:lnTo>
                  <a:pt x="69481" y="170827"/>
                </a:lnTo>
                <a:lnTo>
                  <a:pt x="89290" y="154546"/>
                </a:lnTo>
                <a:lnTo>
                  <a:pt x="63995" y="154546"/>
                </a:lnTo>
                <a:lnTo>
                  <a:pt x="62077" y="153758"/>
                </a:lnTo>
                <a:lnTo>
                  <a:pt x="58902" y="150583"/>
                </a:lnTo>
                <a:lnTo>
                  <a:pt x="58102" y="148666"/>
                </a:lnTo>
                <a:lnTo>
                  <a:pt x="58102" y="144170"/>
                </a:lnTo>
                <a:lnTo>
                  <a:pt x="58902" y="142252"/>
                </a:lnTo>
                <a:lnTo>
                  <a:pt x="62077" y="139077"/>
                </a:lnTo>
                <a:lnTo>
                  <a:pt x="63995" y="138290"/>
                </a:lnTo>
                <a:lnTo>
                  <a:pt x="89290" y="138290"/>
                </a:lnTo>
                <a:lnTo>
                  <a:pt x="87541" y="134086"/>
                </a:lnTo>
                <a:lnTo>
                  <a:pt x="85788" y="131457"/>
                </a:lnTo>
                <a:lnTo>
                  <a:pt x="81203" y="126873"/>
                </a:lnTo>
                <a:lnTo>
                  <a:pt x="78574" y="125107"/>
                </a:lnTo>
                <a:lnTo>
                  <a:pt x="72580" y="122631"/>
                </a:lnTo>
                <a:lnTo>
                  <a:pt x="69481" y="122021"/>
                </a:lnTo>
                <a:close/>
              </a:path>
              <a:path w="311785" h="260350">
                <a:moveTo>
                  <a:pt x="248424" y="122021"/>
                </a:moveTo>
                <a:lnTo>
                  <a:pt x="241947" y="122021"/>
                </a:lnTo>
                <a:lnTo>
                  <a:pt x="238836" y="122631"/>
                </a:lnTo>
                <a:lnTo>
                  <a:pt x="220789" y="143179"/>
                </a:lnTo>
                <a:lnTo>
                  <a:pt x="220789" y="149656"/>
                </a:lnTo>
                <a:lnTo>
                  <a:pt x="241947" y="170827"/>
                </a:lnTo>
                <a:lnTo>
                  <a:pt x="248424" y="170827"/>
                </a:lnTo>
                <a:lnTo>
                  <a:pt x="268237" y="154546"/>
                </a:lnTo>
                <a:lnTo>
                  <a:pt x="242951" y="154546"/>
                </a:lnTo>
                <a:lnTo>
                  <a:pt x="241020" y="153758"/>
                </a:lnTo>
                <a:lnTo>
                  <a:pt x="237845" y="150583"/>
                </a:lnTo>
                <a:lnTo>
                  <a:pt x="237058" y="148666"/>
                </a:lnTo>
                <a:lnTo>
                  <a:pt x="237058" y="144170"/>
                </a:lnTo>
                <a:lnTo>
                  <a:pt x="237845" y="142252"/>
                </a:lnTo>
                <a:lnTo>
                  <a:pt x="241020" y="139077"/>
                </a:lnTo>
                <a:lnTo>
                  <a:pt x="242951" y="138290"/>
                </a:lnTo>
                <a:lnTo>
                  <a:pt x="268237" y="138290"/>
                </a:lnTo>
                <a:lnTo>
                  <a:pt x="266496" y="134086"/>
                </a:lnTo>
                <a:lnTo>
                  <a:pt x="264731" y="131457"/>
                </a:lnTo>
                <a:lnTo>
                  <a:pt x="260159" y="126873"/>
                </a:lnTo>
                <a:lnTo>
                  <a:pt x="257517" y="125107"/>
                </a:lnTo>
                <a:lnTo>
                  <a:pt x="251536" y="122631"/>
                </a:lnTo>
                <a:lnTo>
                  <a:pt x="248424" y="122021"/>
                </a:lnTo>
                <a:close/>
              </a:path>
              <a:path w="311785" h="260350">
                <a:moveTo>
                  <a:pt x="89290" y="138290"/>
                </a:moveTo>
                <a:lnTo>
                  <a:pt x="68478" y="138290"/>
                </a:lnTo>
                <a:lnTo>
                  <a:pt x="70408" y="139077"/>
                </a:lnTo>
                <a:lnTo>
                  <a:pt x="73583" y="142252"/>
                </a:lnTo>
                <a:lnTo>
                  <a:pt x="74371" y="144170"/>
                </a:lnTo>
                <a:lnTo>
                  <a:pt x="74371" y="148666"/>
                </a:lnTo>
                <a:lnTo>
                  <a:pt x="73583" y="150583"/>
                </a:lnTo>
                <a:lnTo>
                  <a:pt x="70408" y="153758"/>
                </a:lnTo>
                <a:lnTo>
                  <a:pt x="68478" y="154546"/>
                </a:lnTo>
                <a:lnTo>
                  <a:pt x="89290" y="154546"/>
                </a:lnTo>
                <a:lnTo>
                  <a:pt x="90030" y="152768"/>
                </a:lnTo>
                <a:lnTo>
                  <a:pt x="90639" y="149656"/>
                </a:lnTo>
                <a:lnTo>
                  <a:pt x="90639" y="143179"/>
                </a:lnTo>
                <a:lnTo>
                  <a:pt x="90030" y="140068"/>
                </a:lnTo>
                <a:lnTo>
                  <a:pt x="89290" y="138290"/>
                </a:lnTo>
                <a:close/>
              </a:path>
              <a:path w="311785" h="260350">
                <a:moveTo>
                  <a:pt x="268237" y="138290"/>
                </a:moveTo>
                <a:lnTo>
                  <a:pt x="247434" y="138290"/>
                </a:lnTo>
                <a:lnTo>
                  <a:pt x="249351" y="139077"/>
                </a:lnTo>
                <a:lnTo>
                  <a:pt x="252526" y="142252"/>
                </a:lnTo>
                <a:lnTo>
                  <a:pt x="253326" y="144170"/>
                </a:lnTo>
                <a:lnTo>
                  <a:pt x="253326" y="148666"/>
                </a:lnTo>
                <a:lnTo>
                  <a:pt x="252526" y="150583"/>
                </a:lnTo>
                <a:lnTo>
                  <a:pt x="249351" y="153758"/>
                </a:lnTo>
                <a:lnTo>
                  <a:pt x="247434" y="154546"/>
                </a:lnTo>
                <a:lnTo>
                  <a:pt x="268237" y="154546"/>
                </a:lnTo>
                <a:lnTo>
                  <a:pt x="268973" y="152768"/>
                </a:lnTo>
                <a:lnTo>
                  <a:pt x="269595" y="149656"/>
                </a:lnTo>
                <a:lnTo>
                  <a:pt x="269595" y="143179"/>
                </a:lnTo>
                <a:lnTo>
                  <a:pt x="268973" y="140068"/>
                </a:lnTo>
                <a:lnTo>
                  <a:pt x="268237" y="138290"/>
                </a:lnTo>
                <a:close/>
              </a:path>
            </a:pathLst>
          </a:custGeom>
          <a:solidFill>
            <a:srgbClr val="C9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8515" y="3305235"/>
            <a:ext cx="2506980" cy="162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20" dirty="0">
                <a:solidFill>
                  <a:srgbClr val="FFE5E5"/>
                </a:solidFill>
                <a:latin typeface="Verdana"/>
                <a:cs typeface="Verdana"/>
              </a:rPr>
              <a:t>T</a:t>
            </a:r>
            <a:r>
              <a:rPr sz="1600" spc="220" dirty="0">
                <a:solidFill>
                  <a:srgbClr val="FFE5E5"/>
                </a:solidFill>
                <a:latin typeface="Verdana"/>
                <a:cs typeface="Verdana"/>
              </a:rPr>
              <a:t>a</a:t>
            </a:r>
            <a:r>
              <a:rPr sz="1600" spc="110" dirty="0">
                <a:solidFill>
                  <a:srgbClr val="FFE5E5"/>
                </a:solidFill>
                <a:latin typeface="Verdana"/>
                <a:cs typeface="Verdana"/>
              </a:rPr>
              <a:t>r</a:t>
            </a:r>
            <a:r>
              <a:rPr sz="1600" spc="185" dirty="0">
                <a:solidFill>
                  <a:srgbClr val="FFE5E5"/>
                </a:solidFill>
                <a:latin typeface="Verdana"/>
                <a:cs typeface="Verdana"/>
              </a:rPr>
              <a:t>g</a:t>
            </a:r>
            <a:r>
              <a:rPr sz="1600" spc="200" dirty="0">
                <a:solidFill>
                  <a:srgbClr val="FFE5E5"/>
                </a:solidFill>
                <a:latin typeface="Verdana"/>
                <a:cs typeface="Verdana"/>
              </a:rPr>
              <a:t>e</a:t>
            </a:r>
            <a:r>
              <a:rPr sz="1600" spc="185" dirty="0">
                <a:solidFill>
                  <a:srgbClr val="FFE5E5"/>
                </a:solidFill>
                <a:latin typeface="Verdana"/>
                <a:cs typeface="Verdana"/>
              </a:rPr>
              <a:t>t</a:t>
            </a:r>
            <a:r>
              <a:rPr sz="1600" spc="200" dirty="0">
                <a:solidFill>
                  <a:srgbClr val="FFE5E5"/>
                </a:solidFill>
                <a:latin typeface="Verdana"/>
                <a:cs typeface="Verdana"/>
              </a:rPr>
              <a:t>e</a:t>
            </a:r>
            <a:r>
              <a:rPr sz="1600" spc="175" dirty="0">
                <a:solidFill>
                  <a:srgbClr val="FFE5E5"/>
                </a:solidFill>
                <a:latin typeface="Verdana"/>
                <a:cs typeface="Verdana"/>
              </a:rPr>
              <a:t>d</a:t>
            </a:r>
            <a:r>
              <a:rPr sz="1600" spc="-245" dirty="0">
                <a:solidFill>
                  <a:srgbClr val="FFE5E5"/>
                </a:solidFill>
                <a:latin typeface="Verdana"/>
                <a:cs typeface="Verdana"/>
              </a:rPr>
              <a:t> </a:t>
            </a:r>
            <a:r>
              <a:rPr sz="1600" spc="380" dirty="0">
                <a:solidFill>
                  <a:srgbClr val="FFE5E5"/>
                </a:solidFill>
                <a:latin typeface="Verdana"/>
                <a:cs typeface="Verdana"/>
              </a:rPr>
              <a:t>S</a:t>
            </a:r>
            <a:r>
              <a:rPr sz="1600" spc="200" dirty="0">
                <a:solidFill>
                  <a:srgbClr val="FFE5E5"/>
                </a:solidFill>
                <a:latin typeface="Verdana"/>
                <a:cs typeface="Verdana"/>
              </a:rPr>
              <a:t>o</a:t>
            </a:r>
            <a:r>
              <a:rPr sz="1600" spc="60" dirty="0">
                <a:solidFill>
                  <a:srgbClr val="FFE5E5"/>
                </a:solidFill>
                <a:latin typeface="Verdana"/>
                <a:cs typeface="Verdana"/>
              </a:rPr>
              <a:t>l</a:t>
            </a:r>
            <a:r>
              <a:rPr sz="1600" spc="95" dirty="0">
                <a:solidFill>
                  <a:srgbClr val="FFE5E5"/>
                </a:solidFill>
                <a:latin typeface="Verdana"/>
                <a:cs typeface="Verdana"/>
              </a:rPr>
              <a:t>u</a:t>
            </a:r>
            <a:r>
              <a:rPr sz="1600" spc="185" dirty="0">
                <a:solidFill>
                  <a:srgbClr val="FFE5E5"/>
                </a:solidFill>
                <a:latin typeface="Verdana"/>
                <a:cs typeface="Verdana"/>
              </a:rPr>
              <a:t>t</a:t>
            </a:r>
            <a:r>
              <a:rPr sz="1600" spc="110" dirty="0">
                <a:solidFill>
                  <a:srgbClr val="FFE5E5"/>
                </a:solidFill>
                <a:latin typeface="Verdana"/>
                <a:cs typeface="Verdana"/>
              </a:rPr>
              <a:t>i</a:t>
            </a:r>
            <a:r>
              <a:rPr sz="1600" spc="200" dirty="0">
                <a:solidFill>
                  <a:srgbClr val="FFE5E5"/>
                </a:solidFill>
                <a:latin typeface="Verdana"/>
                <a:cs typeface="Verdana"/>
              </a:rPr>
              <a:t>o</a:t>
            </a:r>
            <a:r>
              <a:rPr sz="1600" spc="100" dirty="0">
                <a:solidFill>
                  <a:srgbClr val="FFE5E5"/>
                </a:solidFill>
                <a:latin typeface="Verdana"/>
                <a:cs typeface="Verdana"/>
              </a:rPr>
              <a:t>n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36100"/>
              </a:lnSpc>
              <a:spcBef>
                <a:spcPts val="434"/>
              </a:spcBef>
            </a:pP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Our </a:t>
            </a:r>
            <a:r>
              <a:rPr sz="1250" spc="75" dirty="0">
                <a:solidFill>
                  <a:srgbClr val="FFE5E5"/>
                </a:solidFill>
                <a:latin typeface="Trebuchet MS"/>
                <a:cs typeface="Trebuchet MS"/>
              </a:rPr>
              <a:t>speech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emotion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recognition </a:t>
            </a:r>
            <a:r>
              <a:rPr sz="1250" spc="-36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5" dirty="0">
                <a:solidFill>
                  <a:srgbClr val="FFE5E5"/>
                </a:solidFill>
                <a:latin typeface="Trebuchet MS"/>
                <a:cs typeface="Trebuchet MS"/>
              </a:rPr>
              <a:t>system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is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designed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to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accurately </a:t>
            </a:r>
            <a:r>
              <a:rPr sz="1250" spc="-36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classify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emotional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state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of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 </a:t>
            </a:r>
            <a:r>
              <a:rPr sz="1250" spc="-36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speaker </a:t>
            </a:r>
            <a:r>
              <a:rPr sz="1250" spc="80" dirty="0">
                <a:solidFill>
                  <a:srgbClr val="FFE5E5"/>
                </a:solidFill>
                <a:latin typeface="Trebuchet MS"/>
                <a:cs typeface="Trebuchet MS"/>
              </a:rPr>
              <a:t>based </a:t>
            </a:r>
            <a:r>
              <a:rPr sz="1250" spc="65" dirty="0">
                <a:solidFill>
                  <a:srgbClr val="FFE5E5"/>
                </a:solidFill>
                <a:latin typeface="Trebuchet MS"/>
                <a:cs typeface="Trebuchet MS"/>
              </a:rPr>
              <a:t>on </a:t>
            </a:r>
            <a:r>
              <a:rPr sz="1250" spc="5" dirty="0">
                <a:solidFill>
                  <a:srgbClr val="FFE5E5"/>
                </a:solidFill>
                <a:latin typeface="Trebuchet MS"/>
                <a:cs typeface="Trebuchet MS"/>
              </a:rPr>
              <a:t>their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vocal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cues.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44593" y="2829010"/>
            <a:ext cx="323215" cy="323215"/>
          </a:xfrm>
          <a:custGeom>
            <a:avLst/>
            <a:gdLst/>
            <a:ahLst/>
            <a:cxnLst/>
            <a:rect l="l" t="t" r="r" b="b"/>
            <a:pathLst>
              <a:path w="323214" h="323214">
                <a:moveTo>
                  <a:pt x="254101" y="0"/>
                </a:moveTo>
                <a:lnTo>
                  <a:pt x="238802" y="2978"/>
                </a:lnTo>
                <a:lnTo>
                  <a:pt x="225348" y="11915"/>
                </a:lnTo>
                <a:lnTo>
                  <a:pt x="177622" y="59642"/>
                </a:lnTo>
                <a:lnTo>
                  <a:pt x="90182" y="83467"/>
                </a:lnTo>
                <a:lnTo>
                  <a:pt x="54851" y="117909"/>
                </a:lnTo>
                <a:lnTo>
                  <a:pt x="2362" y="292801"/>
                </a:lnTo>
                <a:lnTo>
                  <a:pt x="0" y="300612"/>
                </a:lnTo>
                <a:lnTo>
                  <a:pt x="2222" y="309070"/>
                </a:lnTo>
                <a:lnTo>
                  <a:pt x="13665" y="320640"/>
                </a:lnTo>
                <a:lnTo>
                  <a:pt x="22186" y="322799"/>
                </a:lnTo>
                <a:lnTo>
                  <a:pt x="112282" y="295786"/>
                </a:lnTo>
                <a:lnTo>
                  <a:pt x="41376" y="295786"/>
                </a:lnTo>
                <a:lnTo>
                  <a:pt x="55740" y="281422"/>
                </a:lnTo>
                <a:lnTo>
                  <a:pt x="27012" y="281422"/>
                </a:lnTo>
                <a:lnTo>
                  <a:pt x="74358" y="123764"/>
                </a:lnTo>
                <a:lnTo>
                  <a:pt x="179858" y="80128"/>
                </a:lnTo>
                <a:lnTo>
                  <a:pt x="208635" y="80114"/>
                </a:lnTo>
                <a:lnTo>
                  <a:pt x="197281" y="68760"/>
                </a:lnTo>
                <a:lnTo>
                  <a:pt x="239712" y="26342"/>
                </a:lnTo>
                <a:lnTo>
                  <a:pt x="246378" y="21878"/>
                </a:lnTo>
                <a:lnTo>
                  <a:pt x="254038" y="20389"/>
                </a:lnTo>
                <a:lnTo>
                  <a:pt x="291328" y="20389"/>
                </a:lnTo>
                <a:lnTo>
                  <a:pt x="282854" y="11915"/>
                </a:lnTo>
                <a:lnTo>
                  <a:pt x="269400" y="2978"/>
                </a:lnTo>
                <a:lnTo>
                  <a:pt x="254101" y="0"/>
                </a:lnTo>
                <a:close/>
              </a:path>
              <a:path w="323214" h="323214">
                <a:moveTo>
                  <a:pt x="208635" y="80114"/>
                </a:moveTo>
                <a:lnTo>
                  <a:pt x="179908" y="80114"/>
                </a:lnTo>
                <a:lnTo>
                  <a:pt x="242697" y="142954"/>
                </a:lnTo>
                <a:lnTo>
                  <a:pt x="219684" y="227345"/>
                </a:lnTo>
                <a:lnTo>
                  <a:pt x="41376" y="295786"/>
                </a:lnTo>
                <a:lnTo>
                  <a:pt x="112282" y="295786"/>
                </a:lnTo>
                <a:lnTo>
                  <a:pt x="204876" y="268023"/>
                </a:lnTo>
                <a:lnTo>
                  <a:pt x="239331" y="232679"/>
                </a:lnTo>
                <a:lnTo>
                  <a:pt x="263156" y="145176"/>
                </a:lnTo>
                <a:lnTo>
                  <a:pt x="282796" y="125542"/>
                </a:lnTo>
                <a:lnTo>
                  <a:pt x="254063" y="125542"/>
                </a:lnTo>
                <a:lnTo>
                  <a:pt x="208635" y="80114"/>
                </a:lnTo>
                <a:close/>
              </a:path>
              <a:path w="323214" h="323214">
                <a:moveTo>
                  <a:pt x="132054" y="150079"/>
                </a:moveTo>
                <a:lnTo>
                  <a:pt x="116238" y="153277"/>
                </a:lnTo>
                <a:lnTo>
                  <a:pt x="103311" y="161996"/>
                </a:lnTo>
                <a:lnTo>
                  <a:pt x="94589" y="174923"/>
                </a:lnTo>
                <a:lnTo>
                  <a:pt x="91389" y="190744"/>
                </a:lnTo>
                <a:lnTo>
                  <a:pt x="91389" y="198300"/>
                </a:lnTo>
                <a:lnTo>
                  <a:pt x="93484" y="205362"/>
                </a:lnTo>
                <a:lnTo>
                  <a:pt x="97040" y="211394"/>
                </a:lnTo>
                <a:lnTo>
                  <a:pt x="27012" y="281422"/>
                </a:lnTo>
                <a:lnTo>
                  <a:pt x="55740" y="281422"/>
                </a:lnTo>
                <a:lnTo>
                  <a:pt x="111404" y="225758"/>
                </a:lnTo>
                <a:lnTo>
                  <a:pt x="151507" y="225758"/>
                </a:lnTo>
                <a:lnTo>
                  <a:pt x="160804" y="219487"/>
                </a:lnTo>
                <a:lnTo>
                  <a:pt x="166481" y="211077"/>
                </a:lnTo>
                <a:lnTo>
                  <a:pt x="129362" y="211077"/>
                </a:lnTo>
                <a:lnTo>
                  <a:pt x="126771" y="210556"/>
                </a:lnTo>
                <a:lnTo>
                  <a:pt x="111721" y="193436"/>
                </a:lnTo>
                <a:lnTo>
                  <a:pt x="111721" y="188052"/>
                </a:lnTo>
                <a:lnTo>
                  <a:pt x="129362" y="170411"/>
                </a:lnTo>
                <a:lnTo>
                  <a:pt x="166485" y="170411"/>
                </a:lnTo>
                <a:lnTo>
                  <a:pt x="160804" y="161996"/>
                </a:lnTo>
                <a:lnTo>
                  <a:pt x="147872" y="153277"/>
                </a:lnTo>
                <a:lnTo>
                  <a:pt x="132054" y="150079"/>
                </a:lnTo>
                <a:close/>
              </a:path>
              <a:path w="323214" h="323214">
                <a:moveTo>
                  <a:pt x="151507" y="225758"/>
                </a:moveTo>
                <a:lnTo>
                  <a:pt x="111404" y="225758"/>
                </a:lnTo>
                <a:lnTo>
                  <a:pt x="117436" y="229377"/>
                </a:lnTo>
                <a:lnTo>
                  <a:pt x="124498" y="231409"/>
                </a:lnTo>
                <a:lnTo>
                  <a:pt x="132054" y="231409"/>
                </a:lnTo>
                <a:lnTo>
                  <a:pt x="147872" y="228209"/>
                </a:lnTo>
                <a:lnTo>
                  <a:pt x="151507" y="225758"/>
                </a:lnTo>
                <a:close/>
              </a:path>
              <a:path w="323214" h="323214">
                <a:moveTo>
                  <a:pt x="166485" y="170411"/>
                </a:moveTo>
                <a:lnTo>
                  <a:pt x="134759" y="170411"/>
                </a:lnTo>
                <a:lnTo>
                  <a:pt x="137350" y="170919"/>
                </a:lnTo>
                <a:lnTo>
                  <a:pt x="142328" y="172989"/>
                </a:lnTo>
                <a:lnTo>
                  <a:pt x="152387" y="188052"/>
                </a:lnTo>
                <a:lnTo>
                  <a:pt x="152387" y="193436"/>
                </a:lnTo>
                <a:lnTo>
                  <a:pt x="134759" y="211077"/>
                </a:lnTo>
                <a:lnTo>
                  <a:pt x="166481" y="211077"/>
                </a:lnTo>
                <a:lnTo>
                  <a:pt x="169530" y="206560"/>
                </a:lnTo>
                <a:lnTo>
                  <a:pt x="172732" y="190744"/>
                </a:lnTo>
                <a:lnTo>
                  <a:pt x="169530" y="174923"/>
                </a:lnTo>
                <a:lnTo>
                  <a:pt x="166485" y="170411"/>
                </a:lnTo>
                <a:close/>
              </a:path>
              <a:path w="323214" h="323214">
                <a:moveTo>
                  <a:pt x="291328" y="20389"/>
                </a:moveTo>
                <a:lnTo>
                  <a:pt x="254038" y="20389"/>
                </a:lnTo>
                <a:lnTo>
                  <a:pt x="261698" y="21878"/>
                </a:lnTo>
                <a:lnTo>
                  <a:pt x="268427" y="26342"/>
                </a:lnTo>
                <a:lnTo>
                  <a:pt x="296456" y="54371"/>
                </a:lnTo>
                <a:lnTo>
                  <a:pt x="300920" y="61100"/>
                </a:lnTo>
                <a:lnTo>
                  <a:pt x="302409" y="68760"/>
                </a:lnTo>
                <a:lnTo>
                  <a:pt x="300920" y="76421"/>
                </a:lnTo>
                <a:lnTo>
                  <a:pt x="296456" y="83150"/>
                </a:lnTo>
                <a:lnTo>
                  <a:pt x="254063" y="125542"/>
                </a:lnTo>
                <a:lnTo>
                  <a:pt x="282796" y="125542"/>
                </a:lnTo>
                <a:lnTo>
                  <a:pt x="310883" y="97462"/>
                </a:lnTo>
                <a:lnTo>
                  <a:pt x="319820" y="84001"/>
                </a:lnTo>
                <a:lnTo>
                  <a:pt x="322799" y="68699"/>
                </a:lnTo>
                <a:lnTo>
                  <a:pt x="319820" y="53398"/>
                </a:lnTo>
                <a:lnTo>
                  <a:pt x="310883" y="39944"/>
                </a:lnTo>
                <a:lnTo>
                  <a:pt x="291328" y="20389"/>
                </a:lnTo>
                <a:close/>
              </a:path>
              <a:path w="323214" h="323214">
                <a:moveTo>
                  <a:pt x="179908" y="80114"/>
                </a:moveTo>
                <a:close/>
              </a:path>
            </a:pathLst>
          </a:custGeom>
          <a:solidFill>
            <a:srgbClr val="C9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32211" y="3305235"/>
            <a:ext cx="2496185" cy="162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70" dirty="0">
                <a:solidFill>
                  <a:srgbClr val="FFE5E5"/>
                </a:solidFill>
                <a:latin typeface="Verdana"/>
                <a:cs typeface="Verdana"/>
              </a:rPr>
              <a:t>E</a:t>
            </a:r>
            <a:r>
              <a:rPr sz="1600" spc="185" dirty="0">
                <a:solidFill>
                  <a:srgbClr val="FFE5E5"/>
                </a:solidFill>
                <a:latin typeface="Verdana"/>
                <a:cs typeface="Verdana"/>
              </a:rPr>
              <a:t>ff</a:t>
            </a:r>
            <a:r>
              <a:rPr sz="1600" spc="110" dirty="0">
                <a:solidFill>
                  <a:srgbClr val="FFE5E5"/>
                </a:solidFill>
                <a:latin typeface="Verdana"/>
                <a:cs typeface="Verdana"/>
              </a:rPr>
              <a:t>i</a:t>
            </a:r>
            <a:r>
              <a:rPr sz="1600" spc="290" dirty="0">
                <a:solidFill>
                  <a:srgbClr val="FFE5E5"/>
                </a:solidFill>
                <a:latin typeface="Verdana"/>
                <a:cs typeface="Verdana"/>
              </a:rPr>
              <a:t>c</a:t>
            </a:r>
            <a:r>
              <a:rPr sz="1600" spc="110" dirty="0">
                <a:solidFill>
                  <a:srgbClr val="FFE5E5"/>
                </a:solidFill>
                <a:latin typeface="Verdana"/>
                <a:cs typeface="Verdana"/>
              </a:rPr>
              <a:t>i</a:t>
            </a:r>
            <a:r>
              <a:rPr sz="1600" spc="200" dirty="0">
                <a:solidFill>
                  <a:srgbClr val="FFE5E5"/>
                </a:solidFill>
                <a:latin typeface="Verdana"/>
                <a:cs typeface="Verdana"/>
              </a:rPr>
              <a:t>e</a:t>
            </a:r>
            <a:r>
              <a:rPr sz="1600" spc="95" dirty="0">
                <a:solidFill>
                  <a:srgbClr val="FFE5E5"/>
                </a:solidFill>
                <a:latin typeface="Verdana"/>
                <a:cs typeface="Verdana"/>
              </a:rPr>
              <a:t>n</a:t>
            </a:r>
            <a:r>
              <a:rPr sz="1600" spc="190" dirty="0">
                <a:solidFill>
                  <a:srgbClr val="FFE5E5"/>
                </a:solidFill>
                <a:latin typeface="Verdana"/>
                <a:cs typeface="Verdana"/>
              </a:rPr>
              <a:t>t</a:t>
            </a:r>
            <a:r>
              <a:rPr sz="1600" spc="-245" dirty="0">
                <a:solidFill>
                  <a:srgbClr val="FFE5E5"/>
                </a:solidFill>
                <a:latin typeface="Verdana"/>
                <a:cs typeface="Verdana"/>
              </a:rPr>
              <a:t> </a:t>
            </a:r>
            <a:r>
              <a:rPr sz="1600" spc="450" dirty="0">
                <a:solidFill>
                  <a:srgbClr val="FFE5E5"/>
                </a:solidFill>
                <a:latin typeface="Verdana"/>
                <a:cs typeface="Verdana"/>
              </a:rPr>
              <a:t>P</a:t>
            </a:r>
            <a:r>
              <a:rPr sz="1600" spc="190" dirty="0">
                <a:solidFill>
                  <a:srgbClr val="FFE5E5"/>
                </a:solidFill>
                <a:latin typeface="Verdana"/>
                <a:cs typeface="Verdana"/>
              </a:rPr>
              <a:t>r</a:t>
            </a:r>
            <a:r>
              <a:rPr sz="1600" spc="200" dirty="0">
                <a:solidFill>
                  <a:srgbClr val="FFE5E5"/>
                </a:solidFill>
                <a:latin typeface="Verdana"/>
                <a:cs typeface="Verdana"/>
              </a:rPr>
              <a:t>o</a:t>
            </a:r>
            <a:r>
              <a:rPr sz="1600" spc="290" dirty="0">
                <a:solidFill>
                  <a:srgbClr val="FFE5E5"/>
                </a:solidFill>
                <a:latin typeface="Verdana"/>
                <a:cs typeface="Verdana"/>
              </a:rPr>
              <a:t>c</a:t>
            </a:r>
            <a:r>
              <a:rPr sz="1600" spc="200" dirty="0">
                <a:solidFill>
                  <a:srgbClr val="FFE5E5"/>
                </a:solidFill>
                <a:latin typeface="Verdana"/>
                <a:cs typeface="Verdana"/>
              </a:rPr>
              <a:t>e</a:t>
            </a:r>
            <a:r>
              <a:rPr sz="1600" spc="295" dirty="0">
                <a:solidFill>
                  <a:srgbClr val="FFE5E5"/>
                </a:solidFill>
                <a:latin typeface="Verdana"/>
                <a:cs typeface="Verdana"/>
              </a:rPr>
              <a:t>ss</a:t>
            </a:r>
            <a:r>
              <a:rPr sz="1600" spc="110" dirty="0">
                <a:solidFill>
                  <a:srgbClr val="FFE5E5"/>
                </a:solidFill>
                <a:latin typeface="Verdana"/>
                <a:cs typeface="Verdana"/>
              </a:rPr>
              <a:t>i</a:t>
            </a:r>
            <a:r>
              <a:rPr sz="1600" spc="95" dirty="0">
                <a:solidFill>
                  <a:srgbClr val="FFE5E5"/>
                </a:solidFill>
                <a:latin typeface="Verdana"/>
                <a:cs typeface="Verdana"/>
              </a:rPr>
              <a:t>n</a:t>
            </a:r>
            <a:r>
              <a:rPr sz="1600" spc="190" dirty="0">
                <a:solidFill>
                  <a:srgbClr val="FFE5E5"/>
                </a:solidFill>
                <a:latin typeface="Verdana"/>
                <a:cs typeface="Verdana"/>
              </a:rPr>
              <a:t>g</a:t>
            </a:r>
            <a:endParaRPr sz="1600">
              <a:latin typeface="Verdana"/>
              <a:cs typeface="Verdana"/>
            </a:endParaRPr>
          </a:p>
          <a:p>
            <a:pPr marL="12700" marR="8255">
              <a:lnSpc>
                <a:spcPct val="136100"/>
              </a:lnSpc>
              <a:spcBef>
                <a:spcPts val="434"/>
              </a:spcBef>
            </a:pPr>
            <a:r>
              <a:rPr sz="1250" spc="75" dirty="0">
                <a:solidFill>
                  <a:srgbClr val="FFE5E5"/>
                </a:solidFill>
                <a:latin typeface="Trebuchet MS"/>
                <a:cs typeface="Trebuchet MS"/>
              </a:rPr>
              <a:t>By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leveraging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advanced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machine </a:t>
            </a:r>
            <a:r>
              <a:rPr sz="1250" spc="-36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learning </a:t>
            </a:r>
            <a:r>
              <a:rPr sz="1250" spc="5" dirty="0">
                <a:solidFill>
                  <a:srgbClr val="FFE5E5"/>
                </a:solidFill>
                <a:latin typeface="Trebuchet MS"/>
                <a:cs typeface="Trebuchet MS"/>
              </a:rPr>
              <a:t>algorithms,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we </a:t>
            </a:r>
            <a:r>
              <a:rPr sz="1250" spc="65" dirty="0">
                <a:solidFill>
                  <a:srgbClr val="FFE5E5"/>
                </a:solidFill>
                <a:latin typeface="Trebuchet MS"/>
                <a:cs typeface="Trebuchet MS"/>
              </a:rPr>
              <a:t>can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80" dirty="0">
                <a:solidFill>
                  <a:srgbClr val="FFE5E5"/>
                </a:solidFill>
                <a:latin typeface="Trebuchet MS"/>
                <a:cs typeface="Trebuchet MS"/>
              </a:rPr>
              <a:t>process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audio data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quickly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and </a:t>
            </a:r>
            <a:r>
              <a:rPr sz="1250" spc="6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" dirty="0">
                <a:solidFill>
                  <a:srgbClr val="FFE5E5"/>
                </a:solidFill>
                <a:latin typeface="Trebuchet MS"/>
                <a:cs typeface="Trebuchet MS"/>
              </a:rPr>
              <a:t>efficiently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to provide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real-time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emotion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detection.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2492" y="2846908"/>
            <a:ext cx="325755" cy="285115"/>
          </a:xfrm>
          <a:custGeom>
            <a:avLst/>
            <a:gdLst/>
            <a:ahLst/>
            <a:cxnLst/>
            <a:rect l="l" t="t" r="r" b="b"/>
            <a:pathLst>
              <a:path w="325754" h="285114">
                <a:moveTo>
                  <a:pt x="15760" y="0"/>
                </a:moveTo>
                <a:lnTo>
                  <a:pt x="4572" y="0"/>
                </a:lnTo>
                <a:lnTo>
                  <a:pt x="0" y="4572"/>
                </a:lnTo>
                <a:lnTo>
                  <a:pt x="0" y="280111"/>
                </a:lnTo>
                <a:lnTo>
                  <a:pt x="4572" y="284683"/>
                </a:lnTo>
                <a:lnTo>
                  <a:pt x="15760" y="284683"/>
                </a:lnTo>
                <a:lnTo>
                  <a:pt x="20332" y="280111"/>
                </a:lnTo>
                <a:lnTo>
                  <a:pt x="20332" y="4572"/>
                </a:lnTo>
                <a:lnTo>
                  <a:pt x="15760" y="0"/>
                </a:lnTo>
                <a:close/>
              </a:path>
              <a:path w="325754" h="285114">
                <a:moveTo>
                  <a:pt x="104914" y="70218"/>
                </a:moveTo>
                <a:lnTo>
                  <a:pt x="98425" y="70218"/>
                </a:lnTo>
                <a:lnTo>
                  <a:pt x="90551" y="78092"/>
                </a:lnTo>
                <a:lnTo>
                  <a:pt x="90551" y="84582"/>
                </a:lnTo>
                <a:lnTo>
                  <a:pt x="148323" y="142341"/>
                </a:lnTo>
                <a:lnTo>
                  <a:pt x="90551" y="200101"/>
                </a:lnTo>
                <a:lnTo>
                  <a:pt x="90551" y="206590"/>
                </a:lnTo>
                <a:lnTo>
                  <a:pt x="98425" y="214464"/>
                </a:lnTo>
                <a:lnTo>
                  <a:pt x="104914" y="214464"/>
                </a:lnTo>
                <a:lnTo>
                  <a:pt x="162674" y="156705"/>
                </a:lnTo>
                <a:lnTo>
                  <a:pt x="191404" y="156705"/>
                </a:lnTo>
                <a:lnTo>
                  <a:pt x="177038" y="142341"/>
                </a:lnTo>
                <a:lnTo>
                  <a:pt x="191404" y="127977"/>
                </a:lnTo>
                <a:lnTo>
                  <a:pt x="162674" y="127977"/>
                </a:lnTo>
                <a:lnTo>
                  <a:pt x="104914" y="70218"/>
                </a:lnTo>
                <a:close/>
              </a:path>
              <a:path w="325754" h="285114">
                <a:moveTo>
                  <a:pt x="191404" y="156705"/>
                </a:moveTo>
                <a:lnTo>
                  <a:pt x="162674" y="156705"/>
                </a:lnTo>
                <a:lnTo>
                  <a:pt x="220446" y="214464"/>
                </a:lnTo>
                <a:lnTo>
                  <a:pt x="226923" y="214464"/>
                </a:lnTo>
                <a:lnTo>
                  <a:pt x="234810" y="206590"/>
                </a:lnTo>
                <a:lnTo>
                  <a:pt x="234810" y="200101"/>
                </a:lnTo>
                <a:lnTo>
                  <a:pt x="191404" y="156705"/>
                </a:lnTo>
                <a:close/>
              </a:path>
              <a:path w="325754" h="285114">
                <a:moveTo>
                  <a:pt x="226923" y="70218"/>
                </a:moveTo>
                <a:lnTo>
                  <a:pt x="220446" y="70218"/>
                </a:lnTo>
                <a:lnTo>
                  <a:pt x="162674" y="127977"/>
                </a:lnTo>
                <a:lnTo>
                  <a:pt x="191404" y="127977"/>
                </a:lnTo>
                <a:lnTo>
                  <a:pt x="234810" y="84582"/>
                </a:lnTo>
                <a:lnTo>
                  <a:pt x="234810" y="78092"/>
                </a:lnTo>
                <a:lnTo>
                  <a:pt x="226923" y="70218"/>
                </a:lnTo>
                <a:close/>
              </a:path>
              <a:path w="325754" h="285114">
                <a:moveTo>
                  <a:pt x="320789" y="0"/>
                </a:moveTo>
                <a:lnTo>
                  <a:pt x="309600" y="0"/>
                </a:lnTo>
                <a:lnTo>
                  <a:pt x="305028" y="4572"/>
                </a:lnTo>
                <a:lnTo>
                  <a:pt x="305028" y="280111"/>
                </a:lnTo>
                <a:lnTo>
                  <a:pt x="309600" y="284683"/>
                </a:lnTo>
                <a:lnTo>
                  <a:pt x="320789" y="284683"/>
                </a:lnTo>
                <a:lnTo>
                  <a:pt x="325361" y="280111"/>
                </a:lnTo>
                <a:lnTo>
                  <a:pt x="325361" y="4572"/>
                </a:lnTo>
                <a:lnTo>
                  <a:pt x="320789" y="0"/>
                </a:lnTo>
                <a:close/>
              </a:path>
            </a:pathLst>
          </a:custGeom>
          <a:solidFill>
            <a:srgbClr val="C9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25918" y="3305235"/>
            <a:ext cx="2460625" cy="162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5" dirty="0">
                <a:solidFill>
                  <a:srgbClr val="FFE5E5"/>
                </a:solidFill>
                <a:latin typeface="Verdana"/>
                <a:cs typeface="Verdana"/>
              </a:rPr>
              <a:t>V</a:t>
            </a:r>
            <a:r>
              <a:rPr sz="1600" spc="220" dirty="0">
                <a:solidFill>
                  <a:srgbClr val="FFE5E5"/>
                </a:solidFill>
                <a:latin typeface="Verdana"/>
                <a:cs typeface="Verdana"/>
              </a:rPr>
              <a:t>a</a:t>
            </a:r>
            <a:r>
              <a:rPr sz="1600" spc="60" dirty="0">
                <a:solidFill>
                  <a:srgbClr val="FFE5E5"/>
                </a:solidFill>
                <a:latin typeface="Verdana"/>
                <a:cs typeface="Verdana"/>
              </a:rPr>
              <a:t>l</a:t>
            </a:r>
            <a:r>
              <a:rPr sz="1600" spc="95" dirty="0">
                <a:solidFill>
                  <a:srgbClr val="FFE5E5"/>
                </a:solidFill>
                <a:latin typeface="Verdana"/>
                <a:cs typeface="Verdana"/>
              </a:rPr>
              <a:t>u</a:t>
            </a:r>
            <a:r>
              <a:rPr sz="1600" spc="220" dirty="0">
                <a:solidFill>
                  <a:srgbClr val="FFE5E5"/>
                </a:solidFill>
                <a:latin typeface="Verdana"/>
                <a:cs typeface="Verdana"/>
              </a:rPr>
              <a:t>a</a:t>
            </a:r>
            <a:r>
              <a:rPr sz="1600" spc="185" dirty="0">
                <a:solidFill>
                  <a:srgbClr val="FFE5E5"/>
                </a:solidFill>
                <a:latin typeface="Verdana"/>
                <a:cs typeface="Verdana"/>
              </a:rPr>
              <a:t>b</a:t>
            </a:r>
            <a:r>
              <a:rPr sz="1600" spc="60" dirty="0">
                <a:solidFill>
                  <a:srgbClr val="FFE5E5"/>
                </a:solidFill>
                <a:latin typeface="Verdana"/>
                <a:cs typeface="Verdana"/>
              </a:rPr>
              <a:t>l</a:t>
            </a:r>
            <a:r>
              <a:rPr sz="1600" spc="204" dirty="0">
                <a:solidFill>
                  <a:srgbClr val="FFE5E5"/>
                </a:solidFill>
                <a:latin typeface="Verdana"/>
                <a:cs typeface="Verdana"/>
              </a:rPr>
              <a:t>e</a:t>
            </a:r>
            <a:r>
              <a:rPr sz="1600" spc="-245" dirty="0">
                <a:solidFill>
                  <a:srgbClr val="FFE5E5"/>
                </a:solidFill>
                <a:latin typeface="Verdana"/>
                <a:cs typeface="Verdana"/>
              </a:rPr>
              <a:t> </a:t>
            </a:r>
            <a:r>
              <a:rPr sz="1600" spc="380" dirty="0">
                <a:solidFill>
                  <a:srgbClr val="FFE5E5"/>
                </a:solidFill>
                <a:latin typeface="Verdana"/>
                <a:cs typeface="Verdana"/>
              </a:rPr>
              <a:t>I</a:t>
            </a:r>
            <a:r>
              <a:rPr sz="1600" spc="95" dirty="0">
                <a:solidFill>
                  <a:srgbClr val="FFE5E5"/>
                </a:solidFill>
                <a:latin typeface="Verdana"/>
                <a:cs typeface="Verdana"/>
              </a:rPr>
              <a:t>n</a:t>
            </a:r>
            <a:r>
              <a:rPr sz="1600" spc="295" dirty="0">
                <a:solidFill>
                  <a:srgbClr val="FFE5E5"/>
                </a:solidFill>
                <a:latin typeface="Verdana"/>
                <a:cs typeface="Verdana"/>
              </a:rPr>
              <a:t>s</a:t>
            </a:r>
            <a:r>
              <a:rPr sz="1600" spc="110" dirty="0">
                <a:solidFill>
                  <a:srgbClr val="FFE5E5"/>
                </a:solidFill>
                <a:latin typeface="Verdana"/>
                <a:cs typeface="Verdana"/>
              </a:rPr>
              <a:t>i</a:t>
            </a:r>
            <a:r>
              <a:rPr sz="1600" spc="185" dirty="0">
                <a:solidFill>
                  <a:srgbClr val="FFE5E5"/>
                </a:solidFill>
                <a:latin typeface="Verdana"/>
                <a:cs typeface="Verdana"/>
              </a:rPr>
              <a:t>g</a:t>
            </a:r>
            <a:r>
              <a:rPr sz="1600" spc="65" dirty="0">
                <a:solidFill>
                  <a:srgbClr val="FFE5E5"/>
                </a:solidFill>
                <a:latin typeface="Verdana"/>
                <a:cs typeface="Verdana"/>
              </a:rPr>
              <a:t>h</a:t>
            </a:r>
            <a:r>
              <a:rPr sz="1600" spc="185" dirty="0">
                <a:solidFill>
                  <a:srgbClr val="FFE5E5"/>
                </a:solidFill>
                <a:latin typeface="Verdana"/>
                <a:cs typeface="Verdana"/>
              </a:rPr>
              <a:t>t</a:t>
            </a:r>
            <a:r>
              <a:rPr sz="1600" spc="300" dirty="0">
                <a:solidFill>
                  <a:srgbClr val="FFE5E5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36100"/>
              </a:lnSpc>
              <a:spcBef>
                <a:spcPts val="434"/>
              </a:spcBef>
            </a:pP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The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insights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generated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by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our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solution</a:t>
            </a:r>
            <a:r>
              <a:rPr sz="1250" spc="-5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5" dirty="0">
                <a:solidFill>
                  <a:srgbClr val="FFE5E5"/>
                </a:solidFill>
                <a:latin typeface="Trebuchet MS"/>
                <a:cs typeface="Trebuchet MS"/>
              </a:rPr>
              <a:t>can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be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applied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75" dirty="0">
                <a:solidFill>
                  <a:srgbClr val="FFE5E5"/>
                </a:solidFill>
                <a:latin typeface="Trebuchet MS"/>
                <a:cs typeface="Trebuchet MS"/>
              </a:rPr>
              <a:t>across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 </a:t>
            </a:r>
            <a:r>
              <a:rPr sz="1250" spc="-36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wide range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of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industries,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from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5" dirty="0">
                <a:solidFill>
                  <a:srgbClr val="FFE5E5"/>
                </a:solidFill>
                <a:latin typeface="Trebuchet MS"/>
                <a:cs typeface="Trebuchet MS"/>
              </a:rPr>
              <a:t>customer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service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to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mental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health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" dirty="0">
                <a:solidFill>
                  <a:srgbClr val="FFE5E5"/>
                </a:solidFill>
                <a:latin typeface="Trebuchet MS"/>
                <a:cs typeface="Trebuchet MS"/>
              </a:rPr>
              <a:t>monitoring.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808141"/>
            <a:ext cx="61347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69" dirty="0"/>
              <a:t>THE</a:t>
            </a:r>
            <a:r>
              <a:rPr spc="-375" dirty="0"/>
              <a:t> </a:t>
            </a:r>
            <a:r>
              <a:rPr spc="575" dirty="0"/>
              <a:t>W</a:t>
            </a:r>
            <a:r>
              <a:rPr spc="455" dirty="0"/>
              <a:t>O</a:t>
            </a:r>
            <a:r>
              <a:rPr spc="770" dirty="0"/>
              <a:t>W</a:t>
            </a:r>
            <a:r>
              <a:rPr spc="-375" dirty="0"/>
              <a:t> </a:t>
            </a:r>
            <a:r>
              <a:rPr spc="885" dirty="0"/>
              <a:t>IN</a:t>
            </a:r>
            <a:r>
              <a:rPr spc="-375" dirty="0"/>
              <a:t> </a:t>
            </a:r>
            <a:r>
              <a:rPr spc="930" dirty="0"/>
              <a:t>SO</a:t>
            </a:r>
            <a:r>
              <a:rPr spc="700" dirty="0"/>
              <a:t>L</a:t>
            </a:r>
            <a:r>
              <a:rPr spc="819" dirty="0"/>
              <a:t>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515" y="1647262"/>
            <a:ext cx="3863340" cy="3813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4900"/>
              </a:lnSpc>
              <a:spcBef>
                <a:spcPts val="90"/>
              </a:spcBef>
            </a:pP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key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" dirty="0">
                <a:solidFill>
                  <a:srgbClr val="FFE5E5"/>
                </a:solidFill>
                <a:latin typeface="Trebuchet MS"/>
                <a:cs typeface="Trebuchet MS"/>
              </a:rPr>
              <a:t>differentiator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of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our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solution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is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its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" dirty="0">
                <a:solidFill>
                  <a:srgbClr val="FFE5E5"/>
                </a:solidFill>
                <a:latin typeface="Trebuchet MS"/>
                <a:cs typeface="Trebuchet MS"/>
              </a:rPr>
              <a:t>ability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to </a:t>
            </a:r>
            <a:r>
              <a:rPr sz="1250" spc="-36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accurately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classify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75" dirty="0">
                <a:solidFill>
                  <a:srgbClr val="FFE5E5"/>
                </a:solidFill>
                <a:latin typeface="Trebuchet MS"/>
                <a:cs typeface="Trebuchet MS"/>
              </a:rPr>
              <a:t>speech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emotions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-5" dirty="0">
                <a:solidFill>
                  <a:srgbClr val="FFE5E5"/>
                </a:solidFill>
                <a:latin typeface="Trebuchet MS"/>
                <a:cs typeface="Trebuchet MS"/>
              </a:rPr>
              <a:t>in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" dirty="0">
                <a:solidFill>
                  <a:srgbClr val="FFE5E5"/>
                </a:solidFill>
                <a:latin typeface="Trebuchet MS"/>
                <a:cs typeface="Trebuchet MS"/>
              </a:rPr>
              <a:t>real-time.</a:t>
            </a:r>
            <a:endParaRPr sz="1250">
              <a:latin typeface="Trebuchet MS"/>
              <a:cs typeface="Trebuchet MS"/>
            </a:endParaRPr>
          </a:p>
          <a:p>
            <a:pPr marL="12700" marR="158750">
              <a:lnSpc>
                <a:spcPct val="136100"/>
              </a:lnSpc>
              <a:spcBef>
                <a:spcPts val="60"/>
              </a:spcBef>
            </a:pPr>
            <a:r>
              <a:rPr sz="1250" spc="75" dirty="0">
                <a:solidFill>
                  <a:srgbClr val="FFE5E5"/>
                </a:solidFill>
                <a:latin typeface="Trebuchet MS"/>
                <a:cs typeface="Trebuchet MS"/>
              </a:rPr>
              <a:t>By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leveraging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advanced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deep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learning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algorithms </a:t>
            </a:r>
            <a:r>
              <a:rPr sz="1250" spc="-36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and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comprehensive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dataset,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we </a:t>
            </a:r>
            <a:r>
              <a:rPr sz="1250" spc="65" dirty="0">
                <a:solidFill>
                  <a:srgbClr val="FFE5E5"/>
                </a:solidFill>
                <a:latin typeface="Trebuchet MS"/>
                <a:cs typeface="Trebuchet MS"/>
              </a:rPr>
              <a:t>can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detect a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wide range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of emotional </a:t>
            </a:r>
            <a:r>
              <a:rPr sz="1250" spc="5" dirty="0">
                <a:solidFill>
                  <a:srgbClr val="FFE5E5"/>
                </a:solidFill>
                <a:latin typeface="Trebuchet MS"/>
                <a:cs typeface="Trebuchet MS"/>
              </a:rPr>
              <a:t>states,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including </a:t>
            </a:r>
            <a:r>
              <a:rPr sz="1250" spc="-20" dirty="0">
                <a:solidFill>
                  <a:srgbClr val="FFE5E5"/>
                </a:solidFill>
                <a:latin typeface="Trebuchet MS"/>
                <a:cs typeface="Trebuchet MS"/>
              </a:rPr>
              <a:t>anger, </a:t>
            </a:r>
            <a:r>
              <a:rPr sz="1250" spc="-1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disgust, </a:t>
            </a:r>
            <a:r>
              <a:rPr sz="1250" spc="-55" dirty="0">
                <a:solidFill>
                  <a:srgbClr val="FFE5E5"/>
                </a:solidFill>
                <a:latin typeface="Trebuchet MS"/>
                <a:cs typeface="Trebuchet MS"/>
              </a:rPr>
              <a:t>fear,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happiness, pleasant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surprise,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and </a:t>
            </a:r>
            <a:r>
              <a:rPr sz="1250" spc="6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sadness,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with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high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degree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of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precision.</a:t>
            </a:r>
            <a:endParaRPr sz="1250">
              <a:latin typeface="Trebuchet MS"/>
              <a:cs typeface="Trebuchet MS"/>
            </a:endParaRPr>
          </a:p>
          <a:p>
            <a:pPr marL="12700" marR="20955">
              <a:lnSpc>
                <a:spcPct val="136600"/>
              </a:lnSpc>
              <a:spcBef>
                <a:spcPts val="1170"/>
              </a:spcBef>
            </a:pP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This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capability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unlocks a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wealth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of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potential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applications,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from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enhancing </a:t>
            </a:r>
            <a:r>
              <a:rPr sz="1250" spc="55" dirty="0">
                <a:solidFill>
                  <a:srgbClr val="FFE5E5"/>
                </a:solidFill>
                <a:latin typeface="Trebuchet MS"/>
                <a:cs typeface="Trebuchet MS"/>
              </a:rPr>
              <a:t>customer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service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interactions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to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improving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mental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health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monitoring </a:t>
            </a:r>
            <a:r>
              <a:rPr sz="1250" spc="-36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and </a:t>
            </a:r>
            <a:r>
              <a:rPr sz="1250" spc="-10" dirty="0">
                <a:solidFill>
                  <a:srgbClr val="FFE5E5"/>
                </a:solidFill>
                <a:latin typeface="Trebuchet MS"/>
                <a:cs typeface="Trebuchet MS"/>
              </a:rPr>
              <a:t>therapy.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Our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solution </a:t>
            </a:r>
            <a:r>
              <a:rPr sz="1250" spc="65" dirty="0">
                <a:solidFill>
                  <a:srgbClr val="FFE5E5"/>
                </a:solidFill>
                <a:latin typeface="Trebuchet MS"/>
                <a:cs typeface="Trebuchet MS"/>
              </a:rPr>
              <a:t>can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provide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valuable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insights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into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emotional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state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of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users,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enabling </a:t>
            </a:r>
            <a:r>
              <a:rPr sz="1250" spc="-36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75" dirty="0">
                <a:solidFill>
                  <a:srgbClr val="FFE5E5"/>
                </a:solidFill>
                <a:latin typeface="Trebuchet MS"/>
                <a:cs typeface="Trebuchet MS"/>
              </a:rPr>
              <a:t>businesses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and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healthcare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providers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to </a:t>
            </a:r>
            <a:r>
              <a:rPr sz="1250" spc="-10" dirty="0">
                <a:solidFill>
                  <a:srgbClr val="FFE5E5"/>
                </a:solidFill>
                <a:latin typeface="Trebuchet MS"/>
                <a:cs typeface="Trebuchet MS"/>
              </a:rPr>
              <a:t>tailor </a:t>
            </a:r>
            <a:r>
              <a:rPr sz="1250" spc="5" dirty="0">
                <a:solidFill>
                  <a:srgbClr val="FFE5E5"/>
                </a:solidFill>
                <a:latin typeface="Trebuchet MS"/>
                <a:cs typeface="Trebuchet MS"/>
              </a:rPr>
              <a:t>their </a:t>
            </a:r>
            <a:r>
              <a:rPr sz="1250" spc="-36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75" dirty="0">
                <a:solidFill>
                  <a:srgbClr val="FFE5E5"/>
                </a:solidFill>
                <a:latin typeface="Trebuchet MS"/>
                <a:cs typeface="Trebuchet MS"/>
              </a:rPr>
              <a:t>responses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and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interventions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accordingly.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9134" y="1741627"/>
            <a:ext cx="3873449" cy="19414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430000" cy="6553200"/>
            <a:chOff x="0" y="0"/>
            <a:chExt cx="11430000" cy="6553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430000" cy="6553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1430000" cy="655320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0"/>
            <a:ext cx="11430000" cy="6553200"/>
          </a:xfrm>
          <a:custGeom>
            <a:avLst/>
            <a:gdLst/>
            <a:ahLst/>
            <a:cxnLst/>
            <a:rect l="l" t="t" r="r" b="b"/>
            <a:pathLst>
              <a:path w="11430000" h="6553200">
                <a:moveTo>
                  <a:pt x="11429999" y="0"/>
                </a:moveTo>
                <a:lnTo>
                  <a:pt x="0" y="0"/>
                </a:lnTo>
                <a:lnTo>
                  <a:pt x="0" y="6553199"/>
                </a:lnTo>
                <a:lnTo>
                  <a:pt x="11429999" y="6553199"/>
                </a:lnTo>
                <a:lnTo>
                  <a:pt x="11429999" y="0"/>
                </a:lnTo>
                <a:close/>
              </a:path>
            </a:pathLst>
          </a:custGeom>
          <a:solidFill>
            <a:srgbClr val="0A0A0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38515" y="465533"/>
            <a:ext cx="32359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35" dirty="0">
                <a:latin typeface="Verdana"/>
                <a:cs typeface="Verdana"/>
              </a:rPr>
              <a:t>M</a:t>
            </a:r>
            <a:r>
              <a:rPr spc="670" dirty="0">
                <a:latin typeface="Verdana"/>
                <a:cs typeface="Verdana"/>
              </a:rPr>
              <a:t>ODE</a:t>
            </a:r>
            <a:r>
              <a:rPr spc="445" dirty="0">
                <a:latin typeface="Verdana"/>
                <a:cs typeface="Verdana"/>
              </a:rPr>
              <a:t>L</a:t>
            </a:r>
            <a:r>
              <a:rPr spc="640" dirty="0">
                <a:latin typeface="Verdana"/>
                <a:cs typeface="Verdana"/>
              </a:rPr>
              <a:t>LING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970145" y="1208671"/>
            <a:ext cx="932815" cy="4892040"/>
            <a:chOff x="4970145" y="1208671"/>
            <a:chExt cx="932815" cy="4892040"/>
          </a:xfrm>
        </p:grpSpPr>
        <p:sp>
          <p:nvSpPr>
            <p:cNvPr id="8" name="object 8"/>
            <p:cNvSpPr/>
            <p:nvPr/>
          </p:nvSpPr>
          <p:spPr>
            <a:xfrm>
              <a:off x="4970145" y="1208671"/>
              <a:ext cx="768985" cy="4892040"/>
            </a:xfrm>
            <a:custGeom>
              <a:avLst/>
              <a:gdLst/>
              <a:ahLst/>
              <a:cxnLst/>
              <a:rect l="l" t="t" r="r" b="b"/>
              <a:pathLst>
                <a:path w="768985" h="4892040">
                  <a:moveTo>
                    <a:pt x="571017" y="304838"/>
                  </a:moveTo>
                  <a:lnTo>
                    <a:pt x="559269" y="289788"/>
                  </a:lnTo>
                  <a:lnTo>
                    <a:pt x="556945" y="288810"/>
                  </a:lnTo>
                  <a:lnTo>
                    <a:pt x="554507" y="288328"/>
                  </a:lnTo>
                  <a:lnTo>
                    <a:pt x="16510" y="288328"/>
                  </a:lnTo>
                  <a:lnTo>
                    <a:pt x="0" y="304838"/>
                  </a:lnTo>
                  <a:lnTo>
                    <a:pt x="0" y="307365"/>
                  </a:lnTo>
                  <a:lnTo>
                    <a:pt x="0" y="309892"/>
                  </a:lnTo>
                  <a:lnTo>
                    <a:pt x="16510" y="326402"/>
                  </a:lnTo>
                  <a:lnTo>
                    <a:pt x="554507" y="326402"/>
                  </a:lnTo>
                  <a:lnTo>
                    <a:pt x="571017" y="309892"/>
                  </a:lnTo>
                  <a:lnTo>
                    <a:pt x="571017" y="304838"/>
                  </a:lnTo>
                  <a:close/>
                </a:path>
                <a:path w="768985" h="4892040">
                  <a:moveTo>
                    <a:pt x="768629" y="16510"/>
                  </a:moveTo>
                  <a:lnTo>
                    <a:pt x="752119" y="0"/>
                  </a:lnTo>
                  <a:lnTo>
                    <a:pt x="747090" y="0"/>
                  </a:lnTo>
                  <a:lnTo>
                    <a:pt x="730580" y="16510"/>
                  </a:lnTo>
                  <a:lnTo>
                    <a:pt x="730580" y="4872736"/>
                  </a:lnTo>
                  <a:lnTo>
                    <a:pt x="730580" y="4875263"/>
                  </a:lnTo>
                  <a:lnTo>
                    <a:pt x="747090" y="4891773"/>
                  </a:lnTo>
                  <a:lnTo>
                    <a:pt x="752119" y="4891773"/>
                  </a:lnTo>
                  <a:lnTo>
                    <a:pt x="768629" y="4875263"/>
                  </a:lnTo>
                  <a:lnTo>
                    <a:pt x="768629" y="16510"/>
                  </a:lnTo>
                  <a:close/>
                </a:path>
              </a:pathLst>
            </a:custGeom>
            <a:solidFill>
              <a:srgbClr val="8D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45925" y="1337144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299554" y="0"/>
                  </a:moveTo>
                  <a:lnTo>
                    <a:pt x="52578" y="0"/>
                  </a:lnTo>
                  <a:lnTo>
                    <a:pt x="48920" y="368"/>
                  </a:lnTo>
                  <a:lnTo>
                    <a:pt x="13868" y="19100"/>
                  </a:lnTo>
                  <a:lnTo>
                    <a:pt x="0" y="52578"/>
                  </a:lnTo>
                  <a:lnTo>
                    <a:pt x="0" y="295871"/>
                  </a:lnTo>
                  <a:lnTo>
                    <a:pt x="0" y="299554"/>
                  </a:lnTo>
                  <a:lnTo>
                    <a:pt x="19088" y="338264"/>
                  </a:lnTo>
                  <a:lnTo>
                    <a:pt x="52578" y="352132"/>
                  </a:lnTo>
                  <a:lnTo>
                    <a:pt x="299554" y="352132"/>
                  </a:lnTo>
                  <a:lnTo>
                    <a:pt x="338264" y="333044"/>
                  </a:lnTo>
                  <a:lnTo>
                    <a:pt x="352132" y="299554"/>
                  </a:lnTo>
                  <a:lnTo>
                    <a:pt x="352132" y="52578"/>
                  </a:lnTo>
                  <a:lnTo>
                    <a:pt x="333032" y="13868"/>
                  </a:lnTo>
                  <a:lnTo>
                    <a:pt x="303212" y="368"/>
                  </a:lnTo>
                  <a:lnTo>
                    <a:pt x="299554" y="0"/>
                  </a:lnTo>
                  <a:close/>
                </a:path>
              </a:pathLst>
            </a:custGeom>
            <a:solidFill>
              <a:srgbClr val="740B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45925" y="1337144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0" y="295871"/>
                  </a:moveTo>
                  <a:lnTo>
                    <a:pt x="0" y="56273"/>
                  </a:lnTo>
                  <a:lnTo>
                    <a:pt x="0" y="52578"/>
                  </a:lnTo>
                  <a:lnTo>
                    <a:pt x="355" y="48920"/>
                  </a:lnTo>
                  <a:lnTo>
                    <a:pt x="1079" y="45300"/>
                  </a:lnTo>
                  <a:lnTo>
                    <a:pt x="1803" y="41668"/>
                  </a:lnTo>
                  <a:lnTo>
                    <a:pt x="2870" y="38150"/>
                  </a:lnTo>
                  <a:lnTo>
                    <a:pt x="4279" y="34734"/>
                  </a:lnTo>
                  <a:lnTo>
                    <a:pt x="5702" y="31330"/>
                  </a:lnTo>
                  <a:lnTo>
                    <a:pt x="7429" y="28079"/>
                  </a:lnTo>
                  <a:lnTo>
                    <a:pt x="9486" y="25006"/>
                  </a:lnTo>
                  <a:lnTo>
                    <a:pt x="11531" y="21932"/>
                  </a:lnTo>
                  <a:lnTo>
                    <a:pt x="13868" y="19100"/>
                  </a:lnTo>
                  <a:lnTo>
                    <a:pt x="16484" y="16484"/>
                  </a:lnTo>
                  <a:lnTo>
                    <a:pt x="19088" y="13868"/>
                  </a:lnTo>
                  <a:lnTo>
                    <a:pt x="21932" y="11544"/>
                  </a:lnTo>
                  <a:lnTo>
                    <a:pt x="25006" y="9486"/>
                  </a:lnTo>
                  <a:lnTo>
                    <a:pt x="28079" y="7429"/>
                  </a:lnTo>
                  <a:lnTo>
                    <a:pt x="31318" y="5702"/>
                  </a:lnTo>
                  <a:lnTo>
                    <a:pt x="34734" y="4292"/>
                  </a:lnTo>
                  <a:lnTo>
                    <a:pt x="38150" y="2870"/>
                  </a:lnTo>
                  <a:lnTo>
                    <a:pt x="41668" y="1803"/>
                  </a:lnTo>
                  <a:lnTo>
                    <a:pt x="45288" y="1079"/>
                  </a:lnTo>
                  <a:lnTo>
                    <a:pt x="48920" y="368"/>
                  </a:lnTo>
                  <a:lnTo>
                    <a:pt x="52578" y="0"/>
                  </a:lnTo>
                  <a:lnTo>
                    <a:pt x="56273" y="0"/>
                  </a:lnTo>
                  <a:lnTo>
                    <a:pt x="295859" y="0"/>
                  </a:lnTo>
                  <a:lnTo>
                    <a:pt x="299554" y="0"/>
                  </a:lnTo>
                  <a:lnTo>
                    <a:pt x="303212" y="368"/>
                  </a:lnTo>
                  <a:lnTo>
                    <a:pt x="306832" y="1079"/>
                  </a:lnTo>
                  <a:lnTo>
                    <a:pt x="310464" y="1803"/>
                  </a:lnTo>
                  <a:lnTo>
                    <a:pt x="313982" y="2870"/>
                  </a:lnTo>
                  <a:lnTo>
                    <a:pt x="317398" y="4292"/>
                  </a:lnTo>
                  <a:lnTo>
                    <a:pt x="320802" y="5702"/>
                  </a:lnTo>
                  <a:lnTo>
                    <a:pt x="335648" y="16484"/>
                  </a:lnTo>
                  <a:lnTo>
                    <a:pt x="338264" y="19100"/>
                  </a:lnTo>
                  <a:lnTo>
                    <a:pt x="351053" y="45300"/>
                  </a:lnTo>
                  <a:lnTo>
                    <a:pt x="351777" y="48920"/>
                  </a:lnTo>
                  <a:lnTo>
                    <a:pt x="352132" y="52578"/>
                  </a:lnTo>
                  <a:lnTo>
                    <a:pt x="352132" y="56273"/>
                  </a:lnTo>
                  <a:lnTo>
                    <a:pt x="352132" y="295871"/>
                  </a:lnTo>
                  <a:lnTo>
                    <a:pt x="352132" y="299554"/>
                  </a:lnTo>
                  <a:lnTo>
                    <a:pt x="351777" y="303212"/>
                  </a:lnTo>
                  <a:lnTo>
                    <a:pt x="335648" y="335648"/>
                  </a:lnTo>
                  <a:lnTo>
                    <a:pt x="333032" y="338264"/>
                  </a:lnTo>
                  <a:lnTo>
                    <a:pt x="306832" y="351053"/>
                  </a:lnTo>
                  <a:lnTo>
                    <a:pt x="303212" y="351777"/>
                  </a:lnTo>
                  <a:lnTo>
                    <a:pt x="299554" y="352132"/>
                  </a:lnTo>
                  <a:lnTo>
                    <a:pt x="295859" y="352132"/>
                  </a:lnTo>
                  <a:lnTo>
                    <a:pt x="56273" y="352132"/>
                  </a:lnTo>
                  <a:lnTo>
                    <a:pt x="52578" y="352132"/>
                  </a:lnTo>
                  <a:lnTo>
                    <a:pt x="48920" y="351777"/>
                  </a:lnTo>
                  <a:lnTo>
                    <a:pt x="45288" y="351053"/>
                  </a:lnTo>
                  <a:lnTo>
                    <a:pt x="41668" y="350329"/>
                  </a:lnTo>
                  <a:lnTo>
                    <a:pt x="38150" y="349262"/>
                  </a:lnTo>
                  <a:lnTo>
                    <a:pt x="34734" y="347853"/>
                  </a:lnTo>
                  <a:lnTo>
                    <a:pt x="31318" y="346443"/>
                  </a:lnTo>
                  <a:lnTo>
                    <a:pt x="16484" y="335648"/>
                  </a:lnTo>
                  <a:lnTo>
                    <a:pt x="13868" y="333044"/>
                  </a:lnTo>
                  <a:lnTo>
                    <a:pt x="11531" y="330200"/>
                  </a:lnTo>
                  <a:lnTo>
                    <a:pt x="9486" y="327126"/>
                  </a:lnTo>
                  <a:lnTo>
                    <a:pt x="7429" y="324053"/>
                  </a:lnTo>
                  <a:lnTo>
                    <a:pt x="0" y="299554"/>
                  </a:lnTo>
                  <a:lnTo>
                    <a:pt x="0" y="295871"/>
                  </a:lnTo>
                  <a:close/>
                </a:path>
              </a:pathLst>
            </a:custGeom>
            <a:ln w="9517">
              <a:solidFill>
                <a:srgbClr val="8D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35231" y="1361090"/>
            <a:ext cx="16954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80" dirty="0">
                <a:solidFill>
                  <a:srgbClr val="FFE5E5"/>
                </a:solidFill>
                <a:latin typeface="Verdana"/>
                <a:cs typeface="Verdana"/>
              </a:rPr>
              <a:t>1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4196" y="1363758"/>
            <a:ext cx="3123565" cy="187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100"/>
              </a:spcBef>
            </a:pPr>
            <a:r>
              <a:rPr sz="1600" spc="190" dirty="0">
                <a:solidFill>
                  <a:srgbClr val="FFE5E5"/>
                </a:solidFill>
                <a:latin typeface="Verdana"/>
                <a:cs typeface="Verdana"/>
              </a:rPr>
              <a:t>D</a:t>
            </a:r>
            <a:r>
              <a:rPr sz="1600" spc="220" dirty="0">
                <a:solidFill>
                  <a:srgbClr val="FFE5E5"/>
                </a:solidFill>
                <a:latin typeface="Verdana"/>
                <a:cs typeface="Verdana"/>
              </a:rPr>
              <a:t>a</a:t>
            </a:r>
            <a:r>
              <a:rPr sz="1600" spc="185" dirty="0">
                <a:solidFill>
                  <a:srgbClr val="FFE5E5"/>
                </a:solidFill>
                <a:latin typeface="Verdana"/>
                <a:cs typeface="Verdana"/>
              </a:rPr>
              <a:t>t</a:t>
            </a:r>
            <a:r>
              <a:rPr sz="1600" spc="225" dirty="0">
                <a:solidFill>
                  <a:srgbClr val="FFE5E5"/>
                </a:solidFill>
                <a:latin typeface="Verdana"/>
                <a:cs typeface="Verdana"/>
              </a:rPr>
              <a:t>a</a:t>
            </a:r>
            <a:r>
              <a:rPr sz="1600" spc="-245" dirty="0">
                <a:solidFill>
                  <a:srgbClr val="FFE5E5"/>
                </a:solidFill>
                <a:latin typeface="Verdana"/>
                <a:cs typeface="Verdana"/>
              </a:rPr>
              <a:t> </a:t>
            </a:r>
            <a:r>
              <a:rPr sz="1600" spc="450" dirty="0">
                <a:solidFill>
                  <a:srgbClr val="FFE5E5"/>
                </a:solidFill>
                <a:latin typeface="Verdana"/>
                <a:cs typeface="Verdana"/>
              </a:rPr>
              <a:t>P</a:t>
            </a:r>
            <a:r>
              <a:rPr sz="1600" spc="190" dirty="0">
                <a:solidFill>
                  <a:srgbClr val="FFE5E5"/>
                </a:solidFill>
                <a:latin typeface="Verdana"/>
                <a:cs typeface="Verdana"/>
              </a:rPr>
              <a:t>r</a:t>
            </a:r>
            <a:r>
              <a:rPr sz="1600" spc="200" dirty="0">
                <a:solidFill>
                  <a:srgbClr val="FFE5E5"/>
                </a:solidFill>
                <a:latin typeface="Verdana"/>
                <a:cs typeface="Verdana"/>
              </a:rPr>
              <a:t>e</a:t>
            </a:r>
            <a:r>
              <a:rPr sz="1600" spc="170" dirty="0">
                <a:solidFill>
                  <a:srgbClr val="FFE5E5"/>
                </a:solidFill>
                <a:latin typeface="Verdana"/>
                <a:cs typeface="Verdana"/>
              </a:rPr>
              <a:t>p</a:t>
            </a:r>
            <a:r>
              <a:rPr sz="1600" spc="190" dirty="0">
                <a:solidFill>
                  <a:srgbClr val="FFE5E5"/>
                </a:solidFill>
                <a:latin typeface="Verdana"/>
                <a:cs typeface="Verdana"/>
              </a:rPr>
              <a:t>r</a:t>
            </a:r>
            <a:r>
              <a:rPr sz="1600" spc="200" dirty="0">
                <a:solidFill>
                  <a:srgbClr val="FFE5E5"/>
                </a:solidFill>
                <a:latin typeface="Verdana"/>
                <a:cs typeface="Verdana"/>
              </a:rPr>
              <a:t>o</a:t>
            </a:r>
            <a:r>
              <a:rPr sz="1600" spc="290" dirty="0">
                <a:solidFill>
                  <a:srgbClr val="FFE5E5"/>
                </a:solidFill>
                <a:latin typeface="Verdana"/>
                <a:cs typeface="Verdana"/>
              </a:rPr>
              <a:t>c</a:t>
            </a:r>
            <a:r>
              <a:rPr sz="1600" spc="200" dirty="0">
                <a:solidFill>
                  <a:srgbClr val="FFE5E5"/>
                </a:solidFill>
                <a:latin typeface="Verdana"/>
                <a:cs typeface="Verdana"/>
              </a:rPr>
              <a:t>e</a:t>
            </a:r>
            <a:r>
              <a:rPr sz="1600" spc="295" dirty="0">
                <a:solidFill>
                  <a:srgbClr val="FFE5E5"/>
                </a:solidFill>
                <a:latin typeface="Verdana"/>
                <a:cs typeface="Verdana"/>
              </a:rPr>
              <a:t>ss</a:t>
            </a:r>
            <a:r>
              <a:rPr sz="1600" spc="110" dirty="0">
                <a:solidFill>
                  <a:srgbClr val="FFE5E5"/>
                </a:solidFill>
                <a:latin typeface="Verdana"/>
                <a:cs typeface="Verdana"/>
              </a:rPr>
              <a:t>i</a:t>
            </a:r>
            <a:r>
              <a:rPr sz="1600" spc="95" dirty="0">
                <a:solidFill>
                  <a:srgbClr val="FFE5E5"/>
                </a:solidFill>
                <a:latin typeface="Verdana"/>
                <a:cs typeface="Verdana"/>
              </a:rPr>
              <a:t>n</a:t>
            </a:r>
            <a:r>
              <a:rPr sz="1600" spc="190" dirty="0">
                <a:solidFill>
                  <a:srgbClr val="FFE5E5"/>
                </a:solidFill>
                <a:latin typeface="Verdana"/>
                <a:cs typeface="Verdana"/>
              </a:rPr>
              <a:t>g</a:t>
            </a:r>
            <a:endParaRPr sz="1600">
              <a:latin typeface="Verdana"/>
              <a:cs typeface="Verdana"/>
            </a:endParaRPr>
          </a:p>
          <a:p>
            <a:pPr marL="12700" marR="5080" indent="198120" algn="r">
              <a:lnSpc>
                <a:spcPct val="136100"/>
              </a:lnSpc>
              <a:spcBef>
                <a:spcPts val="434"/>
              </a:spcBef>
            </a:pP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audio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FFE5E5"/>
                </a:solidFill>
                <a:latin typeface="Trebuchet MS"/>
                <a:cs typeface="Trebuchet MS"/>
              </a:rPr>
              <a:t>files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will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be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5" dirty="0">
                <a:solidFill>
                  <a:srgbClr val="FFE5E5"/>
                </a:solidFill>
                <a:latin typeface="Trebuchet MS"/>
                <a:cs typeface="Trebuchet MS"/>
              </a:rPr>
              <a:t>preprocessed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to </a:t>
            </a:r>
            <a:r>
              <a:rPr sz="1250" spc="-36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extract </a:t>
            </a:r>
            <a:r>
              <a:rPr sz="1250" spc="5" dirty="0">
                <a:solidFill>
                  <a:srgbClr val="FFE5E5"/>
                </a:solidFill>
                <a:latin typeface="Trebuchet MS"/>
                <a:cs typeface="Trebuchet MS"/>
              </a:rPr>
              <a:t>relevant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features </a:t>
            </a:r>
            <a:r>
              <a:rPr sz="1250" spc="85" dirty="0">
                <a:solidFill>
                  <a:srgbClr val="FFE5E5"/>
                </a:solidFill>
                <a:latin typeface="Trebuchet MS"/>
                <a:cs typeface="Trebuchet MS"/>
              </a:rPr>
              <a:t>such as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mel- </a:t>
            </a:r>
            <a:r>
              <a:rPr sz="1250" spc="7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frequency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cepstral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coefficients</a:t>
            </a:r>
            <a:r>
              <a:rPr sz="1250" spc="-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5" dirty="0">
                <a:solidFill>
                  <a:srgbClr val="FFE5E5"/>
                </a:solidFill>
                <a:latin typeface="Trebuchet MS"/>
                <a:cs typeface="Trebuchet MS"/>
              </a:rPr>
              <a:t>(MFCCs), </a:t>
            </a:r>
            <a:r>
              <a:rPr sz="1250" spc="-36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spectrograms,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and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other </a:t>
            </a:r>
            <a:r>
              <a:rPr sz="1250" spc="55" dirty="0">
                <a:solidFill>
                  <a:srgbClr val="FFE5E5"/>
                </a:solidFill>
                <a:latin typeface="Trebuchet MS"/>
                <a:cs typeface="Trebuchet MS"/>
              </a:rPr>
              <a:t>acoustic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features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5" dirty="0">
                <a:solidFill>
                  <a:srgbClr val="FFE5E5"/>
                </a:solidFill>
                <a:latin typeface="Trebuchet MS"/>
                <a:cs typeface="Trebuchet MS"/>
              </a:rPr>
              <a:t>that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5" dirty="0">
                <a:solidFill>
                  <a:srgbClr val="FFE5E5"/>
                </a:solidFill>
                <a:latin typeface="Trebuchet MS"/>
                <a:cs typeface="Trebuchet MS"/>
              </a:rPr>
              <a:t>can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capture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emotional</a:t>
            </a:r>
            <a:endParaRPr sz="12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525"/>
              </a:spcBef>
            </a:pP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content</a:t>
            </a:r>
            <a:r>
              <a:rPr sz="1250" spc="-6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of</a:t>
            </a:r>
            <a:r>
              <a:rPr sz="1250" spc="-6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5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speech.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36704" y="2141334"/>
            <a:ext cx="932815" cy="371475"/>
            <a:chOff x="5536704" y="2141334"/>
            <a:chExt cx="932815" cy="371475"/>
          </a:xfrm>
        </p:grpSpPr>
        <p:sp>
          <p:nvSpPr>
            <p:cNvPr id="14" name="object 14"/>
            <p:cNvSpPr/>
            <p:nvPr/>
          </p:nvSpPr>
          <p:spPr>
            <a:xfrm>
              <a:off x="5898349" y="2315476"/>
              <a:ext cx="571500" cy="28575"/>
            </a:xfrm>
            <a:custGeom>
              <a:avLst/>
              <a:gdLst/>
              <a:ahLst/>
              <a:cxnLst/>
              <a:rect l="l" t="t" r="r" b="b"/>
              <a:pathLst>
                <a:path w="571500" h="28575">
                  <a:moveTo>
                    <a:pt x="558647" y="0"/>
                  </a:moveTo>
                  <a:lnTo>
                    <a:pt x="12382" y="0"/>
                  </a:lnTo>
                  <a:lnTo>
                    <a:pt x="10566" y="355"/>
                  </a:lnTo>
                  <a:lnTo>
                    <a:pt x="0" y="12382"/>
                  </a:lnTo>
                  <a:lnTo>
                    <a:pt x="0" y="14274"/>
                  </a:lnTo>
                  <a:lnTo>
                    <a:pt x="0" y="16167"/>
                  </a:lnTo>
                  <a:lnTo>
                    <a:pt x="12382" y="28549"/>
                  </a:lnTo>
                  <a:lnTo>
                    <a:pt x="558647" y="28549"/>
                  </a:lnTo>
                  <a:lnTo>
                    <a:pt x="571030" y="16167"/>
                  </a:lnTo>
                  <a:lnTo>
                    <a:pt x="571030" y="12382"/>
                  </a:lnTo>
                  <a:lnTo>
                    <a:pt x="560463" y="355"/>
                  </a:lnTo>
                  <a:lnTo>
                    <a:pt x="558647" y="0"/>
                  </a:lnTo>
                  <a:close/>
                </a:path>
              </a:pathLst>
            </a:custGeom>
            <a:solidFill>
              <a:srgbClr val="8D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41467" y="2146096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299554" y="0"/>
                  </a:moveTo>
                  <a:lnTo>
                    <a:pt x="52565" y="0"/>
                  </a:lnTo>
                  <a:lnTo>
                    <a:pt x="48907" y="355"/>
                  </a:lnTo>
                  <a:lnTo>
                    <a:pt x="13868" y="19088"/>
                  </a:lnTo>
                  <a:lnTo>
                    <a:pt x="0" y="52578"/>
                  </a:lnTo>
                  <a:lnTo>
                    <a:pt x="0" y="305384"/>
                  </a:lnTo>
                  <a:lnTo>
                    <a:pt x="0" y="309079"/>
                  </a:lnTo>
                  <a:lnTo>
                    <a:pt x="19088" y="347776"/>
                  </a:lnTo>
                  <a:lnTo>
                    <a:pt x="52565" y="361657"/>
                  </a:lnTo>
                  <a:lnTo>
                    <a:pt x="299554" y="361657"/>
                  </a:lnTo>
                  <a:lnTo>
                    <a:pt x="338251" y="342557"/>
                  </a:lnTo>
                  <a:lnTo>
                    <a:pt x="352132" y="309079"/>
                  </a:lnTo>
                  <a:lnTo>
                    <a:pt x="352132" y="52578"/>
                  </a:lnTo>
                  <a:lnTo>
                    <a:pt x="333032" y="13868"/>
                  </a:lnTo>
                  <a:lnTo>
                    <a:pt x="303212" y="355"/>
                  </a:lnTo>
                  <a:lnTo>
                    <a:pt x="299554" y="0"/>
                  </a:lnTo>
                  <a:close/>
                </a:path>
              </a:pathLst>
            </a:custGeom>
            <a:solidFill>
              <a:srgbClr val="740B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41467" y="2146096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0" y="305384"/>
                  </a:moveTo>
                  <a:lnTo>
                    <a:pt x="0" y="56273"/>
                  </a:lnTo>
                  <a:lnTo>
                    <a:pt x="0" y="52578"/>
                  </a:lnTo>
                  <a:lnTo>
                    <a:pt x="355" y="48920"/>
                  </a:lnTo>
                  <a:lnTo>
                    <a:pt x="1079" y="45288"/>
                  </a:lnTo>
                  <a:lnTo>
                    <a:pt x="1790" y="41668"/>
                  </a:lnTo>
                  <a:lnTo>
                    <a:pt x="2870" y="38150"/>
                  </a:lnTo>
                  <a:lnTo>
                    <a:pt x="25006" y="9486"/>
                  </a:lnTo>
                  <a:lnTo>
                    <a:pt x="28067" y="7429"/>
                  </a:lnTo>
                  <a:lnTo>
                    <a:pt x="45288" y="1079"/>
                  </a:lnTo>
                  <a:lnTo>
                    <a:pt x="48907" y="355"/>
                  </a:lnTo>
                  <a:lnTo>
                    <a:pt x="52565" y="0"/>
                  </a:lnTo>
                  <a:lnTo>
                    <a:pt x="56261" y="0"/>
                  </a:lnTo>
                  <a:lnTo>
                    <a:pt x="295859" y="0"/>
                  </a:lnTo>
                  <a:lnTo>
                    <a:pt x="299554" y="0"/>
                  </a:lnTo>
                  <a:lnTo>
                    <a:pt x="303212" y="355"/>
                  </a:lnTo>
                  <a:lnTo>
                    <a:pt x="306832" y="1079"/>
                  </a:lnTo>
                  <a:lnTo>
                    <a:pt x="310464" y="1803"/>
                  </a:lnTo>
                  <a:lnTo>
                    <a:pt x="327113" y="9486"/>
                  </a:lnTo>
                  <a:lnTo>
                    <a:pt x="330187" y="11544"/>
                  </a:lnTo>
                  <a:lnTo>
                    <a:pt x="333032" y="13868"/>
                  </a:lnTo>
                  <a:lnTo>
                    <a:pt x="335648" y="16484"/>
                  </a:lnTo>
                  <a:lnTo>
                    <a:pt x="338251" y="19088"/>
                  </a:lnTo>
                  <a:lnTo>
                    <a:pt x="347840" y="34734"/>
                  </a:lnTo>
                  <a:lnTo>
                    <a:pt x="349262" y="38150"/>
                  </a:lnTo>
                  <a:lnTo>
                    <a:pt x="350329" y="41668"/>
                  </a:lnTo>
                  <a:lnTo>
                    <a:pt x="351040" y="45288"/>
                  </a:lnTo>
                  <a:lnTo>
                    <a:pt x="351764" y="48920"/>
                  </a:lnTo>
                  <a:lnTo>
                    <a:pt x="352132" y="52578"/>
                  </a:lnTo>
                  <a:lnTo>
                    <a:pt x="352132" y="56273"/>
                  </a:lnTo>
                  <a:lnTo>
                    <a:pt x="352132" y="305384"/>
                  </a:lnTo>
                  <a:lnTo>
                    <a:pt x="352132" y="309079"/>
                  </a:lnTo>
                  <a:lnTo>
                    <a:pt x="351764" y="312737"/>
                  </a:lnTo>
                  <a:lnTo>
                    <a:pt x="351040" y="316357"/>
                  </a:lnTo>
                  <a:lnTo>
                    <a:pt x="350329" y="319976"/>
                  </a:lnTo>
                  <a:lnTo>
                    <a:pt x="349262" y="323507"/>
                  </a:lnTo>
                  <a:lnTo>
                    <a:pt x="347840" y="326910"/>
                  </a:lnTo>
                  <a:lnTo>
                    <a:pt x="346430" y="330327"/>
                  </a:lnTo>
                  <a:lnTo>
                    <a:pt x="317385" y="357365"/>
                  </a:lnTo>
                  <a:lnTo>
                    <a:pt x="313982" y="358775"/>
                  </a:lnTo>
                  <a:lnTo>
                    <a:pt x="310464" y="359841"/>
                  </a:lnTo>
                  <a:lnTo>
                    <a:pt x="306832" y="360565"/>
                  </a:lnTo>
                  <a:lnTo>
                    <a:pt x="303212" y="361289"/>
                  </a:lnTo>
                  <a:lnTo>
                    <a:pt x="299554" y="361657"/>
                  </a:lnTo>
                  <a:lnTo>
                    <a:pt x="295859" y="361657"/>
                  </a:lnTo>
                  <a:lnTo>
                    <a:pt x="56261" y="361657"/>
                  </a:lnTo>
                  <a:lnTo>
                    <a:pt x="52565" y="361657"/>
                  </a:lnTo>
                  <a:lnTo>
                    <a:pt x="48907" y="361289"/>
                  </a:lnTo>
                  <a:lnTo>
                    <a:pt x="45288" y="360565"/>
                  </a:lnTo>
                  <a:lnTo>
                    <a:pt x="41656" y="359841"/>
                  </a:lnTo>
                  <a:lnTo>
                    <a:pt x="38138" y="358775"/>
                  </a:lnTo>
                  <a:lnTo>
                    <a:pt x="34734" y="357365"/>
                  </a:lnTo>
                  <a:lnTo>
                    <a:pt x="31318" y="355955"/>
                  </a:lnTo>
                  <a:lnTo>
                    <a:pt x="4279" y="326910"/>
                  </a:lnTo>
                  <a:lnTo>
                    <a:pt x="2870" y="323507"/>
                  </a:lnTo>
                  <a:lnTo>
                    <a:pt x="1790" y="319976"/>
                  </a:lnTo>
                  <a:lnTo>
                    <a:pt x="1079" y="316357"/>
                  </a:lnTo>
                  <a:lnTo>
                    <a:pt x="355" y="312737"/>
                  </a:lnTo>
                  <a:lnTo>
                    <a:pt x="0" y="309079"/>
                  </a:lnTo>
                  <a:lnTo>
                    <a:pt x="0" y="305384"/>
                  </a:lnTo>
                  <a:close/>
                </a:path>
              </a:pathLst>
            </a:custGeom>
            <a:ln w="9517">
              <a:solidFill>
                <a:srgbClr val="8D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605043" y="2179554"/>
            <a:ext cx="22923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395" dirty="0">
                <a:solidFill>
                  <a:srgbClr val="FFE5E5"/>
                </a:solidFill>
                <a:latin typeface="Verdana"/>
                <a:cs typeface="Verdana"/>
              </a:rPr>
              <a:t>2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02107" y="2172702"/>
            <a:ext cx="3039110" cy="188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95" dirty="0">
                <a:solidFill>
                  <a:srgbClr val="FFE5E5"/>
                </a:solidFill>
                <a:latin typeface="Verdana"/>
                <a:cs typeface="Verdana"/>
              </a:rPr>
              <a:t>M</a:t>
            </a:r>
            <a:r>
              <a:rPr sz="1600" spc="200" dirty="0">
                <a:solidFill>
                  <a:srgbClr val="FFE5E5"/>
                </a:solidFill>
                <a:latin typeface="Verdana"/>
                <a:cs typeface="Verdana"/>
              </a:rPr>
              <a:t>o</a:t>
            </a:r>
            <a:r>
              <a:rPr sz="1600" spc="170" dirty="0">
                <a:solidFill>
                  <a:srgbClr val="FFE5E5"/>
                </a:solidFill>
                <a:latin typeface="Verdana"/>
                <a:cs typeface="Verdana"/>
              </a:rPr>
              <a:t>d</a:t>
            </a:r>
            <a:r>
              <a:rPr sz="1600" spc="200" dirty="0">
                <a:solidFill>
                  <a:srgbClr val="FFE5E5"/>
                </a:solidFill>
                <a:latin typeface="Verdana"/>
                <a:cs typeface="Verdana"/>
              </a:rPr>
              <a:t>e</a:t>
            </a:r>
            <a:r>
              <a:rPr sz="1600" spc="65" dirty="0">
                <a:solidFill>
                  <a:srgbClr val="FFE5E5"/>
                </a:solidFill>
                <a:latin typeface="Verdana"/>
                <a:cs typeface="Verdana"/>
              </a:rPr>
              <a:t>l</a:t>
            </a:r>
            <a:r>
              <a:rPr sz="1600" spc="-245" dirty="0">
                <a:solidFill>
                  <a:srgbClr val="FFE5E5"/>
                </a:solidFill>
                <a:latin typeface="Verdana"/>
                <a:cs typeface="Verdana"/>
              </a:rPr>
              <a:t> </a:t>
            </a:r>
            <a:r>
              <a:rPr sz="1600" spc="409" dirty="0">
                <a:solidFill>
                  <a:srgbClr val="FFE5E5"/>
                </a:solidFill>
                <a:latin typeface="Verdana"/>
                <a:cs typeface="Verdana"/>
              </a:rPr>
              <a:t>A</a:t>
            </a:r>
            <a:r>
              <a:rPr sz="1600" spc="190" dirty="0">
                <a:solidFill>
                  <a:srgbClr val="FFE5E5"/>
                </a:solidFill>
                <a:latin typeface="Verdana"/>
                <a:cs typeface="Verdana"/>
              </a:rPr>
              <a:t>r</a:t>
            </a:r>
            <a:r>
              <a:rPr sz="1600" spc="290" dirty="0">
                <a:solidFill>
                  <a:srgbClr val="FFE5E5"/>
                </a:solidFill>
                <a:latin typeface="Verdana"/>
                <a:cs typeface="Verdana"/>
              </a:rPr>
              <a:t>c</a:t>
            </a:r>
            <a:r>
              <a:rPr sz="1600" spc="95" dirty="0">
                <a:solidFill>
                  <a:srgbClr val="FFE5E5"/>
                </a:solidFill>
                <a:latin typeface="Verdana"/>
                <a:cs typeface="Verdana"/>
              </a:rPr>
              <a:t>h</a:t>
            </a:r>
            <a:r>
              <a:rPr sz="1600" spc="110" dirty="0">
                <a:solidFill>
                  <a:srgbClr val="FFE5E5"/>
                </a:solidFill>
                <a:latin typeface="Verdana"/>
                <a:cs typeface="Verdana"/>
              </a:rPr>
              <a:t>i</a:t>
            </a:r>
            <a:r>
              <a:rPr sz="1600" spc="185" dirty="0">
                <a:solidFill>
                  <a:srgbClr val="FFE5E5"/>
                </a:solidFill>
                <a:latin typeface="Verdana"/>
                <a:cs typeface="Verdana"/>
              </a:rPr>
              <a:t>t</a:t>
            </a:r>
            <a:r>
              <a:rPr sz="1600" spc="200" dirty="0">
                <a:solidFill>
                  <a:srgbClr val="FFE5E5"/>
                </a:solidFill>
                <a:latin typeface="Verdana"/>
                <a:cs typeface="Verdana"/>
              </a:rPr>
              <a:t>e</a:t>
            </a:r>
            <a:r>
              <a:rPr sz="1600" spc="290" dirty="0">
                <a:solidFill>
                  <a:srgbClr val="FFE5E5"/>
                </a:solidFill>
                <a:latin typeface="Verdana"/>
                <a:cs typeface="Verdana"/>
              </a:rPr>
              <a:t>c</a:t>
            </a:r>
            <a:r>
              <a:rPr sz="1600" spc="185" dirty="0">
                <a:solidFill>
                  <a:srgbClr val="FFE5E5"/>
                </a:solidFill>
                <a:latin typeface="Verdana"/>
                <a:cs typeface="Verdana"/>
              </a:rPr>
              <a:t>t</a:t>
            </a:r>
            <a:r>
              <a:rPr sz="1600" spc="95" dirty="0">
                <a:solidFill>
                  <a:srgbClr val="FFE5E5"/>
                </a:solidFill>
                <a:latin typeface="Verdana"/>
                <a:cs typeface="Verdana"/>
              </a:rPr>
              <a:t>u</a:t>
            </a:r>
            <a:r>
              <a:rPr sz="1600" spc="190" dirty="0">
                <a:solidFill>
                  <a:srgbClr val="FFE5E5"/>
                </a:solidFill>
                <a:latin typeface="Verdana"/>
                <a:cs typeface="Verdana"/>
              </a:rPr>
              <a:t>r</a:t>
            </a:r>
            <a:r>
              <a:rPr sz="1600" spc="204" dirty="0">
                <a:solidFill>
                  <a:srgbClr val="FFE5E5"/>
                </a:solidFill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36900"/>
              </a:lnSpc>
              <a:spcBef>
                <a:spcPts val="425"/>
              </a:spcBef>
            </a:pPr>
            <a:r>
              <a:rPr sz="1250" spc="110" dirty="0">
                <a:solidFill>
                  <a:srgbClr val="FFE5E5"/>
                </a:solidFill>
                <a:latin typeface="Trebuchet MS"/>
                <a:cs typeface="Trebuchet MS"/>
              </a:rPr>
              <a:t>A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deep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learning </a:t>
            </a:r>
            <a:r>
              <a:rPr sz="1250" dirty="0">
                <a:solidFill>
                  <a:srgbClr val="FFE5E5"/>
                </a:solidFill>
                <a:latin typeface="Trebuchet MS"/>
                <a:cs typeface="Trebuchet MS"/>
              </a:rPr>
              <a:t>model, </a:t>
            </a:r>
            <a:r>
              <a:rPr sz="1250" spc="85" dirty="0">
                <a:solidFill>
                  <a:srgbClr val="FFE5E5"/>
                </a:solidFill>
                <a:latin typeface="Trebuchet MS"/>
                <a:cs typeface="Trebuchet MS"/>
              </a:rPr>
              <a:t>such as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convolutional</a:t>
            </a:r>
            <a:r>
              <a:rPr sz="1250" spc="-5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neural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network</a:t>
            </a:r>
            <a:r>
              <a:rPr sz="1250" spc="-5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5" dirty="0">
                <a:solidFill>
                  <a:srgbClr val="FFE5E5"/>
                </a:solidFill>
                <a:latin typeface="Trebuchet MS"/>
                <a:cs typeface="Trebuchet MS"/>
              </a:rPr>
              <a:t>(CNN)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or</a:t>
            </a:r>
            <a:r>
              <a:rPr sz="1250" spc="-5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a </a:t>
            </a:r>
            <a:r>
              <a:rPr sz="1250" spc="-36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recurrent </a:t>
            </a:r>
            <a:r>
              <a:rPr sz="1250" spc="10" dirty="0">
                <a:solidFill>
                  <a:srgbClr val="FFE5E5"/>
                </a:solidFill>
                <a:latin typeface="Trebuchet MS"/>
                <a:cs typeface="Trebuchet MS"/>
              </a:rPr>
              <a:t>neural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network </a:t>
            </a:r>
            <a:r>
              <a:rPr sz="1250" spc="-5" dirty="0">
                <a:solidFill>
                  <a:srgbClr val="FFE5E5"/>
                </a:solidFill>
                <a:latin typeface="Trebuchet MS"/>
                <a:cs typeface="Trebuchet MS"/>
              </a:rPr>
              <a:t>(RNN), 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will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be </a:t>
            </a:r>
            <a:r>
              <a:rPr sz="1250" spc="7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designed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to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classify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emotional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state </a:t>
            </a:r>
            <a:r>
              <a:rPr sz="1250" spc="-36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of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 </a:t>
            </a:r>
            <a:r>
              <a:rPr sz="1250" spc="75" dirty="0">
                <a:solidFill>
                  <a:srgbClr val="FFE5E5"/>
                </a:solidFill>
                <a:latin typeface="Trebuchet MS"/>
                <a:cs typeface="Trebuchet MS"/>
              </a:rPr>
              <a:t>speech </a:t>
            </a:r>
            <a:r>
              <a:rPr sz="1250" spc="80" dirty="0">
                <a:solidFill>
                  <a:srgbClr val="FFE5E5"/>
                </a:solidFill>
                <a:latin typeface="Trebuchet MS"/>
                <a:cs typeface="Trebuchet MS"/>
              </a:rPr>
              <a:t>based </a:t>
            </a:r>
            <a:r>
              <a:rPr sz="1250" spc="65" dirty="0">
                <a:solidFill>
                  <a:srgbClr val="FFE5E5"/>
                </a:solidFill>
                <a:latin typeface="Trebuchet MS"/>
                <a:cs typeface="Trebuchet MS"/>
              </a:rPr>
              <a:t>on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 extracted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-5" dirty="0">
                <a:solidFill>
                  <a:srgbClr val="FFE5E5"/>
                </a:solidFill>
                <a:latin typeface="Trebuchet MS"/>
                <a:cs typeface="Trebuchet MS"/>
              </a:rPr>
              <a:t>features.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970145" y="3730692"/>
            <a:ext cx="932815" cy="371475"/>
            <a:chOff x="4970145" y="3730692"/>
            <a:chExt cx="932815" cy="371475"/>
          </a:xfrm>
        </p:grpSpPr>
        <p:sp>
          <p:nvSpPr>
            <p:cNvPr id="20" name="object 20"/>
            <p:cNvSpPr/>
            <p:nvPr/>
          </p:nvSpPr>
          <p:spPr>
            <a:xfrm>
              <a:off x="4970145" y="3904818"/>
              <a:ext cx="571500" cy="28575"/>
            </a:xfrm>
            <a:custGeom>
              <a:avLst/>
              <a:gdLst/>
              <a:ahLst/>
              <a:cxnLst/>
              <a:rect l="l" t="t" r="r" b="b"/>
              <a:pathLst>
                <a:path w="571500" h="28575">
                  <a:moveTo>
                    <a:pt x="558634" y="0"/>
                  </a:moveTo>
                  <a:lnTo>
                    <a:pt x="12382" y="0"/>
                  </a:lnTo>
                  <a:lnTo>
                    <a:pt x="10553" y="368"/>
                  </a:lnTo>
                  <a:lnTo>
                    <a:pt x="0" y="12382"/>
                  </a:lnTo>
                  <a:lnTo>
                    <a:pt x="0" y="14287"/>
                  </a:lnTo>
                  <a:lnTo>
                    <a:pt x="0" y="16167"/>
                  </a:lnTo>
                  <a:lnTo>
                    <a:pt x="12382" y="28549"/>
                  </a:lnTo>
                  <a:lnTo>
                    <a:pt x="558634" y="28549"/>
                  </a:lnTo>
                  <a:lnTo>
                    <a:pt x="571017" y="16167"/>
                  </a:lnTo>
                  <a:lnTo>
                    <a:pt x="571017" y="12382"/>
                  </a:lnTo>
                  <a:lnTo>
                    <a:pt x="560451" y="368"/>
                  </a:lnTo>
                  <a:lnTo>
                    <a:pt x="558634" y="0"/>
                  </a:lnTo>
                  <a:close/>
                </a:path>
              </a:pathLst>
            </a:custGeom>
            <a:solidFill>
              <a:srgbClr val="8D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45925" y="3735450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299554" y="0"/>
                  </a:moveTo>
                  <a:lnTo>
                    <a:pt x="52578" y="0"/>
                  </a:lnTo>
                  <a:lnTo>
                    <a:pt x="48920" y="355"/>
                  </a:lnTo>
                  <a:lnTo>
                    <a:pt x="13868" y="19088"/>
                  </a:lnTo>
                  <a:lnTo>
                    <a:pt x="0" y="52578"/>
                  </a:lnTo>
                  <a:lnTo>
                    <a:pt x="0" y="305371"/>
                  </a:lnTo>
                  <a:lnTo>
                    <a:pt x="0" y="309067"/>
                  </a:lnTo>
                  <a:lnTo>
                    <a:pt x="19088" y="347776"/>
                  </a:lnTo>
                  <a:lnTo>
                    <a:pt x="52578" y="361645"/>
                  </a:lnTo>
                  <a:lnTo>
                    <a:pt x="299554" y="361645"/>
                  </a:lnTo>
                  <a:lnTo>
                    <a:pt x="338264" y="342557"/>
                  </a:lnTo>
                  <a:lnTo>
                    <a:pt x="352132" y="309067"/>
                  </a:lnTo>
                  <a:lnTo>
                    <a:pt x="352132" y="52578"/>
                  </a:lnTo>
                  <a:lnTo>
                    <a:pt x="333032" y="13868"/>
                  </a:lnTo>
                  <a:lnTo>
                    <a:pt x="303212" y="355"/>
                  </a:lnTo>
                  <a:lnTo>
                    <a:pt x="299554" y="0"/>
                  </a:lnTo>
                  <a:close/>
                </a:path>
              </a:pathLst>
            </a:custGeom>
            <a:solidFill>
              <a:srgbClr val="740B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45925" y="3735450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0" y="305371"/>
                  </a:moveTo>
                  <a:lnTo>
                    <a:pt x="0" y="56273"/>
                  </a:lnTo>
                  <a:lnTo>
                    <a:pt x="0" y="52578"/>
                  </a:lnTo>
                  <a:lnTo>
                    <a:pt x="355" y="48920"/>
                  </a:lnTo>
                  <a:lnTo>
                    <a:pt x="9486" y="25006"/>
                  </a:lnTo>
                  <a:lnTo>
                    <a:pt x="11531" y="21932"/>
                  </a:lnTo>
                  <a:lnTo>
                    <a:pt x="13868" y="19088"/>
                  </a:lnTo>
                  <a:lnTo>
                    <a:pt x="16484" y="16484"/>
                  </a:lnTo>
                  <a:lnTo>
                    <a:pt x="19088" y="13868"/>
                  </a:lnTo>
                  <a:lnTo>
                    <a:pt x="21932" y="11531"/>
                  </a:lnTo>
                  <a:lnTo>
                    <a:pt x="25006" y="9486"/>
                  </a:lnTo>
                  <a:lnTo>
                    <a:pt x="28079" y="7429"/>
                  </a:lnTo>
                  <a:lnTo>
                    <a:pt x="52578" y="0"/>
                  </a:lnTo>
                  <a:lnTo>
                    <a:pt x="56273" y="0"/>
                  </a:lnTo>
                  <a:lnTo>
                    <a:pt x="295859" y="0"/>
                  </a:lnTo>
                  <a:lnTo>
                    <a:pt x="299554" y="0"/>
                  </a:lnTo>
                  <a:lnTo>
                    <a:pt x="303212" y="355"/>
                  </a:lnTo>
                  <a:lnTo>
                    <a:pt x="306832" y="1079"/>
                  </a:lnTo>
                  <a:lnTo>
                    <a:pt x="310464" y="1803"/>
                  </a:lnTo>
                  <a:lnTo>
                    <a:pt x="327126" y="9486"/>
                  </a:lnTo>
                  <a:lnTo>
                    <a:pt x="330200" y="11531"/>
                  </a:lnTo>
                  <a:lnTo>
                    <a:pt x="333032" y="13868"/>
                  </a:lnTo>
                  <a:lnTo>
                    <a:pt x="335648" y="16484"/>
                  </a:lnTo>
                  <a:lnTo>
                    <a:pt x="338264" y="19088"/>
                  </a:lnTo>
                  <a:lnTo>
                    <a:pt x="352132" y="52578"/>
                  </a:lnTo>
                  <a:lnTo>
                    <a:pt x="352132" y="56273"/>
                  </a:lnTo>
                  <a:lnTo>
                    <a:pt x="352132" y="305371"/>
                  </a:lnTo>
                  <a:lnTo>
                    <a:pt x="352132" y="309067"/>
                  </a:lnTo>
                  <a:lnTo>
                    <a:pt x="351777" y="312724"/>
                  </a:lnTo>
                  <a:lnTo>
                    <a:pt x="335648" y="345160"/>
                  </a:lnTo>
                  <a:lnTo>
                    <a:pt x="333032" y="347776"/>
                  </a:lnTo>
                  <a:lnTo>
                    <a:pt x="330200" y="350113"/>
                  </a:lnTo>
                  <a:lnTo>
                    <a:pt x="327126" y="352158"/>
                  </a:lnTo>
                  <a:lnTo>
                    <a:pt x="324053" y="354215"/>
                  </a:lnTo>
                  <a:lnTo>
                    <a:pt x="306832" y="360565"/>
                  </a:lnTo>
                  <a:lnTo>
                    <a:pt x="303212" y="361289"/>
                  </a:lnTo>
                  <a:lnTo>
                    <a:pt x="299554" y="361645"/>
                  </a:lnTo>
                  <a:lnTo>
                    <a:pt x="295859" y="361645"/>
                  </a:lnTo>
                  <a:lnTo>
                    <a:pt x="56273" y="361645"/>
                  </a:lnTo>
                  <a:lnTo>
                    <a:pt x="52578" y="361645"/>
                  </a:lnTo>
                  <a:lnTo>
                    <a:pt x="48920" y="361289"/>
                  </a:lnTo>
                  <a:lnTo>
                    <a:pt x="25006" y="352158"/>
                  </a:lnTo>
                  <a:lnTo>
                    <a:pt x="21932" y="350113"/>
                  </a:lnTo>
                  <a:lnTo>
                    <a:pt x="19088" y="347776"/>
                  </a:lnTo>
                  <a:lnTo>
                    <a:pt x="16484" y="345160"/>
                  </a:lnTo>
                  <a:lnTo>
                    <a:pt x="13868" y="342557"/>
                  </a:lnTo>
                  <a:lnTo>
                    <a:pt x="11531" y="339712"/>
                  </a:lnTo>
                  <a:lnTo>
                    <a:pt x="9486" y="336638"/>
                  </a:lnTo>
                  <a:lnTo>
                    <a:pt x="7429" y="333565"/>
                  </a:lnTo>
                  <a:lnTo>
                    <a:pt x="0" y="309067"/>
                  </a:lnTo>
                  <a:lnTo>
                    <a:pt x="0" y="305371"/>
                  </a:lnTo>
                  <a:close/>
                </a:path>
              </a:pathLst>
            </a:custGeom>
            <a:ln w="9517">
              <a:solidFill>
                <a:srgbClr val="8D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599544" y="3759384"/>
            <a:ext cx="24066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484" dirty="0">
                <a:solidFill>
                  <a:srgbClr val="FFE5E5"/>
                </a:solidFill>
                <a:latin typeface="Verdana"/>
                <a:cs typeface="Verdana"/>
              </a:rPr>
              <a:t>3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74572" y="3762051"/>
            <a:ext cx="3063240" cy="214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100"/>
              </a:spcBef>
            </a:pPr>
            <a:r>
              <a:rPr sz="1600" spc="509" dirty="0">
                <a:solidFill>
                  <a:srgbClr val="FFE5E5"/>
                </a:solidFill>
                <a:latin typeface="Verdana"/>
                <a:cs typeface="Verdana"/>
              </a:rPr>
              <a:t>T</a:t>
            </a:r>
            <a:r>
              <a:rPr sz="1600" spc="140" dirty="0">
                <a:solidFill>
                  <a:srgbClr val="FFE5E5"/>
                </a:solidFill>
                <a:latin typeface="Verdana"/>
                <a:cs typeface="Verdana"/>
              </a:rPr>
              <a:t>r</a:t>
            </a:r>
            <a:r>
              <a:rPr sz="1600" spc="220" dirty="0">
                <a:solidFill>
                  <a:srgbClr val="FFE5E5"/>
                </a:solidFill>
                <a:latin typeface="Verdana"/>
                <a:cs typeface="Verdana"/>
              </a:rPr>
              <a:t>a</a:t>
            </a:r>
            <a:r>
              <a:rPr sz="1600" spc="110" dirty="0">
                <a:solidFill>
                  <a:srgbClr val="FFE5E5"/>
                </a:solidFill>
                <a:latin typeface="Verdana"/>
                <a:cs typeface="Verdana"/>
              </a:rPr>
              <a:t>i</a:t>
            </a:r>
            <a:r>
              <a:rPr sz="1600" spc="95" dirty="0">
                <a:solidFill>
                  <a:srgbClr val="FFE5E5"/>
                </a:solidFill>
                <a:latin typeface="Verdana"/>
                <a:cs typeface="Verdana"/>
              </a:rPr>
              <a:t>n</a:t>
            </a:r>
            <a:r>
              <a:rPr sz="1600" spc="110" dirty="0">
                <a:solidFill>
                  <a:srgbClr val="FFE5E5"/>
                </a:solidFill>
                <a:latin typeface="Verdana"/>
                <a:cs typeface="Verdana"/>
              </a:rPr>
              <a:t>i</a:t>
            </a:r>
            <a:r>
              <a:rPr sz="1600" spc="95" dirty="0">
                <a:solidFill>
                  <a:srgbClr val="FFE5E5"/>
                </a:solidFill>
                <a:latin typeface="Verdana"/>
                <a:cs typeface="Verdana"/>
              </a:rPr>
              <a:t>n</a:t>
            </a:r>
            <a:r>
              <a:rPr sz="1600" spc="190" dirty="0">
                <a:solidFill>
                  <a:srgbClr val="FFE5E5"/>
                </a:solidFill>
                <a:latin typeface="Verdana"/>
                <a:cs typeface="Verdana"/>
              </a:rPr>
              <a:t>g</a:t>
            </a:r>
            <a:r>
              <a:rPr sz="1600" spc="-245" dirty="0">
                <a:solidFill>
                  <a:srgbClr val="FFE5E5"/>
                </a:solidFill>
                <a:latin typeface="Verdana"/>
                <a:cs typeface="Verdana"/>
              </a:rPr>
              <a:t> </a:t>
            </a:r>
            <a:r>
              <a:rPr sz="1600" spc="220" dirty="0">
                <a:solidFill>
                  <a:srgbClr val="FFE5E5"/>
                </a:solidFill>
                <a:latin typeface="Verdana"/>
                <a:cs typeface="Verdana"/>
              </a:rPr>
              <a:t>a</a:t>
            </a:r>
            <a:r>
              <a:rPr sz="1600" spc="95" dirty="0">
                <a:solidFill>
                  <a:srgbClr val="FFE5E5"/>
                </a:solidFill>
                <a:latin typeface="Verdana"/>
                <a:cs typeface="Verdana"/>
              </a:rPr>
              <a:t>n</a:t>
            </a:r>
            <a:r>
              <a:rPr sz="1600" spc="175" dirty="0">
                <a:solidFill>
                  <a:srgbClr val="FFE5E5"/>
                </a:solidFill>
                <a:latin typeface="Verdana"/>
                <a:cs typeface="Verdana"/>
              </a:rPr>
              <a:t>d</a:t>
            </a:r>
            <a:r>
              <a:rPr sz="1600" spc="-245" dirty="0">
                <a:solidFill>
                  <a:srgbClr val="FFE5E5"/>
                </a:solidFill>
                <a:latin typeface="Verdana"/>
                <a:cs typeface="Verdana"/>
              </a:rPr>
              <a:t> </a:t>
            </a:r>
            <a:r>
              <a:rPr sz="1600" spc="155" dirty="0">
                <a:solidFill>
                  <a:srgbClr val="FFE5E5"/>
                </a:solidFill>
                <a:latin typeface="Verdana"/>
                <a:cs typeface="Verdana"/>
              </a:rPr>
              <a:t>V</a:t>
            </a:r>
            <a:r>
              <a:rPr sz="1600" spc="220" dirty="0">
                <a:solidFill>
                  <a:srgbClr val="FFE5E5"/>
                </a:solidFill>
                <a:latin typeface="Verdana"/>
                <a:cs typeface="Verdana"/>
              </a:rPr>
              <a:t>a</a:t>
            </a:r>
            <a:r>
              <a:rPr sz="1600" spc="60" dirty="0">
                <a:solidFill>
                  <a:srgbClr val="FFE5E5"/>
                </a:solidFill>
                <a:latin typeface="Verdana"/>
                <a:cs typeface="Verdana"/>
              </a:rPr>
              <a:t>l</a:t>
            </a:r>
            <a:r>
              <a:rPr sz="1600" spc="110" dirty="0">
                <a:solidFill>
                  <a:srgbClr val="FFE5E5"/>
                </a:solidFill>
                <a:latin typeface="Verdana"/>
                <a:cs typeface="Verdana"/>
              </a:rPr>
              <a:t>i</a:t>
            </a:r>
            <a:r>
              <a:rPr sz="1600" spc="170" dirty="0">
                <a:solidFill>
                  <a:srgbClr val="FFE5E5"/>
                </a:solidFill>
                <a:latin typeface="Verdana"/>
                <a:cs typeface="Verdana"/>
              </a:rPr>
              <a:t>d</a:t>
            </a:r>
            <a:r>
              <a:rPr sz="1600" spc="220" dirty="0">
                <a:solidFill>
                  <a:srgbClr val="FFE5E5"/>
                </a:solidFill>
                <a:latin typeface="Verdana"/>
                <a:cs typeface="Verdana"/>
              </a:rPr>
              <a:t>a</a:t>
            </a:r>
            <a:r>
              <a:rPr sz="1600" spc="185" dirty="0">
                <a:solidFill>
                  <a:srgbClr val="FFE5E5"/>
                </a:solidFill>
                <a:latin typeface="Verdana"/>
                <a:cs typeface="Verdana"/>
              </a:rPr>
              <a:t>t</a:t>
            </a:r>
            <a:r>
              <a:rPr sz="1600" spc="110" dirty="0">
                <a:solidFill>
                  <a:srgbClr val="FFE5E5"/>
                </a:solidFill>
                <a:latin typeface="Verdana"/>
                <a:cs typeface="Verdana"/>
              </a:rPr>
              <a:t>i</a:t>
            </a:r>
            <a:r>
              <a:rPr sz="1600" spc="200" dirty="0">
                <a:solidFill>
                  <a:srgbClr val="FFE5E5"/>
                </a:solidFill>
                <a:latin typeface="Verdana"/>
                <a:cs typeface="Verdana"/>
              </a:rPr>
              <a:t>o</a:t>
            </a:r>
            <a:r>
              <a:rPr sz="1600" spc="100" dirty="0">
                <a:solidFill>
                  <a:srgbClr val="FFE5E5"/>
                </a:solidFill>
                <a:latin typeface="Verdana"/>
                <a:cs typeface="Verdana"/>
              </a:rPr>
              <a:t>n</a:t>
            </a:r>
            <a:endParaRPr sz="1600">
              <a:latin typeface="Verdana"/>
              <a:cs typeface="Verdana"/>
            </a:endParaRPr>
          </a:p>
          <a:p>
            <a:pPr marL="12700" marR="5080" indent="619125" algn="r">
              <a:lnSpc>
                <a:spcPct val="136900"/>
              </a:lnSpc>
              <a:spcBef>
                <a:spcPts val="425"/>
              </a:spcBef>
            </a:pP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model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will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be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trained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5" dirty="0">
                <a:solidFill>
                  <a:srgbClr val="FFE5E5"/>
                </a:solidFill>
                <a:latin typeface="Trebuchet MS"/>
                <a:cs typeface="Trebuchet MS"/>
              </a:rPr>
              <a:t>on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 </a:t>
            </a:r>
            <a:r>
              <a:rPr sz="1250" spc="-36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5" dirty="0">
                <a:solidFill>
                  <a:srgbClr val="FFE5E5"/>
                </a:solidFill>
                <a:latin typeface="Trebuchet MS"/>
                <a:cs typeface="Trebuchet MS"/>
              </a:rPr>
              <a:t>preprocessed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-15" dirty="0">
                <a:solidFill>
                  <a:srgbClr val="FFE5E5"/>
                </a:solidFill>
                <a:latin typeface="Trebuchet MS"/>
                <a:cs typeface="Trebuchet MS"/>
              </a:rPr>
              <a:t>data,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and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its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performance </a:t>
            </a:r>
            <a:r>
              <a:rPr sz="1250" spc="-36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will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be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evaluated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using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cross-validation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techniques. </a:t>
            </a:r>
            <a:r>
              <a:rPr sz="1250" spc="40" dirty="0">
                <a:solidFill>
                  <a:srgbClr val="FFE5E5"/>
                </a:solidFill>
                <a:latin typeface="Trebuchet MS"/>
                <a:cs typeface="Trebuchet MS"/>
              </a:rPr>
              <a:t>Hyperparameter </a:t>
            </a:r>
            <a:r>
              <a:rPr sz="1250" spc="25" dirty="0">
                <a:solidFill>
                  <a:srgbClr val="FFE5E5"/>
                </a:solidFill>
                <a:latin typeface="Trebuchet MS"/>
                <a:cs typeface="Trebuchet MS"/>
              </a:rPr>
              <a:t>tuning </a:t>
            </a:r>
            <a:r>
              <a:rPr sz="1250" spc="60" dirty="0">
                <a:solidFill>
                  <a:srgbClr val="FFE5E5"/>
                </a:solidFill>
                <a:latin typeface="Trebuchet MS"/>
                <a:cs typeface="Trebuchet MS"/>
              </a:rPr>
              <a:t>and </a:t>
            </a:r>
            <a:r>
              <a:rPr sz="1250" spc="-36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" dirty="0">
                <a:solidFill>
                  <a:srgbClr val="FFE5E5"/>
                </a:solidFill>
                <a:latin typeface="Trebuchet MS"/>
                <a:cs typeface="Trebuchet MS"/>
              </a:rPr>
              <a:t>regularization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techniques </a:t>
            </a:r>
            <a:r>
              <a:rPr sz="1250" spc="-50" dirty="0">
                <a:solidFill>
                  <a:srgbClr val="FFE5E5"/>
                </a:solidFill>
                <a:latin typeface="Trebuchet MS"/>
                <a:cs typeface="Trebuchet MS"/>
              </a:rPr>
              <a:t>will </a:t>
            </a:r>
            <a:r>
              <a:rPr sz="1250" spc="70" dirty="0">
                <a:solidFill>
                  <a:srgbClr val="FFE5E5"/>
                </a:solidFill>
                <a:latin typeface="Trebuchet MS"/>
                <a:cs typeface="Trebuchet MS"/>
              </a:rPr>
              <a:t>be </a:t>
            </a:r>
            <a:r>
              <a:rPr sz="1250" spc="7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45" dirty="0">
                <a:solidFill>
                  <a:srgbClr val="FFE5E5"/>
                </a:solidFill>
                <a:latin typeface="Trebuchet MS"/>
                <a:cs typeface="Trebuchet MS"/>
              </a:rPr>
              <a:t>employed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5" dirty="0">
                <a:solidFill>
                  <a:srgbClr val="FFE5E5"/>
                </a:solidFill>
                <a:latin typeface="Trebuchet MS"/>
                <a:cs typeface="Trebuchet MS"/>
              </a:rPr>
              <a:t>to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optimize</a:t>
            </a:r>
            <a:r>
              <a:rPr sz="1250" spc="-40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30" dirty="0">
                <a:solidFill>
                  <a:srgbClr val="FFE5E5"/>
                </a:solidFill>
                <a:latin typeface="Trebuchet MS"/>
                <a:cs typeface="Trebuchet MS"/>
              </a:rPr>
              <a:t>the</a:t>
            </a:r>
            <a:r>
              <a:rPr sz="1250" spc="-45" dirty="0">
                <a:solidFill>
                  <a:srgbClr val="FFE5E5"/>
                </a:solidFill>
                <a:latin typeface="Trebuchet MS"/>
                <a:cs typeface="Trebuchet MS"/>
              </a:rPr>
              <a:t> </a:t>
            </a:r>
            <a:r>
              <a:rPr sz="1250" spc="50" dirty="0">
                <a:solidFill>
                  <a:srgbClr val="FFE5E5"/>
                </a:solidFill>
                <a:latin typeface="Trebuchet MS"/>
                <a:cs typeface="Trebuchet MS"/>
              </a:rPr>
              <a:t>model's</a:t>
            </a:r>
            <a:endParaRPr sz="12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525"/>
              </a:spcBef>
            </a:pPr>
            <a:r>
              <a:rPr sz="1250" spc="20" dirty="0">
                <a:solidFill>
                  <a:srgbClr val="FFE5E5"/>
                </a:solidFill>
                <a:latin typeface="Trebuchet MS"/>
                <a:cs typeface="Trebuchet MS"/>
              </a:rPr>
              <a:t>performance.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8494" y="6007100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904</Words>
  <Application>Microsoft Office PowerPoint</Application>
  <PresentationFormat>Custom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Speech Emotion Recognition -  Sound Classification</vt:lpstr>
      <vt:lpstr>AGENDA</vt:lpstr>
      <vt:lpstr>PROBLEM  STATEMENT</vt:lpstr>
      <vt:lpstr>OVERVIEW</vt:lpstr>
      <vt:lpstr>WHO ARE THE END USERS?</vt:lpstr>
      <vt:lpstr>SOLUTION AND ITS VALUE  PROPOSITION</vt:lpstr>
      <vt:lpstr>THE WOW IN SOLUTION</vt:lpstr>
      <vt:lpstr>MODELLING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</cp:lastModifiedBy>
  <cp:revision>1</cp:revision>
  <dcterms:created xsi:type="dcterms:W3CDTF">2024-04-03T17:00:13Z</dcterms:created>
  <dcterms:modified xsi:type="dcterms:W3CDTF">2024-04-03T17:03:43Z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2024-04-03T00:00:00Z</vt:filetime>
  </property>
</Properties>
</file>