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53" y="78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558026" cy="2971326"/>
          </a:xfrm>
          <a:prstGeom prst="rect">
            <a:avLst/>
          </a:prstGeom>
        </p:spPr>
        <p:txBody>
          <a:bodyPr vert="horz" wrap="square" lIns="0" tIns="16510" rIns="0" bIns="0" rtlCol="0">
            <a:spAutoFit/>
          </a:bodyPr>
          <a:lstStyle/>
          <a:p>
            <a:pPr marL="3213735">
              <a:lnSpc>
                <a:spcPct val="100000"/>
              </a:lnSpc>
              <a:spcBef>
                <a:spcPts val="130"/>
              </a:spcBef>
            </a:pPr>
            <a:r>
              <a:rPr lang="en-US" spc="15" dirty="0"/>
              <a:t>Joseph Akash C</a:t>
            </a:r>
            <a:br>
              <a:rPr lang="en-US" spc="15" dirty="0"/>
            </a:br>
            <a:r>
              <a:rPr lang="en-US" spc="15" dirty="0"/>
              <a:t>962821205026</a:t>
            </a:r>
            <a:br>
              <a:rPr lang="en-US" spc="15" dirty="0"/>
            </a:br>
            <a:r>
              <a:rPr lang="en-US" spc="15" dirty="0" err="1"/>
              <a:t>B.Tech</a:t>
            </a:r>
            <a:r>
              <a:rPr lang="en-US" spc="15" dirty="0"/>
              <a:t>-IT</a:t>
            </a:r>
            <a:br>
              <a:rPr lang="en-US" spc="15" dirty="0"/>
            </a:br>
            <a:r>
              <a:rPr lang="en-US" spc="15" dirty="0"/>
              <a:t>3</a:t>
            </a:r>
            <a:r>
              <a:rPr lang="en-US" spc="15" baseline="30000" dirty="0"/>
              <a:t>rd </a:t>
            </a:r>
            <a:r>
              <a:rPr lang="en-US" spc="15" dirty="0"/>
              <a:t>Year</a:t>
            </a:r>
            <a:br>
              <a:rPr lang="en-US" spc="15" dirty="0"/>
            </a:br>
            <a:r>
              <a:rPr lang="en-US" spc="15" dirty="0"/>
              <a:t>UCEN</a:t>
            </a:r>
            <a:br>
              <a:rPr lang="en-US" spc="15" dirty="0"/>
            </a:br>
            <a:endParaRPr spc="15" dirty="0"/>
          </a:p>
        </p:txBody>
      </p:sp>
      <p:sp>
        <p:nvSpPr>
          <p:cNvPr id="8" name="object 8"/>
          <p:cNvSpPr txBox="1"/>
          <p:nvPr/>
        </p:nvSpPr>
        <p:spPr>
          <a:xfrm>
            <a:off x="6474587" y="4842733"/>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66623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52475" y="1219200"/>
            <a:ext cx="2811780" cy="320601"/>
          </a:xfrm>
          <a:prstGeom prst="rect">
            <a:avLst/>
          </a:prstGeom>
        </p:spPr>
        <p:txBody>
          <a:bodyPr vert="horz" wrap="square" lIns="0" tIns="12700" rIns="0" bIns="0" rtlCol="0">
            <a:spAutoFit/>
          </a:bodyPr>
          <a:lstStyle/>
          <a:p>
            <a:pPr marL="12700">
              <a:lnSpc>
                <a:spcPct val="100000"/>
              </a:lnSpc>
              <a:spcBef>
                <a:spcPts val="100"/>
              </a:spcBef>
            </a:pPr>
            <a:r>
              <a:rPr lang="en-US" sz="2000" b="1" spc="-45" dirty="0">
                <a:latin typeface="Trebuchet MS"/>
                <a:cs typeface="Trebuchet MS"/>
              </a:rPr>
              <a:t>Project Architecture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3" name="Picture 12">
            <a:extLst>
              <a:ext uri="{FF2B5EF4-FFF2-40B4-BE49-F238E27FC236}">
                <a16:creationId xmlns:a16="http://schemas.microsoft.com/office/drawing/2014/main" id="{CBB65520-32C9-2C75-7907-B549A52676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862" y="2269586"/>
            <a:ext cx="8096250" cy="34385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8315325" y="608524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44068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5" name="Picture 14">
            <a:extLst>
              <a:ext uri="{FF2B5EF4-FFF2-40B4-BE49-F238E27FC236}">
                <a16:creationId xmlns:a16="http://schemas.microsoft.com/office/drawing/2014/main" id="{0FE57FA3-4628-17AE-B1BC-2669433FB5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1033" y="1281930"/>
            <a:ext cx="5119934" cy="4080644"/>
          </a:xfrm>
          <a:prstGeom prst="rect">
            <a:avLst/>
          </a:prstGeom>
        </p:spPr>
      </p:pic>
      <p:pic>
        <p:nvPicPr>
          <p:cNvPr id="17" name="Picture 16">
            <a:extLst>
              <a:ext uri="{FF2B5EF4-FFF2-40B4-BE49-F238E27FC236}">
                <a16:creationId xmlns:a16="http://schemas.microsoft.com/office/drawing/2014/main" id="{20D42B64-FC3D-16F4-B729-CF5D9F5458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1281930"/>
            <a:ext cx="5119934" cy="40806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053"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A15AA6C1-F01E-52D0-38AC-A0CB5BFFB138}"/>
              </a:ext>
            </a:extLst>
          </p:cNvPr>
          <p:cNvSpPr txBox="1"/>
          <p:nvPr/>
        </p:nvSpPr>
        <p:spPr>
          <a:xfrm>
            <a:off x="1239886" y="2667000"/>
            <a:ext cx="6676454" cy="1446550"/>
          </a:xfrm>
          <a:prstGeom prst="rect">
            <a:avLst/>
          </a:prstGeom>
          <a:noFill/>
        </p:spPr>
        <p:txBody>
          <a:bodyPr wrap="square" rtlCol="0">
            <a:spAutoFit/>
          </a:bodyPr>
          <a:lstStyle/>
          <a:p>
            <a:r>
              <a:rPr lang="en-US" sz="4400" b="1" dirty="0">
                <a:solidFill>
                  <a:schemeClr val="accent1">
                    <a:lumMod val="50000"/>
                  </a:schemeClr>
                </a:solidFill>
                <a:latin typeface="Trebuchet MS" panose="020B0603020202020204" pitchFamily="34" charset="0"/>
              </a:rPr>
              <a:t>HAND GESTURE DETECTION USING CNN</a:t>
            </a:r>
            <a:endParaRPr lang="en-IN" sz="4400" b="1" dirty="0">
              <a:solidFill>
                <a:schemeClr val="accent1">
                  <a:lumMod val="50000"/>
                </a:schemeClr>
              </a:solidFill>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E57EF934-EC67-77A5-C815-B4CFD5221AD0}"/>
              </a:ext>
            </a:extLst>
          </p:cNvPr>
          <p:cNvSpPr txBox="1"/>
          <p:nvPr/>
        </p:nvSpPr>
        <p:spPr>
          <a:xfrm>
            <a:off x="2224151" y="1532933"/>
            <a:ext cx="6518530" cy="5132174"/>
          </a:xfrm>
          <a:prstGeom prst="rect">
            <a:avLst/>
          </a:prstGeom>
          <a:noFill/>
        </p:spPr>
        <p:txBody>
          <a:bodyPr wrap="square" rtlCol="0">
            <a:spAutoFit/>
          </a:bodyPr>
          <a:lstStyle/>
          <a:p>
            <a:pPr marL="698500" marR="0" lvl="0" indent="-685800" algn="l" defTabSz="914400" rtl="0" eaLnBrk="1" fontAlgn="auto" latinLnBrk="0" hangingPunct="1">
              <a:lnSpc>
                <a:spcPct val="100000"/>
              </a:lnSpc>
              <a:spcBef>
                <a:spcPts val="105"/>
              </a:spcBef>
              <a:spcAft>
                <a:spcPts val="0"/>
              </a:spcAft>
              <a:buClrTx/>
              <a:buSzTx/>
              <a:buFont typeface="Wingdings" panose="05000000000000000000" pitchFamily="2" charset="2"/>
              <a:buChar char="v"/>
              <a:tabLst/>
              <a:defRPr/>
            </a:pPr>
            <a:r>
              <a:rPr kumimoji="0" lang="en-IN" sz="3200" b="1" i="0" u="none" strike="noStrike" kern="0" cap="none" spc="25" normalizeH="0" baseline="0" noProof="0" dirty="0">
                <a:ln>
                  <a:noFill/>
                </a:ln>
                <a:solidFill>
                  <a:srgbClr val="4F81BD">
                    <a:lumMod val="50000"/>
                  </a:srgbClr>
                </a:solidFill>
                <a:effectLst/>
                <a:uLnTx/>
                <a:uFillTx/>
                <a:latin typeface="Trebuchet MS" panose="020B0603020202020204" pitchFamily="34" charset="0"/>
              </a:rPr>
              <a:t>Problem Statement</a:t>
            </a:r>
          </a:p>
          <a:p>
            <a:pPr marL="698500" marR="0" lvl="0" indent="-685800" algn="l" defTabSz="914400" rtl="0" eaLnBrk="1" fontAlgn="auto" latinLnBrk="0" hangingPunct="1">
              <a:lnSpc>
                <a:spcPct val="100000"/>
              </a:lnSpc>
              <a:spcBef>
                <a:spcPts val="105"/>
              </a:spcBef>
              <a:spcAft>
                <a:spcPts val="0"/>
              </a:spcAft>
              <a:buClrTx/>
              <a:buSzTx/>
              <a:buFont typeface="Wingdings" panose="05000000000000000000" pitchFamily="2" charset="2"/>
              <a:buChar char="v"/>
              <a:tabLst/>
              <a:defRPr/>
            </a:pPr>
            <a:r>
              <a:rPr kumimoji="0" lang="en-IN" sz="3200" b="1" i="0" u="none" strike="noStrike" kern="0" cap="none" spc="25" normalizeH="0" baseline="0" noProof="0" dirty="0">
                <a:ln>
                  <a:noFill/>
                </a:ln>
                <a:solidFill>
                  <a:srgbClr val="4F81BD">
                    <a:lumMod val="50000"/>
                  </a:srgbClr>
                </a:solidFill>
                <a:effectLst/>
                <a:uLnTx/>
                <a:uFillTx/>
                <a:latin typeface="Trebuchet MS" panose="020B0603020202020204" pitchFamily="34" charset="0"/>
              </a:rPr>
              <a:t>Project Overview</a:t>
            </a:r>
          </a:p>
          <a:p>
            <a:pPr marL="698500" marR="0" lvl="0" indent="-685800" algn="l" defTabSz="914400" rtl="0" eaLnBrk="1" fontAlgn="auto" latinLnBrk="0" hangingPunct="1">
              <a:lnSpc>
                <a:spcPct val="100000"/>
              </a:lnSpc>
              <a:spcBef>
                <a:spcPts val="105"/>
              </a:spcBef>
              <a:spcAft>
                <a:spcPts val="0"/>
              </a:spcAft>
              <a:buClrTx/>
              <a:buSzTx/>
              <a:buFont typeface="Wingdings" panose="05000000000000000000" pitchFamily="2" charset="2"/>
              <a:buChar char="v"/>
              <a:tabLst/>
              <a:defRPr/>
            </a:pPr>
            <a:r>
              <a:rPr kumimoji="0" lang="en-IN" sz="3200" b="1" i="0" u="none" strike="noStrike" kern="0" cap="none" spc="25" normalizeH="0" baseline="0" noProof="0" dirty="0">
                <a:ln>
                  <a:noFill/>
                </a:ln>
                <a:solidFill>
                  <a:srgbClr val="4F81BD">
                    <a:lumMod val="50000"/>
                  </a:srgbClr>
                </a:solidFill>
                <a:effectLst/>
                <a:uLnTx/>
                <a:uFillTx/>
                <a:latin typeface="Trebuchet MS" panose="020B0603020202020204" pitchFamily="34" charset="0"/>
              </a:rPr>
              <a:t>End Users</a:t>
            </a:r>
          </a:p>
          <a:p>
            <a:pPr marL="698500" marR="0" lvl="0" indent="-685800" algn="l" defTabSz="914400" rtl="0" eaLnBrk="1" fontAlgn="auto" latinLnBrk="0" hangingPunct="1">
              <a:lnSpc>
                <a:spcPct val="100000"/>
              </a:lnSpc>
              <a:spcBef>
                <a:spcPts val="105"/>
              </a:spcBef>
              <a:spcAft>
                <a:spcPts val="0"/>
              </a:spcAft>
              <a:buClrTx/>
              <a:buSzTx/>
              <a:buFont typeface="Wingdings" panose="05000000000000000000" pitchFamily="2" charset="2"/>
              <a:buChar char="v"/>
              <a:tabLst/>
              <a:defRPr/>
            </a:pPr>
            <a:r>
              <a:rPr kumimoji="0" lang="en-IN" sz="3200" b="1" i="0" u="none" strike="noStrike" kern="0" cap="none" spc="25" normalizeH="0" baseline="0" noProof="0" dirty="0">
                <a:ln>
                  <a:noFill/>
                </a:ln>
                <a:solidFill>
                  <a:srgbClr val="4F81BD">
                    <a:lumMod val="50000"/>
                  </a:srgbClr>
                </a:solidFill>
                <a:effectLst/>
                <a:uLnTx/>
                <a:uFillTx/>
                <a:latin typeface="Trebuchet MS" panose="020B0603020202020204" pitchFamily="34" charset="0"/>
              </a:rPr>
              <a:t>Solution</a:t>
            </a:r>
          </a:p>
          <a:p>
            <a:pPr marL="698500" marR="0" lvl="0" indent="-685800" algn="l" defTabSz="914400" rtl="0" eaLnBrk="1" fontAlgn="auto" latinLnBrk="0" hangingPunct="1">
              <a:lnSpc>
                <a:spcPct val="100000"/>
              </a:lnSpc>
              <a:spcBef>
                <a:spcPts val="105"/>
              </a:spcBef>
              <a:spcAft>
                <a:spcPts val="0"/>
              </a:spcAft>
              <a:buClrTx/>
              <a:buSzTx/>
              <a:buFont typeface="Wingdings" panose="05000000000000000000" pitchFamily="2" charset="2"/>
              <a:buChar char="v"/>
              <a:tabLst/>
              <a:defRPr/>
            </a:pPr>
            <a:r>
              <a:rPr kumimoji="0" lang="en-IN" sz="3200" b="1" i="0" u="none" strike="noStrike" kern="0" cap="none" spc="25" normalizeH="0" baseline="0" noProof="0" dirty="0">
                <a:ln>
                  <a:noFill/>
                </a:ln>
                <a:solidFill>
                  <a:srgbClr val="4F81BD">
                    <a:lumMod val="50000"/>
                  </a:srgbClr>
                </a:solidFill>
                <a:effectLst/>
                <a:uLnTx/>
                <a:uFillTx/>
                <a:latin typeface="Trebuchet MS" panose="020B0603020202020204" pitchFamily="34" charset="0"/>
              </a:rPr>
              <a:t>Value Proposition</a:t>
            </a:r>
          </a:p>
          <a:p>
            <a:pPr marL="698500" marR="0" lvl="0" indent="-685800" algn="l" defTabSz="914400" rtl="0" eaLnBrk="1" fontAlgn="auto" latinLnBrk="0" hangingPunct="1">
              <a:lnSpc>
                <a:spcPct val="100000"/>
              </a:lnSpc>
              <a:spcBef>
                <a:spcPts val="105"/>
              </a:spcBef>
              <a:spcAft>
                <a:spcPts val="0"/>
              </a:spcAft>
              <a:buClrTx/>
              <a:buSzTx/>
              <a:buFont typeface="Wingdings" panose="05000000000000000000" pitchFamily="2" charset="2"/>
              <a:buChar char="v"/>
              <a:tabLst/>
              <a:defRPr/>
            </a:pPr>
            <a:r>
              <a:rPr kumimoji="0" lang="en-IN" sz="3200" b="1" i="0" u="none" strike="noStrike" kern="0" cap="none" spc="25" normalizeH="0" baseline="0" noProof="0" dirty="0">
                <a:ln>
                  <a:noFill/>
                </a:ln>
                <a:solidFill>
                  <a:srgbClr val="4F81BD">
                    <a:lumMod val="50000"/>
                  </a:srgbClr>
                </a:solidFill>
                <a:effectLst/>
                <a:uLnTx/>
                <a:uFillTx/>
                <a:latin typeface="Trebuchet MS" panose="020B0603020202020204" pitchFamily="34" charset="0"/>
              </a:rPr>
              <a:t>Wow in the Solution</a:t>
            </a:r>
          </a:p>
          <a:p>
            <a:pPr marL="698500" marR="0" lvl="0" indent="-685800" algn="l" defTabSz="914400" rtl="0" eaLnBrk="1" fontAlgn="auto" latinLnBrk="0" hangingPunct="1">
              <a:lnSpc>
                <a:spcPct val="100000"/>
              </a:lnSpc>
              <a:spcBef>
                <a:spcPts val="105"/>
              </a:spcBef>
              <a:spcAft>
                <a:spcPts val="0"/>
              </a:spcAft>
              <a:buClrTx/>
              <a:buSzTx/>
              <a:buFont typeface="Wingdings" panose="05000000000000000000" pitchFamily="2" charset="2"/>
              <a:buChar char="v"/>
              <a:tabLst/>
              <a:defRPr/>
            </a:pPr>
            <a:r>
              <a:rPr kumimoji="0" lang="en-IN" sz="3200" b="1" i="0" u="none" strike="noStrike" kern="0" cap="none" spc="25" normalizeH="0" baseline="0" noProof="0" dirty="0">
                <a:ln>
                  <a:noFill/>
                </a:ln>
                <a:solidFill>
                  <a:srgbClr val="4F81BD">
                    <a:lumMod val="50000"/>
                  </a:srgbClr>
                </a:solidFill>
                <a:effectLst/>
                <a:uLnTx/>
                <a:uFillTx/>
                <a:latin typeface="Trebuchet MS" panose="020B0603020202020204" pitchFamily="34" charset="0"/>
              </a:rPr>
              <a:t>Modelling</a:t>
            </a:r>
          </a:p>
          <a:p>
            <a:pPr marL="698500" marR="0" lvl="0" indent="-685800" algn="l" defTabSz="914400" rtl="0" eaLnBrk="1" fontAlgn="auto" latinLnBrk="0" hangingPunct="1">
              <a:lnSpc>
                <a:spcPct val="100000"/>
              </a:lnSpc>
              <a:spcBef>
                <a:spcPts val="105"/>
              </a:spcBef>
              <a:spcAft>
                <a:spcPts val="0"/>
              </a:spcAft>
              <a:buClrTx/>
              <a:buSzTx/>
              <a:buFont typeface="Wingdings" panose="05000000000000000000" pitchFamily="2" charset="2"/>
              <a:buChar char="v"/>
              <a:tabLst/>
              <a:defRPr/>
            </a:pPr>
            <a:r>
              <a:rPr kumimoji="0" lang="en-IN" sz="3200" b="1" i="0" u="none" strike="noStrike" kern="0" cap="none" spc="25" normalizeH="0" baseline="0" noProof="0" dirty="0">
                <a:ln>
                  <a:noFill/>
                </a:ln>
                <a:solidFill>
                  <a:srgbClr val="4F81BD">
                    <a:lumMod val="50000"/>
                  </a:srgbClr>
                </a:solidFill>
                <a:effectLst/>
                <a:uLnTx/>
                <a:uFillTx/>
                <a:latin typeface="Trebuchet MS" panose="020B0603020202020204" pitchFamily="34" charset="0"/>
              </a:rPr>
              <a:t>Result</a:t>
            </a:r>
          </a:p>
          <a:p>
            <a:pPr marL="698500" marR="0" lvl="0" indent="-685800" algn="l" defTabSz="914400" rtl="0" eaLnBrk="1" fontAlgn="auto" latinLnBrk="0" hangingPunct="1">
              <a:lnSpc>
                <a:spcPct val="100000"/>
              </a:lnSpc>
              <a:spcBef>
                <a:spcPts val="105"/>
              </a:spcBef>
              <a:spcAft>
                <a:spcPts val="0"/>
              </a:spcAft>
              <a:buClrTx/>
              <a:buSzTx/>
              <a:buFont typeface="Wingdings" panose="05000000000000000000" pitchFamily="2" charset="2"/>
              <a:buChar char="v"/>
              <a:tabLst/>
              <a:defRPr/>
            </a:pPr>
            <a:endParaRPr kumimoji="0" lang="en-IN" sz="3200" b="0" i="0" u="none" strike="noStrike" kern="0" cap="none" spc="25" normalizeH="0" baseline="0" noProof="0" dirty="0">
              <a:ln>
                <a:noFill/>
              </a:ln>
              <a:solidFill>
                <a:srgbClr val="4F81BD">
                  <a:lumMod val="50000"/>
                </a:srgbClr>
              </a:solidFill>
              <a:effectLst/>
              <a:uLnTx/>
              <a:uFillTx/>
              <a:latin typeface="Calibri"/>
              <a:ea typeface="+mn-ea"/>
              <a:cs typeface="+mn-cs"/>
            </a:endParaRPr>
          </a:p>
          <a:p>
            <a:pPr marL="698500" marR="0" lvl="0" indent="-685800" algn="l" defTabSz="914400" rtl="0" eaLnBrk="1" fontAlgn="auto" latinLnBrk="0" hangingPunct="1">
              <a:lnSpc>
                <a:spcPct val="100000"/>
              </a:lnSpc>
              <a:spcBef>
                <a:spcPts val="105"/>
              </a:spcBef>
              <a:spcAft>
                <a:spcPts val="0"/>
              </a:spcAft>
              <a:buClrTx/>
              <a:buSzTx/>
              <a:buFont typeface="Wingdings" panose="05000000000000000000" pitchFamily="2" charset="2"/>
              <a:buChar char="v"/>
              <a:tabLst/>
              <a:defRPr/>
            </a:pPr>
            <a:endParaRPr kumimoji="0" lang="en-IN" sz="3200" b="0" i="0" u="none" strike="noStrike" kern="0" cap="none" spc="25" normalizeH="0" baseline="0" noProof="0" dirty="0">
              <a:ln>
                <a:noFill/>
              </a:ln>
              <a:solidFill>
                <a:srgbClr val="4F81BD">
                  <a:lumMod val="50000"/>
                </a:srgbClr>
              </a:solidFill>
              <a:effectLst/>
              <a:uLnTx/>
              <a:uFillTx/>
              <a:latin typeface="Calibri"/>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305800" y="64870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3205211-E81D-AEC6-31FE-B423C5BD910C}"/>
              </a:ext>
            </a:extLst>
          </p:cNvPr>
          <p:cNvSpPr txBox="1"/>
          <p:nvPr/>
        </p:nvSpPr>
        <p:spPr>
          <a:xfrm>
            <a:off x="771358" y="1884700"/>
            <a:ext cx="7251700" cy="3477875"/>
          </a:xfrm>
          <a:prstGeom prst="rect">
            <a:avLst/>
          </a:prstGeom>
          <a:noFill/>
        </p:spPr>
        <p:txBody>
          <a:bodyPr wrap="square" rtlCol="0">
            <a:spAutoFit/>
          </a:bodyPr>
          <a:lstStyle/>
          <a:p>
            <a:r>
              <a:rPr lang="en-US" sz="2200" dirty="0">
                <a:latin typeface="Trebuchet MS" panose="020B0603020202020204" pitchFamily="34" charset="0"/>
              </a:rPr>
              <a:t>Many human-computer interaction scenarios, particularly those involving physical disabilities or hands-free environments, there is a need for accurate and real-time recognition of hand gestures to enable intuitive control of devices and applications. Existing input methods may be cumbersome or inaccessible for certain users, highlighting the necessity for a robust hand gesture recognition system that can reliably interpret and translate hand movements into actionable commands.</a:t>
            </a:r>
            <a:endParaRPr lang="en-IN" sz="22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924800" y="667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latin typeface="Trebuchet MS" panose="020B0603020202020204" pitchFamily="34" charset="0"/>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E28ADBC8-1285-8D43-A300-8932A3BE44CA}"/>
              </a:ext>
            </a:extLst>
          </p:cNvPr>
          <p:cNvSpPr txBox="1"/>
          <p:nvPr/>
        </p:nvSpPr>
        <p:spPr>
          <a:xfrm>
            <a:off x="739775" y="1959412"/>
            <a:ext cx="7718425" cy="3277820"/>
          </a:xfrm>
          <a:prstGeom prst="rect">
            <a:avLst/>
          </a:prstGeom>
          <a:noFill/>
        </p:spPr>
        <p:txBody>
          <a:bodyPr wrap="square" rtlCol="0">
            <a:spAutoFit/>
          </a:bodyPr>
          <a:lstStyle/>
          <a:p>
            <a:r>
              <a:rPr lang="en-US" sz="2300">
                <a:latin typeface="Trebuchet MS" panose="020B0603020202020204" pitchFamily="34" charset="0"/>
              </a:rPr>
              <a:t>The hand gesture recognition system is designed to facilitate intuitive human-computer interaction by allowing users to control devices and applications through hand gestures captured via a webcam feed in real-time. Leveraging computer vision techniques and machine learning models, the system interprets and translates detected hand gestures into actionable commands, enabling users to perform various tasks without the need for traditional input devices.</a:t>
            </a:r>
            <a:endParaRPr lang="en-IN" sz="23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767637" y="56794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36367CF-1D45-27A1-64BF-5E519E1D21B8}"/>
              </a:ext>
            </a:extLst>
          </p:cNvPr>
          <p:cNvSpPr txBox="1"/>
          <p:nvPr/>
        </p:nvSpPr>
        <p:spPr>
          <a:xfrm>
            <a:off x="699452" y="1711089"/>
            <a:ext cx="7225348" cy="4401205"/>
          </a:xfrm>
          <a:prstGeom prst="rect">
            <a:avLst/>
          </a:prstGeom>
          <a:noFill/>
        </p:spPr>
        <p:txBody>
          <a:bodyPr wrap="square" rtlCol="0">
            <a:spAutoFit/>
          </a:bodyPr>
          <a:lstStyle/>
          <a:p>
            <a:pPr algn="l"/>
            <a:r>
              <a:rPr lang="en-US" sz="2400" b="1" i="0" dirty="0">
                <a:solidFill>
                  <a:srgbClr val="0D0D0D"/>
                </a:solidFill>
                <a:effectLst/>
                <a:highlight>
                  <a:srgbClr val="FFFFFF"/>
                </a:highlight>
                <a:latin typeface="Trebuchet MS" panose="020B0603020202020204" pitchFamily="34" charset="0"/>
              </a:rPr>
              <a:t>Individuals with Disabilities</a:t>
            </a:r>
            <a:r>
              <a:rPr lang="en-US" sz="2000" b="1" i="0" dirty="0">
                <a:solidFill>
                  <a:srgbClr val="0D0D0D"/>
                </a:solidFill>
                <a:effectLst/>
                <a:highlight>
                  <a:srgbClr val="FFFFFF"/>
                </a:highlight>
                <a:latin typeface="Trebuchet MS" panose="020B0603020202020204" pitchFamily="34" charset="0"/>
              </a:rPr>
              <a:t>:</a:t>
            </a:r>
            <a:r>
              <a:rPr lang="en-US" sz="2000" b="0" i="0" dirty="0">
                <a:solidFill>
                  <a:srgbClr val="0D0D0D"/>
                </a:solidFill>
                <a:effectLst/>
                <a:highlight>
                  <a:srgbClr val="FFFFFF"/>
                </a:highlight>
                <a:latin typeface="Trebuchet MS" panose="020B0603020202020204" pitchFamily="34" charset="0"/>
              </a:rPr>
              <a:t> Hand gesture recognition provides accessible interaction for users with physical limitations.</a:t>
            </a:r>
          </a:p>
          <a:p>
            <a:pPr algn="l"/>
            <a:r>
              <a:rPr lang="en-US" sz="2400" b="1" i="0" dirty="0">
                <a:solidFill>
                  <a:srgbClr val="0D0D0D"/>
                </a:solidFill>
                <a:effectLst/>
                <a:highlight>
                  <a:srgbClr val="FFFFFF"/>
                </a:highlight>
                <a:latin typeface="Trebuchet MS" panose="020B0603020202020204" pitchFamily="34" charset="0"/>
              </a:rPr>
              <a:t>Professionals in Specialized Environments</a:t>
            </a:r>
            <a:r>
              <a:rPr lang="en-US" sz="2000" b="1" i="0" dirty="0">
                <a:solidFill>
                  <a:srgbClr val="0D0D0D"/>
                </a:solidFill>
                <a:effectLst/>
                <a:highlight>
                  <a:srgbClr val="FFFFFF"/>
                </a:highlight>
                <a:latin typeface="Trebuchet MS" panose="020B0603020202020204" pitchFamily="34" charset="0"/>
              </a:rPr>
              <a:t>:</a:t>
            </a:r>
            <a:r>
              <a:rPr lang="en-US" sz="2000" b="0" i="0" dirty="0">
                <a:solidFill>
                  <a:srgbClr val="0D0D0D"/>
                </a:solidFill>
                <a:effectLst/>
                <a:highlight>
                  <a:srgbClr val="FFFFFF"/>
                </a:highlight>
                <a:latin typeface="Trebuchet MS" panose="020B0603020202020204" pitchFamily="34" charset="0"/>
              </a:rPr>
              <a:t> Enables hands-free operation in environments like operating rooms or industrial settings.</a:t>
            </a:r>
          </a:p>
          <a:p>
            <a:pPr algn="l"/>
            <a:r>
              <a:rPr lang="en-US" sz="2400" b="1" i="0" dirty="0">
                <a:solidFill>
                  <a:srgbClr val="0D0D0D"/>
                </a:solidFill>
                <a:effectLst/>
                <a:highlight>
                  <a:srgbClr val="FFFFFF"/>
                </a:highlight>
                <a:latin typeface="Trebuchet MS" panose="020B0603020202020204" pitchFamily="34" charset="0"/>
              </a:rPr>
              <a:t>Presenters and Speakers:</a:t>
            </a:r>
            <a:r>
              <a:rPr lang="en-US" sz="2400" b="0" i="0" dirty="0">
                <a:solidFill>
                  <a:srgbClr val="0D0D0D"/>
                </a:solidFill>
                <a:effectLst/>
                <a:highlight>
                  <a:srgbClr val="FFFFFF"/>
                </a:highlight>
                <a:latin typeface="Trebuchet MS" panose="020B0603020202020204" pitchFamily="34" charset="0"/>
              </a:rPr>
              <a:t> </a:t>
            </a:r>
            <a:r>
              <a:rPr lang="en-US" sz="2000" b="0" i="0" dirty="0">
                <a:solidFill>
                  <a:srgbClr val="0D0D0D"/>
                </a:solidFill>
                <a:effectLst/>
                <a:highlight>
                  <a:srgbClr val="FFFFFF"/>
                </a:highlight>
                <a:latin typeface="Trebuchet MS" panose="020B0603020202020204" pitchFamily="34" charset="0"/>
              </a:rPr>
              <a:t>Enhances engagement by allowing gesture-based control of presentations.</a:t>
            </a:r>
          </a:p>
          <a:p>
            <a:pPr algn="l"/>
            <a:r>
              <a:rPr lang="en-US" sz="2400" b="1" i="0" dirty="0">
                <a:solidFill>
                  <a:srgbClr val="0D0D0D"/>
                </a:solidFill>
                <a:effectLst/>
                <a:highlight>
                  <a:srgbClr val="FFFFFF"/>
                </a:highlight>
                <a:latin typeface="Trebuchet MS" panose="020B0603020202020204" pitchFamily="34" charset="0"/>
              </a:rPr>
              <a:t>Gaming and Entertainment Enthusiasts:</a:t>
            </a:r>
            <a:r>
              <a:rPr lang="en-US" sz="2400" b="0" i="0" dirty="0">
                <a:solidFill>
                  <a:srgbClr val="0D0D0D"/>
                </a:solidFill>
                <a:effectLst/>
                <a:highlight>
                  <a:srgbClr val="FFFFFF"/>
                </a:highlight>
                <a:latin typeface="Trebuchet MS" panose="020B0603020202020204" pitchFamily="34" charset="0"/>
              </a:rPr>
              <a:t> </a:t>
            </a:r>
            <a:r>
              <a:rPr lang="en-US" sz="2000" b="0" i="0" dirty="0">
                <a:solidFill>
                  <a:srgbClr val="0D0D0D"/>
                </a:solidFill>
                <a:effectLst/>
                <a:highlight>
                  <a:srgbClr val="FFFFFF"/>
                </a:highlight>
                <a:latin typeface="Trebuchet MS" panose="020B0603020202020204" pitchFamily="34" charset="0"/>
              </a:rPr>
              <a:t>Offers immersive gaming experiences through gesture control.</a:t>
            </a:r>
          </a:p>
          <a:p>
            <a:pPr algn="l"/>
            <a:r>
              <a:rPr lang="en-US" sz="2400" b="1" i="0" dirty="0">
                <a:solidFill>
                  <a:srgbClr val="0D0D0D"/>
                </a:solidFill>
                <a:effectLst/>
                <a:highlight>
                  <a:srgbClr val="FFFFFF"/>
                </a:highlight>
                <a:latin typeface="Trebuchet MS" panose="020B0603020202020204" pitchFamily="34" charset="0"/>
              </a:rPr>
              <a:t>General Users Seeking Intuitive Interaction:</a:t>
            </a:r>
            <a:r>
              <a:rPr lang="en-US" sz="2400" b="0" i="0" dirty="0">
                <a:solidFill>
                  <a:srgbClr val="0D0D0D"/>
                </a:solidFill>
                <a:effectLst/>
                <a:highlight>
                  <a:srgbClr val="FFFFFF"/>
                </a:highlight>
                <a:latin typeface="Trebuchet MS" panose="020B0603020202020204" pitchFamily="34" charset="0"/>
              </a:rPr>
              <a:t> </a:t>
            </a:r>
            <a:r>
              <a:rPr lang="en-US" sz="2000" b="0" i="0" dirty="0">
                <a:solidFill>
                  <a:srgbClr val="0D0D0D"/>
                </a:solidFill>
                <a:effectLst/>
                <a:highlight>
                  <a:srgbClr val="FFFFFF"/>
                </a:highlight>
                <a:latin typeface="Trebuchet MS" panose="020B0603020202020204" pitchFamily="34" charset="0"/>
              </a:rPr>
              <a:t>Provides a natural and hands-free interaction method for everyday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7367" y="52552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575310"/>
            <a:ext cx="9763125" cy="575310"/>
          </a:xfrm>
          <a:prstGeom prst="rect">
            <a:avLst/>
          </a:prstGeom>
        </p:spPr>
        <p:txBody>
          <a:bodyPr vert="horz" wrap="square" lIns="0" tIns="13335" rIns="0" bIns="0" rtlCol="0">
            <a:spAutoFit/>
          </a:bodyPr>
          <a:lstStyle/>
          <a:p>
            <a:pPr marL="12700">
              <a:lnSpc>
                <a:spcPct val="100000"/>
              </a:lnSpc>
              <a:spcBef>
                <a:spcPts val="105"/>
              </a:spcBef>
            </a:pP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288A683-5115-B088-0385-532884AACDD8}"/>
              </a:ext>
            </a:extLst>
          </p:cNvPr>
          <p:cNvSpPr txBox="1"/>
          <p:nvPr/>
        </p:nvSpPr>
        <p:spPr>
          <a:xfrm>
            <a:off x="3104648" y="1274227"/>
            <a:ext cx="6229350" cy="4247317"/>
          </a:xfrm>
          <a:prstGeom prst="rect">
            <a:avLst/>
          </a:prstGeom>
          <a:noFill/>
        </p:spPr>
        <p:txBody>
          <a:bodyPr wrap="square" rtlCol="0">
            <a:spAutoFit/>
          </a:bodyPr>
          <a:lstStyle/>
          <a:p>
            <a:endParaRPr lang="en-US" b="1" dirty="0">
              <a:latin typeface="Trebuchet MS" panose="020B0603020202020204" pitchFamily="34" charset="0"/>
            </a:endParaRPr>
          </a:p>
          <a:p>
            <a:r>
              <a:rPr lang="en-US" b="1" dirty="0">
                <a:latin typeface="Trebuchet MS" panose="020B0603020202020204" pitchFamily="34" charset="0"/>
              </a:rPr>
              <a:t>The solution employs computer vision techniques and deep learning models to analyze facial expressions captured via webcam in real-time. It begins by detecting faces within each frame and then analyzes key facial features like eyes, eyebrows, nose, and mouth. Deep learning models, particularly CNNs, classify these features into emotion categories such as happiness, sadness, anger, and surprise. This real-time processing allows the system to identify the dominant emotion for each individual. The integration of computer vision and deep learning enables accurate insights into emotional states, benefiting applications like human-computer interaction and user experience personalization.</a:t>
            </a:r>
            <a:endParaRPr lang="en-IN" b="1"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9225" y="6191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457200" y="495715"/>
            <a:ext cx="7543165" cy="570669"/>
          </a:xfrm>
          <a:prstGeom prst="rect">
            <a:avLst/>
          </a:prstGeom>
        </p:spPr>
        <p:txBody>
          <a:bodyPr vert="horz" wrap="square" lIns="0" tIns="16510" rIns="0" bIns="0" rtlCol="0">
            <a:spAutoFit/>
          </a:bodyPr>
          <a:lstStyle/>
          <a:p>
            <a:pPr marL="12700">
              <a:lnSpc>
                <a:spcPct val="100000"/>
              </a:lnSpc>
              <a:spcBef>
                <a:spcPts val="130"/>
              </a:spcBef>
            </a:pPr>
            <a:r>
              <a:rPr lang="en-US" sz="3600" spc="15" dirty="0"/>
              <a:t>VALUE PROPOSITION</a:t>
            </a:r>
            <a:endParaRPr sz="36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4B095370-0000-3631-C841-645BAF0D53C7}"/>
              </a:ext>
            </a:extLst>
          </p:cNvPr>
          <p:cNvSpPr txBox="1"/>
          <p:nvPr/>
        </p:nvSpPr>
        <p:spPr>
          <a:xfrm>
            <a:off x="441407" y="1143207"/>
            <a:ext cx="8754980" cy="5232202"/>
          </a:xfrm>
          <a:prstGeom prst="rect">
            <a:avLst/>
          </a:prstGeom>
          <a:noFill/>
        </p:spPr>
        <p:txBody>
          <a:bodyPr wrap="square" rtlCol="0">
            <a:spAutoFit/>
          </a:bodyPr>
          <a:lstStyle/>
          <a:p>
            <a:r>
              <a:rPr lang="en-US" sz="2000" b="1" dirty="0">
                <a:latin typeface="Trebuchet MS" panose="020B0603020202020204" pitchFamily="34" charset="0"/>
              </a:rPr>
              <a:t>Accessibility</a:t>
            </a:r>
            <a:r>
              <a:rPr lang="en-US" dirty="0">
                <a:latin typeface="Trebuchet MS" panose="020B0603020202020204" pitchFamily="34" charset="0"/>
              </a:rPr>
              <a:t>: The system enables individuals with disabilities or limited mobility to interact with technology, fostering inclusivity and empowerment.</a:t>
            </a:r>
          </a:p>
          <a:p>
            <a:endParaRPr lang="en-US" dirty="0">
              <a:latin typeface="Trebuchet MS" panose="020B0603020202020204" pitchFamily="34" charset="0"/>
            </a:endParaRPr>
          </a:p>
          <a:p>
            <a:r>
              <a:rPr lang="en-US" sz="2000" b="1" dirty="0">
                <a:latin typeface="Trebuchet MS" panose="020B0603020202020204" pitchFamily="34" charset="0"/>
              </a:rPr>
              <a:t>Efficiency</a:t>
            </a:r>
            <a:r>
              <a:rPr lang="en-US" dirty="0">
                <a:latin typeface="Trebuchet MS" panose="020B0603020202020204" pitchFamily="34" charset="0"/>
              </a:rPr>
              <a:t>: Gesture-based interaction streamlines workflow and improves efficiency, particularly in hands-free or specialized environments where traditional input methods may be cumbersome or impractical.</a:t>
            </a:r>
          </a:p>
          <a:p>
            <a:endParaRPr lang="en-US" dirty="0">
              <a:latin typeface="Trebuchet MS" panose="020B0603020202020204" pitchFamily="34" charset="0"/>
            </a:endParaRPr>
          </a:p>
          <a:p>
            <a:r>
              <a:rPr lang="en-US" sz="2000" b="1" dirty="0">
                <a:latin typeface="Trebuchet MS" panose="020B0603020202020204" pitchFamily="34" charset="0"/>
              </a:rPr>
              <a:t>User Experience</a:t>
            </a:r>
            <a:r>
              <a:rPr lang="en-US" dirty="0">
                <a:latin typeface="Trebuchet MS" panose="020B0603020202020204" pitchFamily="34" charset="0"/>
              </a:rPr>
              <a:t>: By offering a more natural and intuitive mode of interaction, the system enhances user satisfaction and engagement, leading to a more enjoyable and immersive experience.</a:t>
            </a:r>
          </a:p>
          <a:p>
            <a:endParaRPr lang="en-US" dirty="0">
              <a:latin typeface="Trebuchet MS" panose="020B0603020202020204" pitchFamily="34" charset="0"/>
            </a:endParaRPr>
          </a:p>
          <a:p>
            <a:r>
              <a:rPr lang="en-US" sz="2000" b="1" dirty="0">
                <a:latin typeface="Trebuchet MS" panose="020B0603020202020204" pitchFamily="34" charset="0"/>
              </a:rPr>
              <a:t>Innovation</a:t>
            </a:r>
            <a:r>
              <a:rPr lang="en-US" dirty="0">
                <a:latin typeface="Trebuchet MS" panose="020B0603020202020204" pitchFamily="34" charset="0"/>
              </a:rPr>
              <a:t>: Hand gesture recognition represents a cutting-edge technology that demonstrates innovation and forward-thinking in human-computer interaction, positioning organizations as leaders in their respective fields.</a:t>
            </a:r>
          </a:p>
          <a:p>
            <a:endParaRPr lang="en-US" dirty="0">
              <a:latin typeface="Trebuchet MS" panose="020B0603020202020204" pitchFamily="34" charset="0"/>
            </a:endParaRPr>
          </a:p>
          <a:p>
            <a:r>
              <a:rPr lang="en-US" sz="2000" b="1" dirty="0">
                <a:latin typeface="Trebuchet MS" panose="020B0603020202020204" pitchFamily="34" charset="0"/>
              </a:rPr>
              <a:t>Versatility</a:t>
            </a:r>
            <a:r>
              <a:rPr lang="en-US" dirty="0">
                <a:latin typeface="Trebuchet MS" panose="020B0603020202020204" pitchFamily="34" charset="0"/>
              </a:rPr>
              <a:t>: The system's versatility allows it to be adapted for various applications and industries, including gaming, healthcare, education, and entertainment, catering to diverse user needs and preferences</a:t>
            </a:r>
            <a:endParaRPr lang="en-IN"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010400" y="142084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E637AA0-42FB-F486-95F1-F1BB9AF4D3CD}"/>
              </a:ext>
            </a:extLst>
          </p:cNvPr>
          <p:cNvSpPr txBox="1"/>
          <p:nvPr/>
        </p:nvSpPr>
        <p:spPr>
          <a:xfrm>
            <a:off x="2661486" y="2091244"/>
            <a:ext cx="6096000" cy="3985706"/>
          </a:xfrm>
          <a:prstGeom prst="rect">
            <a:avLst/>
          </a:prstGeom>
          <a:noFill/>
        </p:spPr>
        <p:txBody>
          <a:bodyPr wrap="square" rtlCol="0">
            <a:spAutoFit/>
          </a:bodyPr>
          <a:lstStyle/>
          <a:p>
            <a:r>
              <a:rPr lang="en-US" sz="2300" dirty="0">
                <a:latin typeface="Trebuchet MS" panose="020B0603020202020204" pitchFamily="34" charset="0"/>
              </a:rPr>
              <a:t>The Integration of cutting-edge technology to revolutionize human-computer interaction by enabling users to effortlessly control devices and applications through natural hand gestures, the system eliminates the need for traditional input methods, offering a truly intuitive experience. What sets our solution apart is its accessibility, empowering individuals with disabilities to interact with technology in unprecedented ways.</a:t>
            </a:r>
            <a:endParaRPr lang="en-IN" sz="2300" dirty="0">
              <a:latin typeface="Trebuchet MS" panose="020B0603020202020204" pitchFamily="34" charset="0"/>
            </a:endParaRPr>
          </a:p>
        </p:txBody>
      </p:sp>
    </p:spTree>
    <p:extLst>
      <p:ext uri="{BB962C8B-B14F-4D97-AF65-F5344CB8AC3E}">
        <p14:creationId xmlns:p14="http://schemas.microsoft.com/office/powerpoint/2010/main" val="1164195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669</TotalTime>
  <Words>625</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Trebuchet MS</vt:lpstr>
      <vt:lpstr>Wingdings</vt:lpstr>
      <vt:lpstr>Office Theme</vt:lpstr>
      <vt:lpstr>Joseph Akash C 962821205026 B.Tech-IT 3rd Year UCEN </vt:lpstr>
      <vt:lpstr>PROJECT TITLE</vt:lpstr>
      <vt:lpstr>AGENDA</vt:lpstr>
      <vt:lpstr>PROBLEM STATEMENT</vt:lpstr>
      <vt:lpstr>PROJECT OVERVIEW</vt:lpstr>
      <vt:lpstr>WHO ARE THE END USERS?</vt:lpstr>
      <vt:lpstr> SOLUTION</vt:lpstr>
      <vt:lpstr>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Joseph Akash C 962821205026 B.Tech-IT 3rd Year UCEN</dc:title>
  <dc:creator>Joseph Akash</dc:creator>
  <cp:lastModifiedBy>Joseph Akash</cp:lastModifiedBy>
  <cp:revision>2</cp:revision>
  <dcterms:created xsi:type="dcterms:W3CDTF">2024-04-05T04:31:46Z</dcterms:created>
  <dcterms:modified xsi:type="dcterms:W3CDTF">2024-04-18T16:40:05Z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