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C943185-3389-4093-AF98-DDB76B4252AF}">
  <a:tblStyle styleId="{5C943185-3389-4093-AF98-DDB76B4252A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5640766"/>
            <a:ext cx="5998800" cy="798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1644133"/>
            <a:ext cx="8520599" cy="21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ato"/>
              <a:buNone/>
              <a:defRPr b="1" i="0" sz="10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8926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311700" y="521800"/>
            <a:ext cx="8520599" cy="834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311700" y="1536633"/>
            <a:ext cx="3999898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4832400" y="1536633"/>
            <a:ext cx="3999898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749050" y="998400"/>
            <a:ext cx="3645899" cy="4861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2992950" y="1323600"/>
            <a:ext cx="3158100" cy="421079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3096250" y="2169600"/>
            <a:ext cx="2951399" cy="21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1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3096361" y="4355907"/>
            <a:ext cx="2951399" cy="935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 i="0" sz="18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9550" y="1898500"/>
            <a:ext cx="8124900" cy="2397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21800"/>
            <a:ext cx="8520599" cy="834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21800"/>
            <a:ext cx="8520599" cy="834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b="1" i="0" sz="2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5169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701800"/>
            <a:ext cx="5618700" cy="5454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477266"/>
            <a:ext cx="4045198" cy="22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b="1" i="0" sz="4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3793601"/>
            <a:ext cx="4045198" cy="179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21800"/>
            <a:ext cx="8520599" cy="834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b="0" i="0" lang="fr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1.jpg"/><Relationship Id="rId5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jpg"/><Relationship Id="rId4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2678600" y="1064325"/>
            <a:ext cx="3946800" cy="4219159"/>
            <a:chOff x="2671175" y="733025"/>
            <a:chExt cx="3946800" cy="4006800"/>
          </a:xfrm>
        </p:grpSpPr>
        <p:sp>
          <p:nvSpPr>
            <p:cNvPr id="60" name="Shape 60"/>
            <p:cNvSpPr/>
            <p:nvPr/>
          </p:nvSpPr>
          <p:spPr>
            <a:xfrm>
              <a:off x="2671175" y="733025"/>
              <a:ext cx="3946800" cy="400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806683" y="834473"/>
              <a:ext cx="3675600" cy="37695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3096300" y="1391666"/>
            <a:ext cx="2951399" cy="26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C10-</a:t>
            </a:r>
            <a:r>
              <a:rPr lang="fr">
                <a:solidFill>
                  <a:srgbClr val="FFFFFF"/>
                </a:solidFill>
              </a:rPr>
              <a:t>4</a:t>
            </a:r>
            <a:br>
              <a:rPr lang="fr">
                <a:solidFill>
                  <a:srgbClr val="FFFFFF"/>
                </a:solidFill>
              </a:rPr>
            </a:br>
            <a:r>
              <a:rPr lang="fr">
                <a:solidFill>
                  <a:srgbClr val="FFFFFF"/>
                </a:solidFill>
              </a:rPr>
              <a:t>Architecture, vision et robotique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2836250" y="3435825"/>
            <a:ext cx="36315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lang="fr" sz="24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Mise en pratique sur plateforme mobile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/>
          <p:nvPr/>
        </p:nvSpPr>
        <p:spPr>
          <a:xfrm>
            <a:off x="-66900" y="6350900"/>
            <a:ext cx="9277800" cy="58559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Impact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HOYER Hadrien - LE ROUZIC Ameline - CONSTANT Camille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Architecture des nodes et topics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2215075" y="2158850"/>
            <a:ext cx="663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 u="sng">
                <a:solidFill>
                  <a:schemeClr val="accent2"/>
                </a:solidFill>
              </a:rPr>
              <a:t>Noeud ROS de fusion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2"/>
                </a:solidFill>
              </a:rPr>
              <a:t>Utilisation du package ROS </a:t>
            </a:r>
            <a:r>
              <a:rPr i="1" lang="fr" sz="2000">
                <a:solidFill>
                  <a:schemeClr val="accent2"/>
                </a:solidFill>
              </a:rPr>
              <a:t>robot_localization </a:t>
            </a:r>
            <a:r>
              <a:rPr lang="fr" sz="2000">
                <a:solidFill>
                  <a:schemeClr val="accent2"/>
                </a:solidFill>
              </a:rPr>
              <a:t>permettant de faire de la fusion GPS/IMU. 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2"/>
                </a:solidFill>
              </a:rPr>
              <a:t>Le filtrage est réalisé par un filtre de Kalman étendu.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2"/>
                </a:solidFill>
              </a:rPr>
              <a:t>Renvoie les données GPS filtrées par l’IMU sur le topic </a:t>
            </a:r>
            <a:r>
              <a:rPr i="1" lang="fr" sz="2000">
                <a:solidFill>
                  <a:schemeClr val="accent2"/>
                </a:solidFill>
              </a:rPr>
              <a:t>/gps/filtered</a:t>
            </a:r>
            <a:r>
              <a:rPr lang="fr" sz="2000">
                <a:solidFill>
                  <a:schemeClr val="accent2"/>
                </a:solidFill>
              </a:rPr>
              <a:t> au format NavSatFix.</a:t>
            </a:r>
          </a:p>
        </p:txBody>
      </p:sp>
      <p:sp>
        <p:nvSpPr>
          <p:cNvPr id="150" name="Shape 150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60315_113643.jpg" id="151" name="Shape 151"/>
          <p:cNvPicPr preferRelativeResize="0"/>
          <p:nvPr/>
        </p:nvPicPr>
        <p:blipFill rotWithShape="1">
          <a:blip r:embed="rId3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Ecriture des données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8" name="Shape 158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2"/>
                </a:solidFill>
              </a:rPr>
              <a:t>trajectoire_et_carte.txt :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 1314826776 GPS 2219.268 48711.0442 OR 0.5 DI 10 15 20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 1314826777 GPS 2219.270 48711.0450 OR 0.9 DI 2 6 9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 1314826778 GPS 2219.275 48711.0454 OR 1.8 DI 10 6 9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 1314826779 GPS 2219.274 48711.0457 OR 2.5 DI 10 6 9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explication-angles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900" y="2892300"/>
            <a:ext cx="3527850" cy="356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5_113643.jpg" id="162" name="Shape 162"/>
          <p:cNvPicPr preferRelativeResize="0"/>
          <p:nvPr/>
        </p:nvPicPr>
        <p:blipFill rotWithShape="1">
          <a:blip r:embed="rId4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Ecriture des données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195000" y="1114575"/>
            <a:ext cx="68439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2"/>
                </a:solidFill>
              </a:rPr>
              <a:t>Calcul de d’orientation OR (ou déclinaison) :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</a:rPr>
              <a:t>Direction (y&gt;0) = 90 - [arcTAN(x/y)]*180/Pi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</a:rPr>
              <a:t>Direction (y&lt;0) = 270 - [arcTAN(x/y)]*180/Pi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</a:rPr>
              <a:t>Direction (y=0, x&lt;0) = 180.0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fr">
                <a:solidFill>
                  <a:schemeClr val="accent2"/>
                </a:solidFill>
              </a:rPr>
              <a:t>Direction (y=0, x&gt;0) = 0.0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explication-angles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674" y="2936693"/>
            <a:ext cx="2607149" cy="2637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5_113643.jpg" id="173" name="Shape 173"/>
          <p:cNvPicPr preferRelativeResize="0"/>
          <p:nvPr/>
        </p:nvPicPr>
        <p:blipFill rotWithShape="1">
          <a:blip r:embed="rId4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etic-declination-map-diagram.jpg"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602" y="4041525"/>
            <a:ext cx="4460348" cy="26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Traitement des données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1" name="Shape 181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2"/>
                </a:solidFill>
              </a:rPr>
              <a:t>Post-traitement du fichier txt avec MATLAB :</a:t>
            </a:r>
          </a:p>
        </p:txBody>
      </p:sp>
      <p:pic>
        <p:nvPicPr>
          <p:cNvPr descr="matk.jp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825" y="1957125"/>
            <a:ext cx="5466049" cy="4343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5_113643.jpg" id="185" name="Shape 185"/>
          <p:cNvPicPr preferRelativeResize="0"/>
          <p:nvPr/>
        </p:nvPicPr>
        <p:blipFill rotWithShape="1">
          <a:blip r:embed="rId4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0315_113643.jpg" id="190" name="Shape 190"/>
          <p:cNvPicPr preferRelativeResize="0"/>
          <p:nvPr/>
        </p:nvPicPr>
        <p:blipFill rotWithShape="1">
          <a:blip r:embed="rId3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Protocole expérimental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3" name="Shape 193"/>
          <p:cNvSpPr txBox="1"/>
          <p:nvPr/>
        </p:nvSpPr>
        <p:spPr>
          <a:xfrm>
            <a:off x="2335750" y="1055250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60316_104346.jp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525" y="3664450"/>
            <a:ext cx="5169324" cy="3101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6_104405.jpg"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903940" y="203486"/>
            <a:ext cx="2791749" cy="465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0315_113643.jpg" id="201" name="Shape 201"/>
          <p:cNvPicPr preferRelativeResize="0"/>
          <p:nvPr/>
        </p:nvPicPr>
        <p:blipFill rotWithShape="1">
          <a:blip r:embed="rId3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Protocole expérimental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2335750" y="1055250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60316_113902.jpg"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925" y="1286725"/>
            <a:ext cx="6630598" cy="397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195000" y="5606350"/>
            <a:ext cx="6630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2"/>
                </a:solidFill>
              </a:rPr>
              <a:t>Résultats : MATLAB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Seconde expérience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/>
              <a:t>Pour la seconde expérience, nous avons déplacé la boîte autour d’un bâtiment en ignorant les données du télémètre, de manière à former une boucle.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/>
              <a:t>Résultats non concluants : il apparaît nécessaire de faire de la fusion de données. </a:t>
            </a:r>
          </a:p>
        </p:txBody>
      </p:sp>
      <p:sp>
        <p:nvSpPr>
          <p:cNvPr id="215" name="Shape 215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60315_113643.jpg" id="216" name="Shape 216"/>
          <p:cNvPicPr preferRelativeResize="0"/>
          <p:nvPr/>
        </p:nvPicPr>
        <p:blipFill rotWithShape="1">
          <a:blip r:embed="rId3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411925" y="25"/>
            <a:ext cx="47321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358-03.jpg" id="71" name="Shape 71"/>
          <p:cNvPicPr preferRelativeResize="0"/>
          <p:nvPr/>
        </p:nvPicPr>
        <p:blipFill rotWithShape="1">
          <a:blip r:embed="rId3">
            <a:alphaModFix/>
          </a:blip>
          <a:srcRect b="42832" l="0" r="0" t="33645"/>
          <a:stretch/>
        </p:blipFill>
        <p:spPr>
          <a:xfrm>
            <a:off x="0" y="5244875"/>
            <a:ext cx="9144000" cy="16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243000" y="1145250"/>
            <a:ext cx="3733800" cy="23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3600">
                <a:solidFill>
                  <a:schemeClr val="accent2"/>
                </a:solidFill>
              </a:rPr>
              <a:t>Cartographie d’obstacles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3600">
                <a:solidFill>
                  <a:schemeClr val="accent2"/>
                </a:solidFill>
              </a:rPr>
              <a:t>avec un GPS, une IMU et un télémètre laser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68525" y="1415400"/>
            <a:ext cx="4419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f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 des nodes et topics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Protocole expérimental 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Résultats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0250" y="624134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2195000" y="1114575"/>
            <a:ext cx="66306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fr" sz="2000">
                <a:solidFill>
                  <a:schemeClr val="accent2"/>
                </a:solidFill>
              </a:rPr>
              <a:t>Objectif :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accent2"/>
                </a:solidFill>
              </a:rPr>
              <a:t>Se localiser de manière précise avec un GPS et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accent2"/>
                </a:solidFill>
              </a:rPr>
              <a:t>une IMU pour établir une carte fiable </a:t>
            </a:r>
            <a:br>
              <a:rPr lang="fr" sz="2000">
                <a:solidFill>
                  <a:schemeClr val="accent2"/>
                </a:solidFill>
              </a:rPr>
            </a:br>
            <a:r>
              <a:rPr lang="fr" sz="2000">
                <a:solidFill>
                  <a:schemeClr val="accent2"/>
                </a:solidFill>
              </a:rPr>
              <a:t>à l’aide d’un télémètre laser.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fr" sz="2000">
                <a:solidFill>
                  <a:schemeClr val="accent2"/>
                </a:solidFill>
              </a:rPr>
              <a:t>Pourquoi choisir ce projet : un jalon de notre projet autonome</a:t>
            </a:r>
          </a:p>
        </p:txBody>
      </p:sp>
      <p:sp>
        <p:nvSpPr>
          <p:cNvPr id="82" name="Shape 82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541300" y="1738300"/>
            <a:ext cx="5949000" cy="1113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MANTAfondblanc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50" y="3992474"/>
            <a:ext cx="2675525" cy="1545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5_113643.jpg" id="85" name="Shape 85"/>
          <p:cNvPicPr preferRelativeResize="0"/>
          <p:nvPr/>
        </p:nvPicPr>
        <p:blipFill rotWithShape="1">
          <a:blip r:embed="rId4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2" name="Shape 92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Shape 93"/>
          <p:cNvGraphicFramePr/>
          <p:nvPr/>
        </p:nvGraphicFramePr>
        <p:xfrm>
          <a:off x="1985087" y="16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{5C943185-3389-4093-AF98-DDB76B4252AF}</a:tableStyleId>
              </a:tblPr>
              <a:tblGrid>
                <a:gridCol w="3579100"/>
                <a:gridCol w="3390425"/>
              </a:tblGrid>
              <a:tr h="662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 sz="2000">
                          <a:solidFill>
                            <a:schemeClr val="accent1"/>
                          </a:solidFill>
                        </a:rPr>
                        <a:t>Projet MANTA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 sz="2000">
                          <a:solidFill>
                            <a:schemeClr val="accent1"/>
                          </a:solidFill>
                        </a:rPr>
                        <a:t>Projet C10-4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2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Cartographie de fonds marins de faible profondeur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Cartographie d’obstacles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0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Localisation par GPS et IMU avec fusion de données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100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ROS sur Raspberry Pi model 2 v 1.1 avec Raspbian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629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Cartographie 3D par échosondeur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Cartographie 2D par télémètre laser 3 faisceaux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9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Coque de drone de surface, taille ~1m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Boîte contenant strictement l’électronique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Déplacement par moteur et hélices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Porté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00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">
                          <a:solidFill>
                            <a:schemeClr val="accent1"/>
                          </a:solidFill>
                        </a:rPr>
                        <a:t>Localisation dissociée de la navigation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descr="20160315_113643.jpg" id="94" name="Shape 94"/>
          <p:cNvPicPr preferRelativeResize="0"/>
          <p:nvPr/>
        </p:nvPicPr>
        <p:blipFill rotWithShape="1">
          <a:blip r:embed="rId3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993000" y="17110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Carte des connexions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02" name="Shape 102"/>
          <p:cNvSpPr/>
          <p:nvPr/>
        </p:nvSpPr>
        <p:spPr>
          <a:xfrm>
            <a:off x="1075500" y="21610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te-connexions.jpg" id="103" name="Shape 103"/>
          <p:cNvPicPr preferRelativeResize="0"/>
          <p:nvPr/>
        </p:nvPicPr>
        <p:blipFill rotWithShape="1">
          <a:blip r:embed="rId3">
            <a:alphaModFix/>
          </a:blip>
          <a:srcRect b="-10695" l="0" r="0" t="-10707"/>
          <a:stretch/>
        </p:blipFill>
        <p:spPr>
          <a:xfrm>
            <a:off x="0" y="1038142"/>
            <a:ext cx="9144002" cy="533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93000" y="17110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Architecture des nodes et topics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11" name="Shape 111"/>
          <p:cNvSpPr/>
          <p:nvPr/>
        </p:nvSpPr>
        <p:spPr>
          <a:xfrm>
            <a:off x="1075500" y="21610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chitecture ROS.png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8142"/>
            <a:ext cx="9144001" cy="533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Architecture des nodes et topics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 u="sng">
                <a:solidFill>
                  <a:schemeClr val="accent1"/>
                </a:solidFill>
              </a:rPr>
              <a:t>Lecture et transmission des données IMU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Utilisation de la librairie </a:t>
            </a:r>
            <a:r>
              <a:rPr i="1" lang="fr" sz="2000">
                <a:solidFill>
                  <a:schemeClr val="accent1"/>
                </a:solidFill>
              </a:rPr>
              <a:t>RTIMULib</a:t>
            </a:r>
            <a:r>
              <a:rPr lang="fr" sz="2000">
                <a:solidFill>
                  <a:schemeClr val="accent1"/>
                </a:solidFill>
              </a:rPr>
              <a:t> pour la lecture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Publication des données conformes à la norme sensor_msgs: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Publication sur le topic “</a:t>
            </a:r>
            <a:r>
              <a:rPr lang="fr" sz="2000"/>
              <a:t>/imu/data”</a:t>
            </a:r>
            <a:r>
              <a:rPr lang="fr" sz="2000">
                <a:solidFill>
                  <a:schemeClr val="accent1"/>
                </a:solidFill>
              </a:rPr>
              <a:t> lu par position_subscriber</a:t>
            </a:r>
          </a:p>
        </p:txBody>
      </p:sp>
      <p:sp>
        <p:nvSpPr>
          <p:cNvPr id="120" name="Shape 120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u_msg.JP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100" y="3310752"/>
            <a:ext cx="4251499" cy="204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5_113643.jpg" id="122" name="Shape 122"/>
          <p:cNvPicPr preferRelativeResize="0"/>
          <p:nvPr/>
        </p:nvPicPr>
        <p:blipFill rotWithShape="1">
          <a:blip r:embed="rId4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Architecture des nodes et topics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 u="sng">
                <a:solidFill>
                  <a:schemeClr val="accent1"/>
                </a:solidFill>
              </a:rPr>
              <a:t>Lecture et transmission des données GPS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Utilisation du package </a:t>
            </a:r>
            <a:r>
              <a:rPr i="1" lang="fr" sz="2000">
                <a:solidFill>
                  <a:schemeClr val="accent1"/>
                </a:solidFill>
              </a:rPr>
              <a:t>gpsmon</a:t>
            </a:r>
            <a:r>
              <a:rPr lang="fr" sz="2000">
                <a:solidFill>
                  <a:schemeClr val="accent1"/>
                </a:solidFill>
              </a:rPr>
              <a:t> (inclus dans la librairie gpsd) pour la lecture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Publication des données sous la forme 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Publication sur le topic “/gps/fix” lu par </a:t>
            </a:r>
            <a:r>
              <a:rPr i="1" lang="fr" sz="2000">
                <a:solidFill>
                  <a:schemeClr val="accent1"/>
                </a:solidFill>
              </a:rPr>
              <a:t>position_subscriber.</a:t>
            </a:r>
          </a:p>
        </p:txBody>
      </p:sp>
      <p:sp>
        <p:nvSpPr>
          <p:cNvPr id="130" name="Shape 130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vsatfix_msg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12" y="3267575"/>
            <a:ext cx="3047875" cy="169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5_113643.jpg" id="132" name="Shape 132"/>
          <p:cNvPicPr preferRelativeResize="0"/>
          <p:nvPr/>
        </p:nvPicPr>
        <p:blipFill rotWithShape="1">
          <a:blip r:embed="rId4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890850" y="345150"/>
            <a:ext cx="7158000" cy="6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fr" sz="2800">
                <a:solidFill>
                  <a:srgbClr val="FFFFFF"/>
                </a:solidFill>
              </a:rPr>
              <a:t>Architecture des nodes et topics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90250" y="6241344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9" name="Shape 139"/>
          <p:cNvSpPr txBox="1"/>
          <p:nvPr/>
        </p:nvSpPr>
        <p:spPr>
          <a:xfrm>
            <a:off x="2195000" y="1114575"/>
            <a:ext cx="66306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 u="sng">
                <a:solidFill>
                  <a:schemeClr val="accent1"/>
                </a:solidFill>
              </a:rPr>
              <a:t>Lecture et transmission des données de télémétrie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Utilisation du package </a:t>
            </a:r>
            <a:r>
              <a:rPr i="1" lang="fr" sz="2000">
                <a:solidFill>
                  <a:schemeClr val="accent1"/>
                </a:solidFill>
              </a:rPr>
              <a:t>hokuyo_node</a:t>
            </a:r>
            <a:r>
              <a:rPr lang="fr" sz="2000">
                <a:solidFill>
                  <a:schemeClr val="accent1"/>
                </a:solidFill>
              </a:rPr>
              <a:t> pour la lecture. Celui-ci comprend un noeud ROS publisher prêt à l’emploi.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Publication des données sous la forme donnée par la librairie 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fr" sz="2000">
                <a:solidFill>
                  <a:schemeClr val="accent1"/>
                </a:solidFill>
              </a:rPr>
              <a:t>Publication sur le topic “scan” lu par </a:t>
            </a:r>
            <a:r>
              <a:rPr i="1" lang="fr" sz="2000">
                <a:solidFill>
                  <a:schemeClr val="accent1"/>
                </a:solidFill>
              </a:rPr>
              <a:t>position_subcriber</a:t>
            </a:r>
          </a:p>
        </p:txBody>
      </p:sp>
      <p:sp>
        <p:nvSpPr>
          <p:cNvPr id="140" name="Shape 140"/>
          <p:cNvSpPr/>
          <p:nvPr/>
        </p:nvSpPr>
        <p:spPr>
          <a:xfrm>
            <a:off x="1973350" y="390150"/>
            <a:ext cx="6993000" cy="510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serscan_msg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462" y="3349754"/>
            <a:ext cx="2339675" cy="2249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0315_113643.jpg" id="142" name="Shape 142"/>
          <p:cNvPicPr preferRelativeResize="0"/>
          <p:nvPr/>
        </p:nvPicPr>
        <p:blipFill rotWithShape="1">
          <a:blip r:embed="rId4">
            <a:alphaModFix/>
          </a:blip>
          <a:srcRect b="0" l="37817" r="18982" t="0"/>
          <a:stretch/>
        </p:blipFill>
        <p:spPr>
          <a:xfrm>
            <a:off x="0" y="-53898"/>
            <a:ext cx="1791900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