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75" d="100"/>
          <a:sy n="75" d="100"/>
        </p:scale>
        <p:origin x="93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ED66443-86DC-4677-B568-673898846521}" type="datetimeFigureOut">
              <a:rPr lang="en-IN" smtClean="0"/>
              <a:t>13-08-2024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81383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9551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ED66443-86DC-4677-B568-673898846521}" type="datetimeFigureOut">
              <a:rPr lang="en-IN" smtClean="0"/>
              <a:t>13-08-2024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011184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ED66443-86DC-4677-B568-673898846521}" type="datetimeFigureOut">
              <a:rPr lang="en-IN" smtClean="0"/>
              <a:t>13-08-2024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061FD71-186C-446C-982B-324BDB8BA5C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198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ED66443-86DC-4677-B568-673898846521}" type="datetimeFigureOut">
              <a:rPr lang="en-IN" smtClean="0"/>
              <a:t>13-08-2024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496306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D66443-86DC-4677-B568-673898846521}"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90365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D66443-86DC-4677-B568-673898846521}"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439856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318543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ED66443-86DC-4677-B568-673898846521}" type="datetimeFigureOut">
              <a:rPr lang="en-IN" smtClean="0"/>
              <a:t>13-08-2024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59716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13951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ED66443-86DC-4677-B568-673898846521}" type="datetimeFigureOut">
              <a:rPr lang="en-IN" smtClean="0"/>
              <a:t>13-08-2024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04232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D66443-86DC-4677-B568-673898846521}"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15498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D66443-86DC-4677-B568-673898846521}"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7452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D66443-86DC-4677-B568-673898846521}"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7843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66443-86DC-4677-B568-673898846521}"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30829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7941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93467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D66443-86DC-4677-B568-673898846521}" type="datetimeFigureOut">
              <a:rPr lang="en-IN" smtClean="0"/>
              <a:t>13-08-2024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2054578240"/>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Blue blocks and networks technology background">
            <a:extLst>
              <a:ext uri="{FF2B5EF4-FFF2-40B4-BE49-F238E27FC236}">
                <a16:creationId xmlns:a16="http://schemas.microsoft.com/office/drawing/2014/main" id="{C01BA979-ABE7-67EF-F8FC-FDD72FC712CC}"/>
              </a:ext>
            </a:extLst>
          </p:cNvPr>
          <p:cNvPicPr>
            <a:picLocks noChangeAspect="1"/>
          </p:cNvPicPr>
          <p:nvPr/>
        </p:nvPicPr>
        <p:blipFill rotWithShape="1">
          <a:blip r:embed="rId2">
            <a:alphaModFix amt="40000"/>
          </a:blip>
          <a:srcRect b="-446"/>
          <a:stretch/>
        </p:blipFill>
        <p:spPr>
          <a:xfrm>
            <a:off x="-3175" y="0"/>
            <a:ext cx="12192000" cy="6857990"/>
          </a:xfrm>
          <a:prstGeom prst="rect">
            <a:avLst/>
          </a:prstGeom>
        </p:spPr>
      </p:pic>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3130420" y="1158966"/>
            <a:ext cx="8568486" cy="1483360"/>
          </a:xfrm>
        </p:spPr>
        <p:txBody>
          <a:bodyPr>
            <a:normAutofit fontScale="90000"/>
          </a:bodyPr>
          <a:lstStyle/>
          <a:p>
            <a:pPr algn="ctr">
              <a:lnSpc>
                <a:spcPct val="90000"/>
              </a:lnSpc>
            </a:pPr>
            <a:r>
              <a:rPr lang="en-IN" sz="3600" b="1" dirty="0">
                <a:solidFill>
                  <a:schemeClr val="accent6">
                    <a:lumMod val="40000"/>
                    <a:lumOff val="60000"/>
                  </a:schemeClr>
                </a:solidFill>
                <a:latin typeface="Century Schoolbook" panose="02040604050505020304" pitchFamily="18" charset="0"/>
              </a:rPr>
              <a:t>CYBER GYAN VIRTUAL INTERNSHIP PROGRAM</a:t>
            </a:r>
            <a:br>
              <a:rPr lang="en-IN" sz="3000" b="1" dirty="0">
                <a:solidFill>
                  <a:schemeClr val="accent1">
                    <a:lumMod val="20000"/>
                    <a:lumOff val="80000"/>
                  </a:schemeClr>
                </a:solidFill>
                <a:latin typeface="Century Schoolbook" panose="02040604050505020304" pitchFamily="18" charset="0"/>
              </a:rPr>
            </a:br>
            <a:endParaRPr lang="en-IN" sz="3000" dirty="0">
              <a:solidFill>
                <a:srgbClr val="C00000"/>
              </a:solidFill>
              <a:latin typeface="Century Schoolbook" panose="02040604050505020304" pitchFamily="18" charset="0"/>
            </a:endParaRPr>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a:xfrm>
            <a:off x="3686337" y="4304511"/>
            <a:ext cx="7530677" cy="2190352"/>
          </a:xfrm>
        </p:spPr>
        <p:txBody>
          <a:bodyPr>
            <a:noAutofit/>
          </a:bodyPr>
          <a:lstStyle/>
          <a:p>
            <a:pPr algn="ctr"/>
            <a:r>
              <a:rPr lang="en-IN" sz="3200" b="1" u="sng" dirty="0">
                <a:solidFill>
                  <a:schemeClr val="tx1"/>
                </a:solidFill>
                <a:latin typeface="Century Schoolbook" panose="02040604050505020304" pitchFamily="18" charset="0"/>
              </a:rPr>
              <a:t>Submitted By:</a:t>
            </a:r>
            <a:endParaRPr lang="en-IN" sz="3200" b="1" dirty="0">
              <a:solidFill>
                <a:schemeClr val="tx1"/>
              </a:solidFill>
              <a:latin typeface="Century Schoolbook" panose="02040604050505020304" pitchFamily="18" charset="0"/>
            </a:endParaRPr>
          </a:p>
          <a:p>
            <a:pPr algn="ctr"/>
            <a:r>
              <a:rPr lang="en-IN" sz="3200" b="1" dirty="0">
                <a:solidFill>
                  <a:schemeClr val="tx1"/>
                </a:solidFill>
                <a:latin typeface="Century Schoolbook" panose="02040604050505020304" pitchFamily="18" charset="0"/>
              </a:rPr>
              <a:t>Sahdev Dehariya</a:t>
            </a:r>
          </a:p>
          <a:p>
            <a:pPr algn="ctr"/>
            <a:r>
              <a:rPr lang="en-IN" sz="3200" b="1" dirty="0">
                <a:solidFill>
                  <a:schemeClr val="tx1"/>
                </a:solidFill>
                <a:latin typeface="Century Schoolbook" panose="02040604050505020304" pitchFamily="18" charset="0"/>
              </a:rPr>
              <a:t>Project Trainee, (May-June) 2024</a:t>
            </a:r>
          </a:p>
          <a:p>
            <a:pPr algn="ctr"/>
            <a:endParaRPr lang="en-IN" sz="3200" dirty="0">
              <a:solidFill>
                <a:schemeClr val="tx1"/>
              </a:solidFill>
            </a:endParaRPr>
          </a:p>
        </p:txBody>
      </p:sp>
      <p:sp>
        <p:nvSpPr>
          <p:cNvPr id="4" name="TextBox 3">
            <a:extLst>
              <a:ext uri="{FF2B5EF4-FFF2-40B4-BE49-F238E27FC236}">
                <a16:creationId xmlns:a16="http://schemas.microsoft.com/office/drawing/2014/main" id="{E777B38F-D1AE-674D-6C88-1A2E58FA6D00}"/>
              </a:ext>
            </a:extLst>
          </p:cNvPr>
          <p:cNvSpPr txBox="1"/>
          <p:nvPr/>
        </p:nvSpPr>
        <p:spPr>
          <a:xfrm>
            <a:off x="1306286" y="4245429"/>
            <a:ext cx="3648269" cy="646331"/>
          </a:xfrm>
          <a:prstGeom prst="rect">
            <a:avLst/>
          </a:prstGeom>
          <a:noFill/>
        </p:spPr>
        <p:txBody>
          <a:bodyPr wrap="square" rtlCol="0">
            <a:spAutoFit/>
          </a:bodyPr>
          <a:lstStyle/>
          <a:p>
            <a:endParaRPr lang="en-US" dirty="0"/>
          </a:p>
          <a:p>
            <a:endParaRPr lang="en-US" dirty="0"/>
          </a:p>
        </p:txBody>
      </p:sp>
      <p:pic>
        <p:nvPicPr>
          <p:cNvPr id="8" name="Picture 7">
            <a:extLst>
              <a:ext uri="{FF2B5EF4-FFF2-40B4-BE49-F238E27FC236}">
                <a16:creationId xmlns:a16="http://schemas.microsoft.com/office/drawing/2014/main" id="{2FEC9FC7-C80D-1439-0A8E-266FF262ACC4}"/>
              </a:ext>
            </a:extLst>
          </p:cNvPr>
          <p:cNvPicPr>
            <a:picLocks noChangeAspect="1"/>
          </p:cNvPicPr>
          <p:nvPr/>
        </p:nvPicPr>
        <p:blipFill rotWithShape="1">
          <a:blip r:embed="rId3">
            <a:extLst>
              <a:ext uri="{28A0092B-C50C-407E-A947-70E740481C1C}">
                <a14:useLocalDpi xmlns:a14="http://schemas.microsoft.com/office/drawing/2010/main" val="0"/>
              </a:ext>
            </a:extLst>
          </a:blip>
          <a:srcRect l="23279" r="22925" b="1720"/>
          <a:stretch/>
        </p:blipFill>
        <p:spPr>
          <a:xfrm>
            <a:off x="285227" y="1740986"/>
            <a:ext cx="3285054" cy="315077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9" name="TextBox 8">
            <a:extLst>
              <a:ext uri="{FF2B5EF4-FFF2-40B4-BE49-F238E27FC236}">
                <a16:creationId xmlns:a16="http://schemas.microsoft.com/office/drawing/2014/main" id="{5C67CF70-B6FA-4A01-8EFE-797CFC705B3B}"/>
              </a:ext>
            </a:extLst>
          </p:cNvPr>
          <p:cNvSpPr txBox="1"/>
          <p:nvPr/>
        </p:nvSpPr>
        <p:spPr>
          <a:xfrm>
            <a:off x="3686337" y="2507021"/>
            <a:ext cx="8066423" cy="1077218"/>
          </a:xfrm>
          <a:prstGeom prst="rect">
            <a:avLst/>
          </a:prstGeom>
          <a:noFill/>
        </p:spPr>
        <p:txBody>
          <a:bodyPr wrap="square" rtlCol="0">
            <a:spAutoFit/>
          </a:bodyPr>
          <a:lstStyle/>
          <a:p>
            <a:pPr algn="ctr"/>
            <a:r>
              <a:rPr lang="en-IN" sz="3200" b="1" dirty="0">
                <a:solidFill>
                  <a:schemeClr val="accent2"/>
                </a:solidFill>
                <a:latin typeface="Century Schoolbook" panose="02040604050505020304" pitchFamily="18" charset="0"/>
              </a:rPr>
              <a:t>Centre for Development of Advanced Computing (CDAC), Noida</a:t>
            </a:r>
            <a:endParaRPr lang="en-US" sz="3200" dirty="0">
              <a:solidFill>
                <a:schemeClr val="accent2"/>
              </a:solidFill>
            </a:endParaRPr>
          </a:p>
        </p:txBody>
      </p:sp>
    </p:spTree>
    <p:extLst>
      <p:ext uri="{BB962C8B-B14F-4D97-AF65-F5344CB8AC3E}">
        <p14:creationId xmlns:p14="http://schemas.microsoft.com/office/powerpoint/2010/main" val="2684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Blue digital binary data on a screen">
            <a:extLst>
              <a:ext uri="{FF2B5EF4-FFF2-40B4-BE49-F238E27FC236}">
                <a16:creationId xmlns:a16="http://schemas.microsoft.com/office/drawing/2014/main" id="{FCEF80AE-D4DE-8EE1-788A-EA23C1B1C363}"/>
              </a:ext>
            </a:extLst>
          </p:cNvPr>
          <p:cNvPicPr>
            <a:picLocks noChangeAspect="1"/>
          </p:cNvPicPr>
          <p:nvPr/>
        </p:nvPicPr>
        <p:blipFill rotWithShape="1">
          <a:blip r:embed="rId2">
            <a:alphaModFix amt="35000"/>
          </a:blip>
          <a:srcRect/>
          <a:stretch/>
        </p:blipFill>
        <p:spPr>
          <a:xfrm>
            <a:off x="0" y="0"/>
            <a:ext cx="12192000" cy="6857990"/>
          </a:xfrm>
          <a:prstGeom prst="rect">
            <a:avLst/>
          </a:prstGeom>
        </p:spPr>
      </p:pic>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637558" y="443204"/>
            <a:ext cx="11113778" cy="1087016"/>
          </a:xfrm>
        </p:spPr>
        <p:txBody>
          <a:bodyPr>
            <a:normAutofit fontScale="47500" lnSpcReduction="20000"/>
          </a:bodyPr>
          <a:lstStyle/>
          <a:p>
            <a:pPr marL="0" indent="0" algn="ctr">
              <a:buNone/>
            </a:pPr>
            <a:r>
              <a:rPr lang="en-US" sz="5000" b="1" dirty="0">
                <a:solidFill>
                  <a:schemeClr val="tx1"/>
                </a:solidFill>
                <a:latin typeface="Century Schoolbook" panose="02040604050505020304" pitchFamily="18" charset="0"/>
              </a:rPr>
              <a:t>Linux Guardian: Nagios-Powered Host Monitoring</a:t>
            </a:r>
          </a:p>
          <a:p>
            <a:pPr marL="0" indent="0" algn="ctr">
              <a:buNone/>
            </a:pPr>
            <a:endParaRPr lang="en-US" sz="3300" b="1" dirty="0">
              <a:latin typeface="Century Schoolbook" panose="02040604050505020304" pitchFamily="18" charset="0"/>
            </a:endParaRPr>
          </a:p>
          <a:p>
            <a:pPr marL="0" indent="0" algn="ctr">
              <a:buNone/>
            </a:pPr>
            <a:r>
              <a:rPr lang="en-US" sz="4400" b="1" dirty="0">
                <a:latin typeface="Century Schoolbook" panose="02040604050505020304" pitchFamily="18" charset="0"/>
              </a:rPr>
              <a:t>INTRODUCTION</a:t>
            </a:r>
            <a:r>
              <a:rPr lang="en-US" sz="3300" b="1" dirty="0">
                <a:latin typeface="Century Schoolbook" panose="02040604050505020304" pitchFamily="18" charset="0"/>
              </a:rPr>
              <a:t> </a:t>
            </a:r>
          </a:p>
          <a:p>
            <a:pPr marL="0" indent="0" algn="ctr">
              <a:buNone/>
            </a:pPr>
            <a:endParaRPr lang="en-IN" sz="3600" b="1" dirty="0">
              <a:solidFill>
                <a:schemeClr val="tx1"/>
              </a:solidFill>
            </a:endParaRPr>
          </a:p>
        </p:txBody>
      </p:sp>
      <p:sp>
        <p:nvSpPr>
          <p:cNvPr id="2" name="TextBox 1">
            <a:extLst>
              <a:ext uri="{FF2B5EF4-FFF2-40B4-BE49-F238E27FC236}">
                <a16:creationId xmlns:a16="http://schemas.microsoft.com/office/drawing/2014/main" id="{3505C33E-879D-6362-EB0C-9D5EFFCC256C}"/>
              </a:ext>
            </a:extLst>
          </p:cNvPr>
          <p:cNvSpPr txBox="1"/>
          <p:nvPr/>
        </p:nvSpPr>
        <p:spPr>
          <a:xfrm>
            <a:off x="2242207" y="2144071"/>
            <a:ext cx="8882993" cy="335476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Optimizing IT Performance with Nagios and Linux Guardian</a:t>
            </a:r>
          </a:p>
          <a:p>
            <a:endParaRPr lang="en-US" dirty="0">
              <a:latin typeface="Times New Roman" panose="02020603050405020304" pitchFamily="18" charset="0"/>
              <a:cs typeface="Times New Roman" panose="02020603050405020304" pitchFamily="18" charset="0"/>
            </a:endParaRPr>
          </a:p>
          <a:p>
            <a:pPr lvl="1">
              <a:buFont typeface="+mj-lt"/>
              <a:buAutoNum type="arabicPeriod"/>
            </a:pPr>
            <a:r>
              <a:rPr lang="en-US" sz="1600" b="1" dirty="0">
                <a:latin typeface="Times New Roman" panose="02020603050405020304" pitchFamily="18" charset="0"/>
                <a:cs typeface="Times New Roman" panose="02020603050405020304" pitchFamily="18" charset="0"/>
              </a:rPr>
              <a:t>System Monitoring Importance</a:t>
            </a:r>
            <a:r>
              <a:rPr lang="en-US" sz="16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Essential for identifying issues, preventing downtime, and optimizing performance.</a:t>
            </a:r>
          </a:p>
          <a:p>
            <a:pPr lvl="2"/>
            <a:endParaRPr lang="en-US" sz="1600" dirty="0">
              <a:latin typeface="Times New Roman" panose="02020603050405020304" pitchFamily="18" charset="0"/>
              <a:cs typeface="Times New Roman" panose="02020603050405020304" pitchFamily="18" charset="0"/>
            </a:endParaRPr>
          </a:p>
          <a:p>
            <a:pPr lvl="1">
              <a:buFont typeface="+mj-lt"/>
              <a:buAutoNum type="arabicPeriod"/>
            </a:pPr>
            <a:r>
              <a:rPr lang="en-US" sz="1600" b="1" dirty="0">
                <a:latin typeface="Times New Roman" panose="02020603050405020304" pitchFamily="18" charset="0"/>
                <a:cs typeface="Times New Roman" panose="02020603050405020304" pitchFamily="18" charset="0"/>
              </a:rPr>
              <a:t>Challenges of Traditional Monitoring</a:t>
            </a:r>
            <a:r>
              <a:rPr lang="en-US" sz="16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Manual monitoring limitations highlight the need for automation.</a:t>
            </a:r>
          </a:p>
          <a:p>
            <a:pPr lvl="2"/>
            <a:endParaRPr lang="en-US" sz="1600" dirty="0">
              <a:latin typeface="Times New Roman" panose="02020603050405020304" pitchFamily="18" charset="0"/>
              <a:cs typeface="Times New Roman" panose="02020603050405020304" pitchFamily="18" charset="0"/>
            </a:endParaRPr>
          </a:p>
          <a:p>
            <a:pPr lvl="1">
              <a:buFont typeface="+mj-lt"/>
              <a:buAutoNum type="arabicPeriod"/>
            </a:pPr>
            <a:r>
              <a:rPr lang="en-US" sz="1600" b="1" dirty="0">
                <a:latin typeface="Times New Roman" panose="02020603050405020304" pitchFamily="18" charset="0"/>
                <a:cs typeface="Times New Roman" panose="02020603050405020304" pitchFamily="18" charset="0"/>
              </a:rPr>
              <a:t>Benefits of Nagios</a:t>
            </a:r>
            <a:r>
              <a:rPr lang="en-US" sz="16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Leading monitoring system with extensive features and capabilities.</a:t>
            </a:r>
          </a:p>
          <a:p>
            <a:pPr marL="1200150" lvl="2" indent="-285750">
              <a:buFont typeface="+mj-lt"/>
              <a:buAutoNum type="arabicPeriod"/>
            </a:pPr>
            <a:endParaRPr lang="en-US" sz="1600" dirty="0">
              <a:latin typeface="Times New Roman" panose="02020603050405020304" pitchFamily="18" charset="0"/>
              <a:cs typeface="Times New Roman" panose="02020603050405020304" pitchFamily="18" charset="0"/>
            </a:endParaRPr>
          </a:p>
          <a:p>
            <a:pPr lvl="1">
              <a:buFont typeface="+mj-lt"/>
              <a:buAutoNum type="arabicPeriod"/>
            </a:pPr>
            <a:r>
              <a:rPr lang="en-US" sz="1600" b="1" dirty="0">
                <a:latin typeface="Times New Roman" panose="02020603050405020304" pitchFamily="18" charset="0"/>
                <a:cs typeface="Times New Roman" panose="02020603050405020304" pitchFamily="18" charset="0"/>
              </a:rPr>
              <a:t>Role of Linux Guardian</a:t>
            </a:r>
            <a:r>
              <a:rPr lang="en-US" sz="16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Enhances Nagios with improved monitoring and management functionalities.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14DEC0D0-1DB0-E4BB-019A-D6903A2EA652}"/>
              </a:ext>
            </a:extLst>
          </p:cNvPr>
          <p:cNvPicPr>
            <a:picLocks noChangeAspect="1"/>
          </p:cNvPicPr>
          <p:nvPr/>
        </p:nvPicPr>
        <p:blipFill rotWithShape="1">
          <a:blip r:embed="rId2">
            <a:alphaModFix amt="35000"/>
          </a:blip>
          <a:srcRect t="5981" b="9749"/>
          <a:stretch/>
        </p:blipFill>
        <p:spPr>
          <a:xfrm>
            <a:off x="-24899" y="0"/>
            <a:ext cx="12192000" cy="6857990"/>
          </a:xfrm>
          <a:prstGeom prst="rect">
            <a:avLst/>
          </a:prstGeom>
        </p:spPr>
      </p:pic>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a:xfrm>
            <a:off x="2286000" y="1838961"/>
            <a:ext cx="8727440" cy="3508516"/>
          </a:xfrm>
        </p:spPr>
        <p:txBody>
          <a:bodyPr>
            <a:normAutofit/>
          </a:bodyPr>
          <a:lstStyle/>
          <a:p>
            <a:pPr algn="l"/>
            <a:r>
              <a:rPr lang="en-US" sz="1800" cap="none" dirty="0">
                <a:latin typeface="Times New Roman" panose="02020603050405020304" pitchFamily="18" charset="0"/>
                <a:cs typeface="Times New Roman" panose="02020603050405020304" pitchFamily="18" charset="0"/>
              </a:rPr>
              <a:t>Traditional system monitoring often falls short in today's dynamic it environments. Manual checks are time-consuming, error-prone, and lack the ability to proactively identify and address issues. This leads to potential system failures, downtime, and performance degradation.</a:t>
            </a:r>
            <a:br>
              <a:rPr lang="en-US" sz="1800" cap="none" dirty="0">
                <a:latin typeface="Times New Roman" panose="02020603050405020304" pitchFamily="18" charset="0"/>
                <a:cs typeface="Times New Roman" panose="02020603050405020304" pitchFamily="18" charset="0"/>
              </a:rPr>
            </a:br>
            <a:br>
              <a:rPr lang="en-US" sz="1800" cap="none" dirty="0">
                <a:latin typeface="Times New Roman" panose="02020603050405020304" pitchFamily="18" charset="0"/>
                <a:cs typeface="Times New Roman" panose="02020603050405020304" pitchFamily="18" charset="0"/>
              </a:rPr>
            </a:br>
            <a:r>
              <a:rPr lang="en-US" sz="1600" b="1" cap="none" dirty="0">
                <a:latin typeface="Times New Roman" panose="02020603050405020304" pitchFamily="18" charset="0"/>
                <a:cs typeface="Times New Roman" panose="02020603050405020304" pitchFamily="18" charset="0"/>
              </a:rPr>
              <a:t>Key points:</a:t>
            </a:r>
            <a:br>
              <a:rPr lang="en-US" sz="1600" cap="none" dirty="0">
                <a:latin typeface="Times New Roman" panose="02020603050405020304" pitchFamily="18" charset="0"/>
                <a:cs typeface="Times New Roman" panose="02020603050405020304" pitchFamily="18" charset="0"/>
              </a:rPr>
            </a:br>
            <a:r>
              <a:rPr lang="en-US" sz="1600" b="1" u="sng" cap="none" dirty="0">
                <a:latin typeface="Times New Roman" panose="02020603050405020304" pitchFamily="18" charset="0"/>
                <a:cs typeface="Times New Roman" panose="02020603050405020304" pitchFamily="18" charset="0"/>
              </a:rPr>
              <a:t>inefficiency of manual monitoring:</a:t>
            </a:r>
            <a:r>
              <a:rPr lang="en-US" sz="1600" cap="none" dirty="0">
                <a:latin typeface="Times New Roman" panose="02020603050405020304" pitchFamily="18" charset="0"/>
                <a:cs typeface="Times New Roman" panose="02020603050405020304" pitchFamily="18" charset="0"/>
              </a:rPr>
              <a:t> discuss the limitations of relying on manual checks.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Consequences of system failures: highlight the potential impact of downtime on business operations and customer experience.</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b="1" u="sng" cap="none" dirty="0">
                <a:latin typeface="Times New Roman" panose="02020603050405020304" pitchFamily="18" charset="0"/>
                <a:cs typeface="Times New Roman" panose="02020603050405020304" pitchFamily="18" charset="0"/>
              </a:rPr>
              <a:t>The need for A comprehensive solution:</a:t>
            </a:r>
            <a:r>
              <a:rPr lang="en-US" sz="1600" cap="none" dirty="0">
                <a:latin typeface="Times New Roman" panose="02020603050405020304" pitchFamily="18" charset="0"/>
                <a:cs typeface="Times New Roman" panose="02020603050405020304" pitchFamily="18" charset="0"/>
              </a:rPr>
              <a:t> emphasize the importance of proactive monitoring and automated alerting.</a:t>
            </a:r>
            <a:endParaRPr lang="en-US" sz="18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a:xfrm>
            <a:off x="709109" y="632434"/>
            <a:ext cx="10484531" cy="825190"/>
          </a:xfrm>
        </p:spPr>
        <p:txBody>
          <a:bodyPr>
            <a:noAutofit/>
          </a:bodyPr>
          <a:lstStyle/>
          <a:p>
            <a:pPr marL="0" indent="0" algn="ctr">
              <a:buNone/>
            </a:pPr>
            <a:r>
              <a:rPr lang="en-IN" sz="2800" b="1" dirty="0">
                <a:solidFill>
                  <a:schemeClr val="tx1"/>
                </a:solidFill>
                <a:latin typeface="Century Schoolbook" panose="02040604050505020304" pitchFamily="18" charset="0"/>
              </a:rPr>
              <a:t>PROBLEM STATEMENT</a:t>
            </a:r>
            <a:endParaRPr lang="en-IN" sz="2800" dirty="0">
              <a:solidFill>
                <a:schemeClr val="tx1"/>
              </a:solidFill>
              <a:latin typeface="Century Schoolbook" panose="02040604050505020304" pitchFamily="18" charset="0"/>
            </a:endParaRPr>
          </a:p>
        </p:txBody>
      </p:sp>
    </p:spTree>
    <p:extLst>
      <p:ext uri="{BB962C8B-B14F-4D97-AF65-F5344CB8AC3E}">
        <p14:creationId xmlns:p14="http://schemas.microsoft.com/office/powerpoint/2010/main" val="98998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9D4DB735-0647-58E4-7B65-A472B3A5C119}"/>
              </a:ext>
            </a:extLst>
          </p:cNvPr>
          <p:cNvPicPr>
            <a:picLocks noChangeAspect="1"/>
          </p:cNvPicPr>
          <p:nvPr/>
        </p:nvPicPr>
        <p:blipFill rotWithShape="1">
          <a:blip r:embed="rId2">
            <a:alphaModFix amt="25000"/>
          </a:blip>
          <a:srcRect t="2677" b="22323"/>
          <a:stretch/>
        </p:blipFill>
        <p:spPr>
          <a:xfrm>
            <a:off x="20" y="10"/>
            <a:ext cx="12191980" cy="6857990"/>
          </a:xfrm>
          <a:prstGeom prst="rect">
            <a:avLst/>
          </a:prstGeom>
        </p:spPr>
      </p:pic>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a:xfrm>
            <a:off x="2568579" y="1542206"/>
            <a:ext cx="8566781" cy="3437811"/>
          </a:xfrm>
        </p:spPr>
        <p:txBody>
          <a:bodyPr>
            <a:normAutofit/>
          </a:bodyPr>
          <a:lstStyle/>
          <a:p>
            <a:pPr algn="l">
              <a:lnSpc>
                <a:spcPct val="90000"/>
              </a:lnSpc>
            </a:pPr>
            <a:r>
              <a:rPr lang="en-IN" sz="1600" b="1" cap="none" dirty="0">
                <a:latin typeface="Times New Roman" panose="02020603050405020304" pitchFamily="18" charset="0"/>
                <a:cs typeface="Times New Roman" panose="02020603050405020304" pitchFamily="18" charset="0"/>
              </a:rPr>
              <a:t>Nagios: </a:t>
            </a:r>
            <a:r>
              <a:rPr lang="en-IN" sz="1600" cap="none" dirty="0">
                <a:latin typeface="Times New Roman" panose="02020603050405020304" pitchFamily="18" charset="0"/>
                <a:cs typeface="Times New Roman" panose="02020603050405020304" pitchFamily="18" charset="0"/>
              </a:rPr>
              <a:t>for monitoring system metrics, services, and applications.</a:t>
            </a:r>
            <a:br>
              <a:rPr lang="en-IN" sz="1600" cap="none" dirty="0">
                <a:latin typeface="Times New Roman" panose="02020603050405020304" pitchFamily="18" charset="0"/>
                <a:cs typeface="Times New Roman" panose="02020603050405020304" pitchFamily="18" charset="0"/>
              </a:rPr>
            </a:br>
            <a:br>
              <a:rPr lang="en-IN" sz="1600" cap="none" dirty="0">
                <a:latin typeface="Times New Roman" panose="02020603050405020304" pitchFamily="18" charset="0"/>
                <a:cs typeface="Times New Roman" panose="02020603050405020304" pitchFamily="18" charset="0"/>
              </a:rPr>
            </a:br>
            <a:r>
              <a:rPr lang="en-IN" sz="1600" b="1" cap="none" dirty="0">
                <a:latin typeface="Times New Roman" panose="02020603050405020304" pitchFamily="18" charset="0"/>
                <a:cs typeface="Times New Roman" panose="02020603050405020304" pitchFamily="18" charset="0"/>
              </a:rPr>
              <a:t>Kali </a:t>
            </a:r>
            <a:r>
              <a:rPr lang="en-IN" sz="1600" b="1" cap="none" dirty="0" err="1">
                <a:latin typeface="Times New Roman" panose="02020603050405020304" pitchFamily="18" charset="0"/>
                <a:cs typeface="Times New Roman" panose="02020603050405020304" pitchFamily="18" charset="0"/>
              </a:rPr>
              <a:t>linux</a:t>
            </a:r>
            <a:r>
              <a:rPr lang="en-IN" sz="1600" b="1" cap="none" dirty="0">
                <a:latin typeface="Times New Roman" panose="02020603050405020304" pitchFamily="18" charset="0"/>
                <a:cs typeface="Times New Roman" panose="02020603050405020304" pitchFamily="18" charset="0"/>
              </a:rPr>
              <a:t> VM: </a:t>
            </a:r>
            <a:r>
              <a:rPr lang="en-IN" sz="1600" cap="none" dirty="0">
                <a:latin typeface="Times New Roman" panose="02020603050405020304" pitchFamily="18" charset="0"/>
                <a:cs typeface="Times New Roman" panose="02020603050405020304" pitchFamily="18" charset="0"/>
              </a:rPr>
              <a:t>the platform on which </a:t>
            </a:r>
            <a:r>
              <a:rPr lang="en-IN" sz="1600" cap="none" dirty="0" err="1">
                <a:latin typeface="Times New Roman" panose="02020603050405020304" pitchFamily="18" charset="0"/>
                <a:cs typeface="Times New Roman" panose="02020603050405020304" pitchFamily="18" charset="0"/>
              </a:rPr>
              <a:t>nagios</a:t>
            </a:r>
            <a:r>
              <a:rPr lang="en-IN" sz="1600" cap="none" dirty="0">
                <a:latin typeface="Times New Roman" panose="02020603050405020304" pitchFamily="18" charset="0"/>
                <a:cs typeface="Times New Roman" panose="02020603050405020304" pitchFamily="18" charset="0"/>
              </a:rPr>
              <a:t> is installed and configured.</a:t>
            </a:r>
            <a:br>
              <a:rPr lang="en-IN" sz="1600" cap="none" dirty="0">
                <a:latin typeface="Times New Roman" panose="02020603050405020304" pitchFamily="18" charset="0"/>
                <a:cs typeface="Times New Roman" panose="02020603050405020304" pitchFamily="18" charset="0"/>
              </a:rPr>
            </a:br>
            <a:br>
              <a:rPr lang="en-IN" sz="1600" cap="none" dirty="0">
                <a:latin typeface="Times New Roman" panose="02020603050405020304" pitchFamily="18" charset="0"/>
                <a:cs typeface="Times New Roman" panose="02020603050405020304" pitchFamily="18" charset="0"/>
              </a:rPr>
            </a:br>
            <a:r>
              <a:rPr lang="en-IN" sz="1600" b="1" cap="none" dirty="0">
                <a:latin typeface="Times New Roman" panose="02020603050405020304" pitchFamily="18" charset="0"/>
                <a:cs typeface="Times New Roman" panose="02020603050405020304" pitchFamily="18" charset="0"/>
              </a:rPr>
              <a:t>NCPA (</a:t>
            </a:r>
            <a:r>
              <a:rPr lang="en-IN" sz="1600" b="1" cap="none" dirty="0" err="1">
                <a:latin typeface="Times New Roman" panose="02020603050405020304" pitchFamily="18" charset="0"/>
                <a:cs typeface="Times New Roman" panose="02020603050405020304" pitchFamily="18" charset="0"/>
              </a:rPr>
              <a:t>nagios</a:t>
            </a:r>
            <a:r>
              <a:rPr lang="en-IN" sz="1600" b="1" cap="none" dirty="0">
                <a:latin typeface="Times New Roman" panose="02020603050405020304" pitchFamily="18" charset="0"/>
                <a:cs typeface="Times New Roman" panose="02020603050405020304" pitchFamily="18" charset="0"/>
              </a:rPr>
              <a:t> cross-platform agent): </a:t>
            </a:r>
            <a:r>
              <a:rPr lang="en-IN" sz="1600" cap="none" dirty="0">
                <a:latin typeface="Times New Roman" panose="02020603050405020304" pitchFamily="18" charset="0"/>
                <a:cs typeface="Times New Roman" panose="02020603050405020304" pitchFamily="18" charset="0"/>
              </a:rPr>
              <a:t>to monitor specific metrics and services.</a:t>
            </a:r>
            <a:br>
              <a:rPr lang="en-IN" sz="1600" cap="none" dirty="0">
                <a:latin typeface="Times New Roman" panose="02020603050405020304" pitchFamily="18" charset="0"/>
                <a:cs typeface="Times New Roman" panose="02020603050405020304" pitchFamily="18" charset="0"/>
              </a:rPr>
            </a:br>
            <a:br>
              <a:rPr lang="en-IN" sz="1600" cap="none" dirty="0">
                <a:latin typeface="Times New Roman" panose="02020603050405020304" pitchFamily="18" charset="0"/>
                <a:cs typeface="Times New Roman" panose="02020603050405020304" pitchFamily="18" charset="0"/>
              </a:rPr>
            </a:br>
            <a:r>
              <a:rPr lang="en-IN" sz="1600" b="1" cap="none" dirty="0">
                <a:latin typeface="Times New Roman" panose="02020603050405020304" pitchFamily="18" charset="0"/>
                <a:cs typeface="Times New Roman" panose="02020603050405020304" pitchFamily="18" charset="0"/>
              </a:rPr>
              <a:t>Apache: </a:t>
            </a:r>
            <a:r>
              <a:rPr lang="en-IN" sz="1600" cap="none" dirty="0">
                <a:latin typeface="Times New Roman" panose="02020603050405020304" pitchFamily="18" charset="0"/>
                <a:cs typeface="Times New Roman" panose="02020603050405020304" pitchFamily="18" charset="0"/>
              </a:rPr>
              <a:t>web server to host the </a:t>
            </a:r>
            <a:r>
              <a:rPr lang="en-IN" sz="1600" cap="none" dirty="0" err="1">
                <a:latin typeface="Times New Roman" panose="02020603050405020304" pitchFamily="18" charset="0"/>
                <a:cs typeface="Times New Roman" panose="02020603050405020304" pitchFamily="18" charset="0"/>
              </a:rPr>
              <a:t>nagios</a:t>
            </a:r>
            <a:r>
              <a:rPr lang="en-IN" sz="1600" cap="none" dirty="0">
                <a:latin typeface="Times New Roman" panose="02020603050405020304" pitchFamily="18" charset="0"/>
                <a:cs typeface="Times New Roman" panose="02020603050405020304" pitchFamily="18" charset="0"/>
              </a:rPr>
              <a:t> web interface.</a:t>
            </a:r>
            <a:br>
              <a:rPr lang="en-IN" sz="1600" cap="none" dirty="0">
                <a:latin typeface="Times New Roman" panose="02020603050405020304" pitchFamily="18" charset="0"/>
                <a:cs typeface="Times New Roman" panose="02020603050405020304" pitchFamily="18" charset="0"/>
              </a:rPr>
            </a:br>
            <a:br>
              <a:rPr lang="en-IN" sz="1600" cap="none" dirty="0">
                <a:latin typeface="Times New Roman" panose="02020603050405020304" pitchFamily="18" charset="0"/>
                <a:cs typeface="Times New Roman" panose="02020603050405020304" pitchFamily="18" charset="0"/>
              </a:rPr>
            </a:br>
            <a:r>
              <a:rPr lang="en-IN" sz="1600" b="1" cap="none" dirty="0" err="1">
                <a:latin typeface="Times New Roman" panose="02020603050405020304" pitchFamily="18" charset="0"/>
                <a:cs typeface="Times New Roman" panose="02020603050405020304" pitchFamily="18" charset="0"/>
              </a:rPr>
              <a:t>Openssh</a:t>
            </a:r>
            <a:r>
              <a:rPr lang="en-IN" sz="1600" b="1" cap="none"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SSH server for secure remote access and management.</a:t>
            </a:r>
          </a:p>
        </p:txBody>
      </p:sp>
      <p:sp>
        <p:nvSpPr>
          <p:cNvPr id="3" name="Content Placeholder 2">
            <a:extLst>
              <a:ext uri="{FF2B5EF4-FFF2-40B4-BE49-F238E27FC236}">
                <a16:creationId xmlns:a16="http://schemas.microsoft.com/office/drawing/2014/main" id="{C3133650-9D88-4CAC-A4E6-CF1C7260C621}"/>
              </a:ext>
            </a:extLst>
          </p:cNvPr>
          <p:cNvSpPr>
            <a:spLocks noGrp="1"/>
          </p:cNvSpPr>
          <p:nvPr>
            <p:ph idx="1"/>
          </p:nvPr>
        </p:nvSpPr>
        <p:spPr>
          <a:xfrm>
            <a:off x="684211" y="685801"/>
            <a:ext cx="11035037" cy="719254"/>
          </a:xfrm>
        </p:spPr>
        <p:txBody>
          <a:bodyPr>
            <a:noAutofit/>
          </a:bodyPr>
          <a:lstStyle/>
          <a:p>
            <a:pPr marL="0" indent="0" algn="ctr">
              <a:buNone/>
            </a:pPr>
            <a:r>
              <a:rPr lang="en-US" sz="2800" b="1" dirty="0">
                <a:solidFill>
                  <a:schemeClr val="tx1"/>
                </a:solidFill>
                <a:latin typeface="Century Schoolbook" panose="02040604050505020304" pitchFamily="18" charset="0"/>
              </a:rPr>
              <a:t>TOOLS TO BE USED</a:t>
            </a:r>
            <a:endParaRPr lang="en-IN" sz="2800" b="1" dirty="0">
              <a:solidFill>
                <a:schemeClr val="tx1"/>
              </a:solidFill>
              <a:latin typeface="Century Schoolbook" panose="02040604050505020304" pitchFamily="18" charset="0"/>
            </a:endParaRPr>
          </a:p>
        </p:txBody>
      </p:sp>
    </p:spTree>
    <p:extLst>
      <p:ext uri="{BB962C8B-B14F-4D97-AF65-F5344CB8AC3E}">
        <p14:creationId xmlns:p14="http://schemas.microsoft.com/office/powerpoint/2010/main" val="221574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Digital financial graph">
            <a:extLst>
              <a:ext uri="{FF2B5EF4-FFF2-40B4-BE49-F238E27FC236}">
                <a16:creationId xmlns:a16="http://schemas.microsoft.com/office/drawing/2014/main" id="{A206CC77-0FC3-0723-4F9C-ED3EAF0DBF42}"/>
              </a:ext>
            </a:extLst>
          </p:cNvPr>
          <p:cNvPicPr>
            <a:picLocks noChangeAspect="1"/>
          </p:cNvPicPr>
          <p:nvPr/>
        </p:nvPicPr>
        <p:blipFill rotWithShape="1">
          <a:blip r:embed="rId2">
            <a:alphaModFix amt="40000"/>
          </a:blip>
          <a:srcRect/>
          <a:stretch/>
        </p:blipFill>
        <p:spPr>
          <a:xfrm>
            <a:off x="-3175" y="10"/>
            <a:ext cx="12192000" cy="6857990"/>
          </a:xfrm>
          <a:prstGeom prst="rect">
            <a:avLst/>
          </a:prstGeom>
        </p:spPr>
      </p:pic>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a:xfrm>
            <a:off x="684211" y="381001"/>
            <a:ext cx="11073591" cy="818071"/>
          </a:xfrm>
        </p:spPr>
        <p:txBody>
          <a:bodyPr vert="horz" lIns="91440" tIns="45720" rIns="91440" bIns="45720" rtlCol="0" anchor="b">
            <a:noAutofit/>
          </a:bodyPr>
          <a:lstStyle/>
          <a:p>
            <a:pPr marL="0" indent="0" algn="ctr">
              <a:lnSpc>
                <a:spcPct val="90000"/>
              </a:lnSpc>
            </a:pPr>
            <a:r>
              <a:rPr lang="en-US" sz="3200" b="1" dirty="0">
                <a:latin typeface="Century Schoolbook" panose="02040604050505020304" pitchFamily="18" charset="0"/>
              </a:rPr>
              <a:t>About the project</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2055971" y="1773007"/>
            <a:ext cx="9110028" cy="3991653"/>
          </a:xfrm>
        </p:spPr>
        <p:txBody>
          <a:bodyPr vert="horz" lIns="91440" tIns="45720" rIns="91440" bIns="45720" rtlCol="0" anchor="t">
            <a:normAutofit/>
          </a:body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The project involves setting up and configuring Nagios to monitor Linux hosts. This includes:</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Installing and configuring Nagios on a Kali Linux VM.</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Setting up Apache as the web server for the Nagios interface.</a:t>
            </a:r>
            <a:br>
              <a:rPr lang="en-US" sz="1600"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 Installing and configuring NCPA agents on monitored hosts.</a:t>
            </a:r>
            <a:br>
              <a:rPr lang="en-US" sz="1600"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 Monitoring services such as HTTP, SSH, and NCPA version.</a:t>
            </a:r>
          </a:p>
          <a:p>
            <a:pPr marL="0" indent="0">
              <a:buNone/>
            </a:pP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Ensuring secure configurations and real-time monitoring to detect and respond to potential issues.</a:t>
            </a:r>
          </a:p>
        </p:txBody>
      </p:sp>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5CF625C4-9957-8F73-3381-0CCB65D9BB1A}"/>
              </a:ext>
            </a:extLst>
          </p:cNvPr>
          <p:cNvPicPr>
            <a:picLocks noChangeAspect="1"/>
          </p:cNvPicPr>
          <p:nvPr/>
        </p:nvPicPr>
        <p:blipFill rotWithShape="1">
          <a:blip r:embed="rId2">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a:xfrm>
            <a:off x="2076132" y="1705015"/>
            <a:ext cx="8815388" cy="3862666"/>
          </a:xfrm>
        </p:spPr>
        <p:txBody>
          <a:bodyPr>
            <a:normAutofit/>
          </a:bodyPr>
          <a:lstStyle/>
          <a:p>
            <a:pPr algn="l">
              <a:lnSpc>
                <a:spcPct val="90000"/>
              </a:lnSpc>
            </a:pPr>
            <a:r>
              <a:rPr lang="en-US" sz="1600" cap="none" dirty="0">
                <a:latin typeface="Times New Roman" panose="02020603050405020304" pitchFamily="18" charset="0"/>
                <a:cs typeface="Times New Roman" panose="02020603050405020304" pitchFamily="18" charset="0"/>
              </a:rPr>
              <a:t>- Ensuring optimal performance and availability of </a:t>
            </a:r>
            <a:r>
              <a:rPr lang="en-US" sz="1600" cap="none" dirty="0" err="1">
                <a:latin typeface="Times New Roman" panose="02020603050405020304" pitchFamily="18" charset="0"/>
                <a:cs typeface="Times New Roman" panose="02020603050405020304" pitchFamily="18" charset="0"/>
              </a:rPr>
              <a:t>linux</a:t>
            </a:r>
            <a:r>
              <a:rPr lang="en-US" sz="1600" cap="none" dirty="0">
                <a:latin typeface="Times New Roman" panose="02020603050405020304" pitchFamily="18" charset="0"/>
                <a:cs typeface="Times New Roman" panose="02020603050405020304" pitchFamily="18" charset="0"/>
              </a:rPr>
              <a:t> servers.</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Proactively detecting and addressing system issues before they impact operations.</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Enhancing the security posture by monitoring critical services  and system metrics.</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Facilitating secure remote management through SSH.</a:t>
            </a:r>
            <a:br>
              <a:rPr lang="en-US" sz="1600" b="1" cap="none" dirty="0">
                <a:latin typeface="Times New Roman" panose="02020603050405020304" pitchFamily="18" charset="0"/>
                <a:cs typeface="Times New Roman" panose="02020603050405020304" pitchFamily="18" charset="0"/>
              </a:rPr>
            </a:br>
            <a:br>
              <a:rPr lang="en-US" sz="1600" b="1" cap="none" dirty="0">
                <a:latin typeface="Times New Roman" panose="02020603050405020304" pitchFamily="18" charset="0"/>
                <a:cs typeface="Times New Roman" panose="02020603050405020304" pitchFamily="18" charset="0"/>
              </a:rPr>
            </a:br>
            <a:endParaRPr lang="en-IN" sz="16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a:xfrm>
            <a:off x="684211" y="223935"/>
            <a:ext cx="10997715" cy="639666"/>
          </a:xfrm>
        </p:spPr>
        <p:txBody>
          <a:bodyPr>
            <a:noAutofit/>
          </a:bodyPr>
          <a:lstStyle/>
          <a:p>
            <a:pPr marL="0" indent="0" algn="ctr">
              <a:buNone/>
            </a:pPr>
            <a:r>
              <a:rPr lang="en-IN" sz="3200" b="1" dirty="0">
                <a:solidFill>
                  <a:schemeClr val="tx1"/>
                </a:solidFill>
                <a:latin typeface="Century Schoolbook" panose="02040604050505020304" pitchFamily="18" charset="0"/>
              </a:rPr>
              <a:t>REASONS BEHIND THE PROBLEM</a:t>
            </a:r>
          </a:p>
        </p:txBody>
      </p:sp>
    </p:spTree>
    <p:extLst>
      <p:ext uri="{BB962C8B-B14F-4D97-AF65-F5344CB8AC3E}">
        <p14:creationId xmlns:p14="http://schemas.microsoft.com/office/powerpoint/2010/main" val="307459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a:xfrm>
            <a:off x="2310751" y="1439611"/>
            <a:ext cx="8415815" cy="4697444"/>
          </a:xfrm>
        </p:spPr>
        <p:txBody>
          <a:bodyPr>
            <a:normAutofit/>
          </a:bodyPr>
          <a:lstStyle/>
          <a:p>
            <a:pPr algn="l">
              <a:lnSpc>
                <a:spcPct val="90000"/>
              </a:lnSpc>
            </a:pPr>
            <a:r>
              <a:rPr lang="en-US" sz="1600" cap="none" dirty="0">
                <a:latin typeface="Times New Roman" panose="02020603050405020304" pitchFamily="18" charset="0"/>
                <a:cs typeface="Times New Roman" panose="02020603050405020304" pitchFamily="18" charset="0"/>
              </a:rPr>
              <a:t>1.  Regular updates and patching of </a:t>
            </a:r>
            <a:r>
              <a:rPr lang="en-US" sz="1600" cap="none" dirty="0" err="1">
                <a:latin typeface="Times New Roman" panose="02020603050405020304" pitchFamily="18" charset="0"/>
                <a:cs typeface="Times New Roman" panose="02020603050405020304" pitchFamily="18" charset="0"/>
              </a:rPr>
              <a:t>nagios</a:t>
            </a:r>
            <a:r>
              <a:rPr lang="en-US" sz="1600" cap="none" dirty="0">
                <a:latin typeface="Times New Roman" panose="02020603050405020304" pitchFamily="18" charset="0"/>
                <a:cs typeface="Times New Roman" panose="02020603050405020304" pitchFamily="18" charset="0"/>
              </a:rPr>
              <a:t>, NCPA, and operating systems to  </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mitigate vulnerabilities. </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2.  Secure configuration of </a:t>
            </a:r>
            <a:r>
              <a:rPr lang="en-US" sz="1600" cap="none" dirty="0" err="1">
                <a:latin typeface="Times New Roman" panose="02020603050405020304" pitchFamily="18" charset="0"/>
                <a:cs typeface="Times New Roman" panose="02020603050405020304" pitchFamily="18" charset="0"/>
              </a:rPr>
              <a:t>nagios</a:t>
            </a:r>
            <a:r>
              <a:rPr lang="en-US" sz="1600" cap="none" dirty="0">
                <a:latin typeface="Times New Roman" panose="02020603050405020304" pitchFamily="18" charset="0"/>
                <a:cs typeface="Times New Roman" panose="02020603050405020304" pitchFamily="18" charset="0"/>
              </a:rPr>
              <a:t> and NCPA, including strong authentication </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and access controls.</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3.  Continuous monitoring of system logs and </a:t>
            </a:r>
            <a:r>
              <a:rPr lang="en-US" sz="1600" cap="none" dirty="0" err="1">
                <a:latin typeface="Times New Roman" panose="02020603050405020304" pitchFamily="18" charset="0"/>
                <a:cs typeface="Times New Roman" panose="02020603050405020304" pitchFamily="18" charset="0"/>
              </a:rPr>
              <a:t>nagios</a:t>
            </a:r>
            <a:r>
              <a:rPr lang="en-US" sz="1600" cap="none" dirty="0">
                <a:latin typeface="Times New Roman" panose="02020603050405020304" pitchFamily="18" charset="0"/>
                <a:cs typeface="Times New Roman" panose="02020603050405020304" pitchFamily="18" charset="0"/>
              </a:rPr>
              <a:t> alerts for suspicious </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activities.</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4.  Implementing backup and recovery strategies for quick restoration in case </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of system failures or cyber attacks.</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5.  Network segmentation to isolate critical systems and limit the impact of </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potential breaches.</a:t>
            </a:r>
            <a:br>
              <a:rPr lang="en-US" sz="1600" b="1" cap="none" dirty="0">
                <a:latin typeface="Times New Roman" panose="02020603050405020304" pitchFamily="18" charset="0"/>
                <a:cs typeface="Times New Roman" panose="02020603050405020304" pitchFamily="18" charset="0"/>
              </a:rPr>
            </a:br>
            <a:endParaRPr lang="en-IN" sz="16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849F55-9597-413B-B72B-FE856E567C96}"/>
              </a:ext>
            </a:extLst>
          </p:cNvPr>
          <p:cNvSpPr>
            <a:spLocks noGrp="1"/>
          </p:cNvSpPr>
          <p:nvPr>
            <p:ph idx="1"/>
          </p:nvPr>
        </p:nvSpPr>
        <p:spPr>
          <a:xfrm>
            <a:off x="684211" y="609185"/>
            <a:ext cx="10876417" cy="830426"/>
          </a:xfrm>
        </p:spPr>
        <p:txBody>
          <a:bodyPr>
            <a:noAutofit/>
          </a:bodyPr>
          <a:lstStyle/>
          <a:p>
            <a:pPr marL="0" indent="0" algn="ctr">
              <a:buNone/>
            </a:pPr>
            <a:r>
              <a:rPr lang="en-IN" sz="3200" b="1" dirty="0">
                <a:solidFill>
                  <a:schemeClr val="tx1"/>
                </a:solidFill>
                <a:latin typeface="Century Schoolbook" panose="02040604050505020304" pitchFamily="18" charset="0"/>
              </a:rPr>
              <a:t>SUGGESTED SOLUTIONS</a:t>
            </a:r>
          </a:p>
        </p:txBody>
      </p:sp>
    </p:spTree>
    <p:extLst>
      <p:ext uri="{BB962C8B-B14F-4D97-AF65-F5344CB8AC3E}">
        <p14:creationId xmlns:p14="http://schemas.microsoft.com/office/powerpoint/2010/main" val="271675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86D97C94-BD73-1575-E699-961C1C50493B}"/>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a:xfrm>
            <a:off x="1949544" y="1701249"/>
            <a:ext cx="9754776" cy="4445552"/>
          </a:xfrm>
        </p:spPr>
        <p:txBody>
          <a:bodyPr>
            <a:normAutofit/>
          </a:bodyPr>
          <a:lstStyle/>
          <a:p>
            <a:pPr algn="l">
              <a:lnSpc>
                <a:spcPct val="90000"/>
              </a:lnSpc>
            </a:pPr>
            <a:r>
              <a:rPr lang="en-US" sz="1600" b="1" cap="none" dirty="0">
                <a:latin typeface="Times New Roman" panose="02020603050405020304" pitchFamily="18" charset="0"/>
                <a:cs typeface="Times New Roman" panose="02020603050405020304" pitchFamily="18" charset="0"/>
              </a:rPr>
              <a:t>The "Linux Guardian: Nagios-powered Host Monitoring" Project Successfully Demonstrated The Implementation And Configuration Of Nagios To Monitor Linux Hosts.</a:t>
            </a:r>
            <a:br>
              <a:rPr lang="en-US" sz="1600" b="1" cap="none" dirty="0">
                <a:latin typeface="Times New Roman" panose="02020603050405020304" pitchFamily="18" charset="0"/>
                <a:cs typeface="Times New Roman" panose="02020603050405020304" pitchFamily="18" charset="0"/>
              </a:rPr>
            </a:br>
            <a:br>
              <a:rPr lang="en-US" sz="1600" b="1" cap="none" dirty="0">
                <a:latin typeface="Times New Roman" panose="02020603050405020304" pitchFamily="18" charset="0"/>
                <a:cs typeface="Times New Roman" panose="02020603050405020304" pitchFamily="18" charset="0"/>
              </a:rPr>
            </a:br>
            <a:r>
              <a:rPr lang="en-US" sz="1600" b="1" cap="none" dirty="0">
                <a:latin typeface="Times New Roman" panose="02020603050405020304" pitchFamily="18" charset="0"/>
                <a:cs typeface="Times New Roman" panose="02020603050405020304" pitchFamily="18" charset="0"/>
              </a:rPr>
              <a:t> Key Findings Include:</a:t>
            </a:r>
            <a:br>
              <a:rPr lang="en-US" sz="1600" b="1"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1. Effective Real-time Monitoring Of System Metrics And Services.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2. Proactive Issue Detection And Resolution.</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3. Enhanced Security Through Robust Configurations And Continuous Monitoring.</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b="1" cap="none" dirty="0">
                <a:latin typeface="Times New Roman" panose="02020603050405020304" pitchFamily="18" charset="0"/>
                <a:cs typeface="Times New Roman" panose="02020603050405020304" pitchFamily="18" charset="0"/>
              </a:rPr>
              <a:t>Recommendations:</a:t>
            </a:r>
            <a:br>
              <a:rPr lang="en-US" sz="1600" b="1"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1. Regularly Update And Patch All Components.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2. Ensure Secure Configurations And Strong Authentication.</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3. Monitor System Logs And Alerts Continuously.</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4. Implement Robust Backup And Recovery Strategies.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5. Use Network Segmentation To Enhance Security.</a:t>
            </a:r>
            <a:br>
              <a:rPr lang="en-US" sz="1800" b="1" cap="none" dirty="0">
                <a:latin typeface="Times New Roman" panose="02020603050405020304" pitchFamily="18" charset="0"/>
                <a:cs typeface="Times New Roman" panose="02020603050405020304" pitchFamily="18" charset="0"/>
              </a:rPr>
            </a:br>
            <a:endParaRPr lang="en-IN" sz="18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6CD7B-8113-43C5-9F98-8235D99268D7}"/>
              </a:ext>
            </a:extLst>
          </p:cNvPr>
          <p:cNvSpPr>
            <a:spLocks noGrp="1"/>
          </p:cNvSpPr>
          <p:nvPr>
            <p:ph idx="1"/>
          </p:nvPr>
        </p:nvSpPr>
        <p:spPr>
          <a:xfrm>
            <a:off x="586239" y="576839"/>
            <a:ext cx="11389600" cy="877078"/>
          </a:xfrm>
        </p:spPr>
        <p:txBody>
          <a:bodyPr>
            <a:normAutofit/>
          </a:bodyPr>
          <a:lstStyle/>
          <a:p>
            <a:pPr marL="0" indent="0" algn="ctr">
              <a:buNone/>
            </a:pPr>
            <a:r>
              <a:rPr lang="en-IN" sz="3200" b="1" dirty="0">
                <a:solidFill>
                  <a:schemeClr val="tx1"/>
                </a:solidFill>
                <a:latin typeface="Century Schoolbook" panose="02040604050505020304" pitchFamily="18" charset="0"/>
              </a:rPr>
              <a:t>CONCLUSIONS &amp; RECOMMENDATIONS</a:t>
            </a:r>
          </a:p>
        </p:txBody>
      </p:sp>
    </p:spTree>
    <p:extLst>
      <p:ext uri="{BB962C8B-B14F-4D97-AF65-F5344CB8AC3E}">
        <p14:creationId xmlns:p14="http://schemas.microsoft.com/office/powerpoint/2010/main" val="62443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descr="Aerial view of a highway near the ocean">
            <a:extLst>
              <a:ext uri="{FF2B5EF4-FFF2-40B4-BE49-F238E27FC236}">
                <a16:creationId xmlns:a16="http://schemas.microsoft.com/office/drawing/2014/main" id="{681BF4AD-CC86-A980-B079-24E7E5DAD092}"/>
              </a:ext>
            </a:extLst>
          </p:cNvPr>
          <p:cNvPicPr>
            <a:picLocks noChangeAspect="1"/>
          </p:cNvPicPr>
          <p:nvPr/>
        </p:nvPicPr>
        <p:blipFill rotWithShape="1">
          <a:blip r:embed="rId2">
            <a:alphaModFix amt="35000"/>
          </a:blip>
          <a:srcRect t="11833" b="13167"/>
          <a:stretch/>
        </p:blipFill>
        <p:spPr>
          <a:xfrm>
            <a:off x="3175" y="10"/>
            <a:ext cx="12192000" cy="6857990"/>
          </a:xfrm>
          <a:prstGeom prst="rect">
            <a:avLst/>
          </a:prstGeom>
        </p:spPr>
      </p:pic>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1048106" y="2204874"/>
            <a:ext cx="8534400" cy="3615267"/>
          </a:xfrm>
        </p:spPr>
        <p:txBody>
          <a:bodyPr>
            <a:normAutofit/>
          </a:bodyPr>
          <a:lstStyle/>
          <a:p>
            <a:pPr marL="0" indent="0" algn="ctr">
              <a:buNone/>
            </a:pPr>
            <a:r>
              <a:rPr lang="en-IN" sz="9600" b="1" dirty="0">
                <a:solidFill>
                  <a:schemeClr val="tx1"/>
                </a:solidFill>
                <a:effectLst>
                  <a:outerShdw blurRad="38100" dist="38100" dir="2700000" algn="tl">
                    <a:srgbClr val="000000">
                      <a:alpha val="43137"/>
                    </a:srgbClr>
                  </a:outerShdw>
                </a:effectLst>
              </a:rPr>
              <a:t>     </a:t>
            </a:r>
            <a:r>
              <a:rPr lang="en-IN" sz="4400" b="1" dirty="0">
                <a:solidFill>
                  <a:schemeClr val="tx1"/>
                </a:solidFill>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18805244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cd7f85-1a9e-4e6c-b9fa-e4ab0fba5a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ED8AD31094942962C3DE1D3744970" ma:contentTypeVersion="15" ma:contentTypeDescription="Create a new document." ma:contentTypeScope="" ma:versionID="4066eeb908c10b8fb5a85fb16163107d">
  <xsd:schema xmlns:xsd="http://www.w3.org/2001/XMLSchema" xmlns:xs="http://www.w3.org/2001/XMLSchema" xmlns:p="http://schemas.microsoft.com/office/2006/metadata/properties" xmlns:ns3="4fcd7f85-1a9e-4e6c-b9fa-e4ab0fba5a95" xmlns:ns4="30c8e284-fa06-4e2c-8000-793603ac70f1" targetNamespace="http://schemas.microsoft.com/office/2006/metadata/properties" ma:root="true" ma:fieldsID="58b754b13d88050af198b3f065d67f20" ns3:_="" ns4:_="">
    <xsd:import namespace="4fcd7f85-1a9e-4e6c-b9fa-e4ab0fba5a95"/>
    <xsd:import namespace="30c8e284-fa06-4e2c-8000-793603ac70f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SystemTags" minOccurs="0"/>
                <xsd:element ref="ns3:MediaServiceGenerationTime" minOccurs="0"/>
                <xsd:element ref="ns3:MediaServiceEventHashCode" minOccurs="0"/>
                <xsd:element ref="ns3:MediaLengthInSecond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d7f85-1a9e-4e6c-b9fa-e4ab0fba5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c8e284-fa06-4e2c-8000-793603ac70f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929B23-7D1E-4B76-9372-EAB1B891CA26}">
  <ds:schemaRefs>
    <ds:schemaRef ds:uri="http://schemas.microsoft.com/sharepoint/v3/contenttype/forms"/>
  </ds:schemaRefs>
</ds:datastoreItem>
</file>

<file path=customXml/itemProps2.xml><?xml version="1.0" encoding="utf-8"?>
<ds:datastoreItem xmlns:ds="http://schemas.openxmlformats.org/officeDocument/2006/customXml" ds:itemID="{A3D18F77-2AD7-4AA6-86C9-7184241510C4}">
  <ds:schemaRefs>
    <ds:schemaRef ds:uri="http://schemas.microsoft.com/office/2006/metadata/properties"/>
    <ds:schemaRef ds:uri="4fcd7f85-1a9e-4e6c-b9fa-e4ab0fba5a95"/>
    <ds:schemaRef ds:uri="http://purl.org/dc/terms/"/>
    <ds:schemaRef ds:uri="http://schemas.microsoft.com/office/2006/documentManagement/types"/>
    <ds:schemaRef ds:uri="http://purl.org/dc/dcmitype/"/>
    <ds:schemaRef ds:uri="http://schemas.openxmlformats.org/package/2006/metadata/core-properties"/>
    <ds:schemaRef ds:uri="30c8e284-fa06-4e2c-8000-793603ac70f1"/>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E16733A-B7BC-44A2-94C8-EC19ABC1A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d7f85-1a9e-4e6c-b9fa-e4ab0fba5a95"/>
    <ds:schemaRef ds:uri="30c8e284-fa06-4e2c-8000-793603ac70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193</TotalTime>
  <Words>656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Century Schoolbook</vt:lpstr>
      <vt:lpstr>Times New Roman</vt:lpstr>
      <vt:lpstr>Vapor Trail</vt:lpstr>
      <vt:lpstr>CYBER GYAN VIRTUAL INTERNSHIP PROGRAM </vt:lpstr>
      <vt:lpstr>PowerPoint Presentation</vt:lpstr>
      <vt:lpstr>Traditional system monitoring often falls short in today's dynamic it environments. Manual checks are time-consuming, error-prone, and lack the ability to proactively identify and address issues. This leads to potential system failures, downtime, and performance degradation.  Key points: inefficiency of manual monitoring: discuss the limitations of relying on manual checks. Consequences of system failures: highlight the potential impact of downtime on business operations and customer experience.  The need for A comprehensive solution: emphasize the importance of proactive monitoring and automated alerting.</vt:lpstr>
      <vt:lpstr>Nagios: for monitoring system metrics, services, and applications.  Kali linux VM: the platform on which nagios is installed and configured.  NCPA (nagios cross-platform agent): to monitor specific metrics and services.  Apache: web server to host the nagios web interface.  Openssh: SSH server for secure remote access and management.</vt:lpstr>
      <vt:lpstr>About the project</vt:lpstr>
      <vt:lpstr>- Ensuring optimal performance and availability of linux servers.  - Proactively detecting and addressing system issues before they impact operations.  - Enhancing the security posture by monitoring critical services  and system metrics.  - Facilitating secure remote management through SSH.  </vt:lpstr>
      <vt:lpstr>1.  Regular updates and patching of nagios, NCPA, and operating systems to        mitigate vulnerabilities.   2.  Secure configuration of nagios and NCPA, including strong authentication      and access controls.  3.  Continuous monitoring of system logs and nagios alerts for suspicious       activities.  4.  Implementing backup and recovery strategies for quick restoration in case      of system failures or cyber attacks.  5.  Network segmentation to isolate critical systems and limit the impact of       potential breaches. </vt:lpstr>
      <vt:lpstr>The "Linux Guardian: Nagios-powered Host Monitoring" Project Successfully Demonstrated The Implementation And Configuration Of Nagios To Monitor Linux Hosts.   Key Findings Include:       1. Effective Real-time Monitoring Of System Metrics And Services.      2. Proactive Issue Detection And Resolution.      3. Enhanced Security Through Robust Configurations And Continuous Monitoring.  Recommendations:       1. Regularly Update And Patch All Components.      2. Ensure Secure Configurations And Strong Authentication.      3. Monitor System Logs And Alerts Continuously.      4. Implement Robust Backup And Recovery Strategies.      5. Use Network Segmentation To Enhance Security.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Sahdev Dehariya</cp:lastModifiedBy>
  <cp:revision>31</cp:revision>
  <dcterms:created xsi:type="dcterms:W3CDTF">2024-06-18T09:23:29Z</dcterms:created>
  <dcterms:modified xsi:type="dcterms:W3CDTF">2024-08-13T14:52:34Z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2024-06-19T11:52:55Z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bc5aaae4-aa72-46a2-986f-6467ad3c79e8</vt:lpwstr>
  </property>
  <property fmtid="{D5CDD505-2E9C-101B-9397-08002B2CF9AE}" pid="7" name="MSIP_Label_defa4170-0d19-0005-0004-bc88714345d2_ActionId">
    <vt:lpwstr>52abef18-33b5-4ebc-affc-96737895582b</vt:lpwstr>
  </property>
  <property fmtid="{D5CDD505-2E9C-101B-9397-08002B2CF9AE}" pid="8" name="MSIP_Label_defa4170-0d19-0005-0004-bc88714345d2_ContentBits">
    <vt:lpwstr>0</vt:lpwstr>
  </property>
  <property fmtid="{D5CDD505-2E9C-101B-9397-08002B2CF9AE}" pid="9" name="ContentTypeId">
    <vt:lpwstr>0x010100CF3ED8AD31094942962C3DE1D3744970</vt:lpwstr>
  </property>
</Properties>
</file>