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handoutMasterIdLst>
    <p:handoutMasterId r:id="rId24"/>
  </p:handoutMasterIdLst>
  <p:sldIdLst>
    <p:sldId id="256" r:id="rId2"/>
    <p:sldId id="273" r:id="rId3"/>
    <p:sldId id="260" r:id="rId4"/>
    <p:sldId id="261" r:id="rId5"/>
    <p:sldId id="279" r:id="rId6"/>
    <p:sldId id="262" r:id="rId7"/>
    <p:sldId id="263" r:id="rId8"/>
    <p:sldId id="265" r:id="rId9"/>
    <p:sldId id="274" r:id="rId10"/>
    <p:sldId id="275" r:id="rId11"/>
    <p:sldId id="276" r:id="rId12"/>
    <p:sldId id="280" r:id="rId13"/>
    <p:sldId id="289" r:id="rId14"/>
    <p:sldId id="290" r:id="rId15"/>
    <p:sldId id="291" r:id="rId16"/>
    <p:sldId id="292" r:id="rId17"/>
    <p:sldId id="288" r:id="rId18"/>
    <p:sldId id="270" r:id="rId19"/>
    <p:sldId id="286" r:id="rId20"/>
    <p:sldId id="287" r:id="rId21"/>
    <p:sldId id="27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C1C12A-5C59-4418-AF79-1B81554AA351}" type="datetimeFigureOut">
              <a:rPr lang="en-IN" smtClean="0"/>
              <a:t>15-06-2022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46144-74A2-42B8-A288-5C5B95452461}" type="slidenum">
              <a:rPr lang="en-IN" smtClean="0"/>
              <a:t>‹#›</a:t>
            </a:fld>
            <a:endParaRPr lang="en-IN"/>
          </a:p>
        </p:txBody>
      </p:sp>
    </p:spTree>
    <p:extLst>
      <p:ext uri="{BB962C8B-B14F-4D97-AF65-F5344CB8AC3E}">
        <p14:creationId xmlns:p14="http://schemas.microsoft.com/office/powerpoint/2010/main" val="370391594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695A440-134A-41B0-A0D1-8FBBAB98E21C}"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273501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95A440-134A-41B0-A0D1-8FBBAB98E21C}"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177054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95A440-134A-41B0-A0D1-8FBBAB98E21C}"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418325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E695A440-134A-41B0-A0D1-8FBBAB98E21C}"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199669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95A440-134A-41B0-A0D1-8FBBAB98E21C}"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2352296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695A440-134A-41B0-A0D1-8FBBAB98E21C}"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314114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695A440-134A-41B0-A0D1-8FBBAB98E21C}" type="datetimeFigureOut">
              <a:rPr lang="en-IN" smtClean="0"/>
              <a:t>15-06-2022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134895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695A440-134A-41B0-A0D1-8FBBAB98E21C}" type="datetimeFigureOut">
              <a:rPr lang="en-IN" smtClean="0"/>
              <a:t>15-06-2022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205005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5A440-134A-41B0-A0D1-8FBBAB98E21C}" type="datetimeFigureOut">
              <a:rPr lang="en-IN" smtClean="0"/>
              <a:t>15-06-2022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18860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95A440-134A-41B0-A0D1-8FBBAB98E21C}"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78751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95A440-134A-41B0-A0D1-8FBBAB98E21C}"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424489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5A440-134A-41B0-A0D1-8FBBAB98E21C}" type="datetimeFigureOut">
              <a:rPr lang="en-IN" smtClean="0"/>
              <a:t>15-06-2022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F1C29-4E65-4CD3-8B5C-7840875EA7CD}" type="slidenum">
              <a:rPr lang="en-IN" smtClean="0"/>
              <a:t>‹#›</a:t>
            </a:fld>
            <a:endParaRPr lang="en-IN"/>
          </a:p>
        </p:txBody>
      </p:sp>
    </p:spTree>
    <p:extLst>
      <p:ext uri="{BB962C8B-B14F-4D97-AF65-F5344CB8AC3E}">
        <p14:creationId xmlns:p14="http://schemas.microsoft.com/office/powerpoint/2010/main" val="269477739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hdphoto" Target="../media/hdphoto3.wdp"/><Relationship Id="rId5" Type="http://schemas.microsoft.com/office/2007/relationships/hdphoto" Target="../media/hdphoto2.wdp"/><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15554"/>
            <a:ext cx="9144000" cy="910454"/>
          </a:xfrm>
        </p:spPr>
        <p:txBody>
          <a:bodyPr>
            <a:normAutofit fontScale="90000"/>
          </a:bodyPr>
          <a:lstStyle/>
          <a:p>
            <a:r>
              <a:rPr lang="en-US" dirty="0">
                <a:latin typeface="Book Antiqua" panose="02040602050305030304" pitchFamily="18" charset="0"/>
              </a:rPr>
              <a:t>Stock Price Prediction </a:t>
            </a:r>
            <a:endParaRPr lang="en-IN" dirty="0"/>
          </a:p>
        </p:txBody>
      </p:sp>
      <p:sp>
        <p:nvSpPr>
          <p:cNvPr id="3" name="Subtitle 2"/>
          <p:cNvSpPr>
            <a:spLocks noGrp="1"/>
          </p:cNvSpPr>
          <p:nvPr>
            <p:ph type="subTitle" idx="1"/>
          </p:nvPr>
        </p:nvSpPr>
        <p:spPr>
          <a:xfrm>
            <a:off x="1824446" y="3118712"/>
            <a:ext cx="9144000" cy="1655762"/>
          </a:xfrm>
        </p:spPr>
        <p:txBody>
          <a:bodyPr/>
          <a:lstStyle/>
          <a:p>
            <a:r>
              <a:rPr lang="en-IN" dirty="0"/>
              <a:t>By </a:t>
            </a:r>
          </a:p>
          <a:p>
            <a:r>
              <a:rPr lang="en-US" dirty="0"/>
              <a:t>					Saheb Mukherjee(11571020039)</a:t>
            </a:r>
          </a:p>
          <a:p>
            <a:r>
              <a:rPr lang="en-US" dirty="0"/>
              <a:t>				 Sayan Das (11571020040)</a:t>
            </a:r>
            <a:endParaRPr lang="en-IN" dirty="0"/>
          </a:p>
          <a:p>
            <a:endParaRPr lang="en-IN" dirty="0"/>
          </a:p>
        </p:txBody>
      </p:sp>
      <p:sp>
        <p:nvSpPr>
          <p:cNvPr id="4" name="Oval 3"/>
          <p:cNvSpPr/>
          <p:nvPr/>
        </p:nvSpPr>
        <p:spPr>
          <a:xfrm>
            <a:off x="1110344" y="2634752"/>
            <a:ext cx="3657600" cy="3570106"/>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477691" y="4850641"/>
            <a:ext cx="6230983" cy="1354217"/>
          </a:xfrm>
          <a:prstGeom prst="rect">
            <a:avLst/>
          </a:prstGeom>
          <a:noFill/>
        </p:spPr>
        <p:txBody>
          <a:bodyPr wrap="square" rtlCol="0">
            <a:spAutoFit/>
          </a:bodyPr>
          <a:lstStyle/>
          <a:p>
            <a:pPr algn="ctr"/>
            <a:r>
              <a:rPr lang="en-US" sz="1600" dirty="0"/>
              <a:t>Under the supervision of</a:t>
            </a:r>
            <a:endParaRPr lang="en-IN" sz="1600" dirty="0"/>
          </a:p>
          <a:p>
            <a:pPr algn="ctr"/>
            <a:r>
              <a:rPr lang="en-IN" sz="1600" dirty="0"/>
              <a:t>Mr. </a:t>
            </a:r>
            <a:r>
              <a:rPr lang="en-IN" sz="1600" dirty="0" err="1"/>
              <a:t>Abhijit</a:t>
            </a:r>
            <a:r>
              <a:rPr lang="en-IN" sz="1600" dirty="0"/>
              <a:t> Bhattacharya</a:t>
            </a:r>
          </a:p>
          <a:p>
            <a:pPr algn="ctr"/>
            <a:r>
              <a:rPr lang="en-IN" sz="1600" dirty="0"/>
              <a:t>Asst. </a:t>
            </a:r>
            <a:r>
              <a:rPr lang="en-IN" sz="1600" dirty="0" err="1"/>
              <a:t>Prof.</a:t>
            </a:r>
            <a:r>
              <a:rPr lang="en-IN" sz="1600" dirty="0"/>
              <a:t> Dept. of Computer Applications</a:t>
            </a:r>
          </a:p>
          <a:p>
            <a:pPr algn="ctr"/>
            <a:r>
              <a:rPr lang="en-IN" sz="1600" dirty="0"/>
              <a:t>B. P. </a:t>
            </a:r>
            <a:r>
              <a:rPr lang="en-IN" sz="1600" dirty="0" err="1"/>
              <a:t>Poddar</a:t>
            </a:r>
            <a:r>
              <a:rPr lang="en-IN" sz="1600" dirty="0"/>
              <a:t> Institute of Management and Technology</a:t>
            </a:r>
          </a:p>
          <a:p>
            <a:endParaRPr lang="en-IN" sz="1600" dirty="0"/>
          </a:p>
        </p:txBody>
      </p:sp>
    </p:spTree>
    <p:extLst>
      <p:ext uri="{BB962C8B-B14F-4D97-AF65-F5344CB8AC3E}">
        <p14:creationId xmlns:p14="http://schemas.microsoft.com/office/powerpoint/2010/main" val="392285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929032" y="812451"/>
            <a:ext cx="8333936" cy="6035390"/>
          </a:xfrm>
          <a:prstGeom prst="rect">
            <a:avLst/>
          </a:prstGeom>
          <a:blipFill dpi="0" rotWithShape="1">
            <a:blip r:embed="rId2">
              <a:alphaModFix amt="30000"/>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09B1383-6112-4914-A7A7-E6423E05060E}"/>
              </a:ext>
            </a:extLst>
          </p:cNvPr>
          <p:cNvSpPr>
            <a:spLocks noGrp="1"/>
          </p:cNvSpPr>
          <p:nvPr>
            <p:ph type="ctrTitle"/>
          </p:nvPr>
        </p:nvSpPr>
        <p:spPr>
          <a:xfrm>
            <a:off x="0" y="0"/>
            <a:ext cx="4160363" cy="1124982"/>
          </a:xfrm>
        </p:spPr>
        <p:txBody>
          <a:bodyPr/>
          <a:lstStyle/>
          <a:p>
            <a:r>
              <a:rPr lang="en-IN" sz="4400" b="1" u="sng" dirty="0">
                <a:latin typeface="Aldhabi" panose="01000000000000000000" pitchFamily="2" charset="-78"/>
                <a:cs typeface="Aldhabi" panose="01000000000000000000" pitchFamily="2" charset="-78"/>
              </a:rPr>
              <a:t>Algorithm</a:t>
            </a:r>
            <a:r>
              <a:rPr lang="en-IN" dirty="0"/>
              <a:t>:</a:t>
            </a:r>
          </a:p>
        </p:txBody>
      </p:sp>
      <p:sp>
        <p:nvSpPr>
          <p:cNvPr id="3" name="Subtitle 2">
            <a:extLst>
              <a:ext uri="{FF2B5EF4-FFF2-40B4-BE49-F238E27FC236}">
                <a16:creationId xmlns:a16="http://schemas.microsoft.com/office/drawing/2014/main" id="{F3AFD049-82F0-4507-823F-BEEC6715724B}"/>
              </a:ext>
            </a:extLst>
          </p:cNvPr>
          <p:cNvSpPr>
            <a:spLocks noGrp="1"/>
          </p:cNvSpPr>
          <p:nvPr>
            <p:ph type="subTitle" idx="1"/>
          </p:nvPr>
        </p:nvSpPr>
        <p:spPr>
          <a:xfrm>
            <a:off x="0" y="1114823"/>
            <a:ext cx="12192000" cy="5733018"/>
          </a:xfrm>
        </p:spPr>
        <p:txBody>
          <a:bodyPr>
            <a:normAutofit lnSpcReduction="10000"/>
          </a:bodyPr>
          <a:lstStyle/>
          <a:p>
            <a:pPr algn="l"/>
            <a:r>
              <a:rPr lang="en-US" b="1" u="sng" dirty="0"/>
              <a:t>Step 1:</a:t>
            </a:r>
            <a:r>
              <a:rPr lang="en-US" dirty="0"/>
              <a:t> </a:t>
            </a:r>
            <a:r>
              <a:rPr lang="en-US" dirty="0" smtClean="0"/>
              <a:t>Start the python ‘</a:t>
            </a:r>
            <a:r>
              <a:rPr lang="en-US" dirty="0" err="1" smtClean="0"/>
              <a:t>stock_pred.ipynb</a:t>
            </a:r>
            <a:r>
              <a:rPr lang="en-US" dirty="0" smtClean="0"/>
              <a:t>’ in any </a:t>
            </a:r>
            <a:r>
              <a:rPr lang="en-US" dirty="0" err="1"/>
              <a:t>J</a:t>
            </a:r>
            <a:r>
              <a:rPr lang="en-US" dirty="0" err="1" smtClean="0"/>
              <a:t>upyter</a:t>
            </a:r>
            <a:r>
              <a:rPr lang="en-US" dirty="0" smtClean="0"/>
              <a:t> notebook IDE. Like anaconda or </a:t>
            </a:r>
            <a:r>
              <a:rPr lang="en-US" dirty="0" err="1" smtClean="0"/>
              <a:t>colab</a:t>
            </a:r>
            <a:r>
              <a:rPr lang="en-US" dirty="0" smtClean="0"/>
              <a:t>.</a:t>
            </a:r>
            <a:endParaRPr lang="en-US" dirty="0"/>
          </a:p>
          <a:p>
            <a:pPr algn="l"/>
            <a:r>
              <a:rPr lang="en-US" b="1" u="sng" dirty="0"/>
              <a:t>Step 2:</a:t>
            </a:r>
            <a:r>
              <a:rPr lang="en-US" dirty="0"/>
              <a:t> </a:t>
            </a:r>
            <a:r>
              <a:rPr lang="en-US" dirty="0" smtClean="0"/>
              <a:t>Data visualization and </a:t>
            </a:r>
            <a:r>
              <a:rPr lang="en-US" dirty="0"/>
              <a:t>Pre-processing </a:t>
            </a:r>
            <a:r>
              <a:rPr lang="en-US" dirty="0" smtClean="0"/>
              <a:t>into train and test set after </a:t>
            </a:r>
            <a:r>
              <a:rPr lang="en-US" dirty="0"/>
              <a:t>getting the historic data from the market for a particular share</a:t>
            </a:r>
            <a:r>
              <a:rPr lang="en-US" dirty="0" smtClean="0"/>
              <a:t>. </a:t>
            </a:r>
            <a:endParaRPr lang="en-US" dirty="0"/>
          </a:p>
          <a:p>
            <a:pPr algn="l"/>
            <a:r>
              <a:rPr lang="en-US" b="1" u="sng" dirty="0"/>
              <a:t>Step 3:</a:t>
            </a:r>
            <a:r>
              <a:rPr lang="en-US" dirty="0" smtClean="0"/>
              <a:t> </a:t>
            </a:r>
            <a:r>
              <a:rPr lang="en-US" dirty="0"/>
              <a:t>do a feature scaling on the data so that the data values will vary from 0 and </a:t>
            </a:r>
            <a:r>
              <a:rPr lang="en-US" dirty="0" smtClean="0"/>
              <a:t>1, using </a:t>
            </a:r>
            <a:r>
              <a:rPr lang="en-US" dirty="0" err="1" smtClean="0"/>
              <a:t>minmax_scaller</a:t>
            </a:r>
            <a:r>
              <a:rPr lang="en-US" dirty="0" smtClean="0"/>
              <a:t> from the module </a:t>
            </a:r>
            <a:r>
              <a:rPr lang="en-US" dirty="0" err="1" smtClean="0"/>
              <a:t>sk_learn</a:t>
            </a:r>
            <a:r>
              <a:rPr lang="en-US" dirty="0" smtClean="0"/>
              <a:t>. </a:t>
            </a:r>
            <a:endParaRPr lang="en-US" dirty="0"/>
          </a:p>
          <a:p>
            <a:pPr algn="l"/>
            <a:r>
              <a:rPr lang="en-US" b="1" u="sng" dirty="0"/>
              <a:t>Step 4: </a:t>
            </a:r>
            <a:r>
              <a:rPr lang="en-US" dirty="0"/>
              <a:t>Creating a data structure </a:t>
            </a:r>
            <a:r>
              <a:rPr lang="en-US" dirty="0" smtClean="0"/>
              <a:t>will be a 3D </a:t>
            </a:r>
            <a:r>
              <a:rPr lang="en-US" dirty="0"/>
              <a:t>matrix containing [(no. of sample), (no. of time step), (no. of features</a:t>
            </a:r>
            <a:r>
              <a:rPr lang="en-US" dirty="0" smtClean="0"/>
              <a:t>)] as the feature set and the closing value will be the target set.</a:t>
            </a:r>
            <a:endParaRPr lang="en-US" dirty="0"/>
          </a:p>
          <a:p>
            <a:pPr algn="l"/>
            <a:r>
              <a:rPr lang="en-US" b="1" u="sng" dirty="0"/>
              <a:t>Step 5: </a:t>
            </a:r>
            <a:r>
              <a:rPr lang="en-US" dirty="0"/>
              <a:t>Building the </a:t>
            </a:r>
            <a:r>
              <a:rPr lang="en-US" dirty="0" smtClean="0"/>
              <a:t>LSTM Model </a:t>
            </a:r>
            <a:r>
              <a:rPr lang="en-US" dirty="0"/>
              <a:t>for Step 5 data set and </a:t>
            </a:r>
            <a:r>
              <a:rPr lang="en-US" dirty="0" smtClean="0"/>
              <a:t>setting up the </a:t>
            </a:r>
            <a:r>
              <a:rPr lang="en-US" dirty="0" smtClean="0"/>
              <a:t>hyper-parameters</a:t>
            </a:r>
            <a:r>
              <a:rPr lang="en-US" dirty="0" smtClean="0"/>
              <a:t>.</a:t>
            </a:r>
          </a:p>
          <a:p>
            <a:pPr algn="l"/>
            <a:r>
              <a:rPr lang="en-US" dirty="0" smtClean="0"/>
              <a:t>Like setting the no of layers setting up the loss function and optimization technique, </a:t>
            </a:r>
            <a:r>
              <a:rPr lang="en-US" dirty="0" err="1" smtClean="0"/>
              <a:t>batch_size</a:t>
            </a:r>
            <a:r>
              <a:rPr lang="en-US" dirty="0" smtClean="0"/>
              <a:t> and finally the no of epochs.</a:t>
            </a:r>
          </a:p>
          <a:p>
            <a:pPr algn="l"/>
            <a:r>
              <a:rPr lang="en-US" b="1" u="sng" dirty="0"/>
              <a:t>Step </a:t>
            </a:r>
            <a:r>
              <a:rPr lang="en-US" b="1" u="sng" dirty="0" smtClean="0"/>
              <a:t>6:</a:t>
            </a:r>
            <a:r>
              <a:rPr lang="en-US" dirty="0" smtClean="0"/>
              <a:t> fit the train data for training</a:t>
            </a:r>
            <a:r>
              <a:rPr lang="en-US" dirty="0"/>
              <a:t>.</a:t>
            </a:r>
          </a:p>
          <a:p>
            <a:pPr algn="l"/>
            <a:r>
              <a:rPr lang="en-US" b="1" u="sng" dirty="0"/>
              <a:t>Step 7</a:t>
            </a:r>
            <a:r>
              <a:rPr lang="en-US" dirty="0" smtClean="0"/>
              <a:t>: Setting up test data and for predictions and Evaluating the overall model performance by using RSME and R-Square methods and also visualizing the predictions with the actual results in </a:t>
            </a:r>
            <a:r>
              <a:rPr lang="en-US" dirty="0" err="1" smtClean="0"/>
              <a:t>matplotlib</a:t>
            </a:r>
            <a:r>
              <a:rPr lang="en-US" dirty="0" smtClean="0"/>
              <a:t>. </a:t>
            </a:r>
            <a:endParaRPr lang="en-US" dirty="0"/>
          </a:p>
          <a:p>
            <a:pPr algn="l"/>
            <a:r>
              <a:rPr lang="en-US" b="1" u="sng" dirty="0"/>
              <a:t>Step 8</a:t>
            </a:r>
            <a:r>
              <a:rPr lang="en-US" b="1" u="sng" dirty="0" smtClean="0"/>
              <a:t>:</a:t>
            </a:r>
            <a:r>
              <a:rPr lang="en-US" dirty="0" smtClean="0"/>
              <a:t> Predicting of the future data based upon the last update stock value.</a:t>
            </a:r>
          </a:p>
        </p:txBody>
      </p:sp>
    </p:spTree>
    <p:extLst>
      <p:ext uri="{BB962C8B-B14F-4D97-AF65-F5344CB8AC3E}">
        <p14:creationId xmlns:p14="http://schemas.microsoft.com/office/powerpoint/2010/main" val="3904587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3D9C-D3CE-430E-B482-38259BE2F42C}"/>
              </a:ext>
            </a:extLst>
          </p:cNvPr>
          <p:cNvSpPr>
            <a:spLocks noGrp="1"/>
          </p:cNvSpPr>
          <p:nvPr>
            <p:ph type="ctrTitle"/>
          </p:nvPr>
        </p:nvSpPr>
        <p:spPr>
          <a:xfrm>
            <a:off x="0" y="140677"/>
            <a:ext cx="7073245" cy="613034"/>
          </a:xfrm>
        </p:spPr>
        <p:txBody>
          <a:bodyPr>
            <a:normAutofit fontScale="90000"/>
          </a:bodyPr>
          <a:lstStyle/>
          <a:p>
            <a:r>
              <a:rPr lang="en-IN" sz="4900" b="1" u="sng" dirty="0">
                <a:latin typeface="Aldhabi" panose="01000000000000000000" pitchFamily="2" charset="-78"/>
                <a:cs typeface="Aldhabi" panose="01000000000000000000" pitchFamily="2" charset="-78"/>
              </a:rPr>
              <a:t>Implementation</a:t>
            </a:r>
            <a:r>
              <a:rPr lang="en-IN" dirty="0"/>
              <a:t> </a:t>
            </a:r>
            <a:r>
              <a:rPr lang="en-IN" sz="4900" b="1" u="sng" dirty="0">
                <a:latin typeface="Aldhabi" panose="01000000000000000000" pitchFamily="2" charset="-78"/>
                <a:cs typeface="Aldhabi" panose="01000000000000000000" pitchFamily="2" charset="-78"/>
              </a:rPr>
              <a:t>Steps</a:t>
            </a:r>
            <a:r>
              <a:rPr lang="en-IN" dirty="0"/>
              <a:t>:</a:t>
            </a:r>
          </a:p>
        </p:txBody>
      </p:sp>
      <p:sp>
        <p:nvSpPr>
          <p:cNvPr id="3" name="Subtitle 2">
            <a:extLst>
              <a:ext uri="{FF2B5EF4-FFF2-40B4-BE49-F238E27FC236}">
                <a16:creationId xmlns:a16="http://schemas.microsoft.com/office/drawing/2014/main" id="{EF0D382A-14BB-4E57-9FF5-92819C35EEEC}"/>
              </a:ext>
            </a:extLst>
          </p:cNvPr>
          <p:cNvSpPr>
            <a:spLocks noGrp="1"/>
          </p:cNvSpPr>
          <p:nvPr>
            <p:ph type="subTitle" idx="1"/>
          </p:nvPr>
        </p:nvSpPr>
        <p:spPr>
          <a:xfrm>
            <a:off x="0" y="873760"/>
            <a:ext cx="12192000" cy="5984240"/>
          </a:xfrm>
        </p:spPr>
        <p:txBody>
          <a:bodyPr>
            <a:normAutofit lnSpcReduction="10000"/>
          </a:bodyPr>
          <a:lstStyle/>
          <a:p>
            <a:pPr algn="l"/>
            <a:r>
              <a:rPr lang="en-US" dirty="0"/>
              <a:t>Step1: </a:t>
            </a:r>
            <a:endParaRPr lang="en-US" dirty="0" smtClean="0"/>
          </a:p>
          <a:p>
            <a:pPr algn="l"/>
            <a:r>
              <a:rPr lang="en-US" dirty="0" smtClean="0"/>
              <a:t>Raw Stock </a:t>
            </a:r>
            <a:r>
              <a:rPr lang="en-US" dirty="0"/>
              <a:t>Dataset: </a:t>
            </a:r>
            <a:r>
              <a:rPr lang="en-US" dirty="0" smtClean="0"/>
              <a:t>Day-wise, </a:t>
            </a:r>
            <a:r>
              <a:rPr lang="en-US" dirty="0"/>
              <a:t>past stock prices of selected companies are collected from the </a:t>
            </a:r>
            <a:r>
              <a:rPr lang="en-US" dirty="0" err="1" smtClean="0"/>
              <a:t>YahooFinance</a:t>
            </a:r>
            <a:r>
              <a:rPr lang="en-US" dirty="0" smtClean="0"/>
              <a:t> </a:t>
            </a:r>
            <a:r>
              <a:rPr lang="en-US" dirty="0"/>
              <a:t>official website</a:t>
            </a:r>
            <a:r>
              <a:rPr lang="en-US" dirty="0" smtClean="0"/>
              <a:t>.</a:t>
            </a:r>
            <a:endParaRPr lang="en-US" dirty="0"/>
          </a:p>
          <a:p>
            <a:pPr algn="l"/>
            <a:r>
              <a:rPr lang="en-US" dirty="0"/>
              <a:t>Step2: </a:t>
            </a:r>
            <a:endParaRPr lang="en-US" dirty="0" smtClean="0"/>
          </a:p>
          <a:p>
            <a:pPr algn="l"/>
            <a:r>
              <a:rPr lang="en-US" u="sng" dirty="0" smtClean="0"/>
              <a:t>Pre-processing</a:t>
            </a:r>
            <a:r>
              <a:rPr lang="en-US" u="sng" dirty="0"/>
              <a:t>:</a:t>
            </a:r>
            <a:r>
              <a:rPr lang="en-US" dirty="0"/>
              <a:t> This step incorporates the following:</a:t>
            </a:r>
          </a:p>
          <a:p>
            <a:pPr algn="l"/>
            <a:r>
              <a:rPr lang="en-US" dirty="0" smtClean="0"/>
              <a:t>a</a:t>
            </a:r>
            <a:r>
              <a:rPr lang="en-US" dirty="0"/>
              <a:t>) </a:t>
            </a:r>
            <a:r>
              <a:rPr lang="en-US" dirty="0" smtClean="0"/>
              <a:t>Feature Engineering: </a:t>
            </a:r>
            <a:r>
              <a:rPr lang="en-US" dirty="0"/>
              <a:t>Part of data reduction but with particular importance, especially for numerical </a:t>
            </a:r>
            <a:r>
              <a:rPr lang="en-US" dirty="0" smtClean="0"/>
              <a:t>data.</a:t>
            </a:r>
            <a:endParaRPr lang="en-US" dirty="0"/>
          </a:p>
          <a:p>
            <a:pPr algn="l"/>
            <a:r>
              <a:rPr lang="en-US" dirty="0"/>
              <a:t>b</a:t>
            </a:r>
            <a:r>
              <a:rPr lang="en-US" dirty="0" smtClean="0"/>
              <a:t>) </a:t>
            </a:r>
            <a:r>
              <a:rPr lang="en-US" dirty="0"/>
              <a:t>Data cleaning: </a:t>
            </a:r>
            <a:r>
              <a:rPr lang="en-US" dirty="0" smtClean="0"/>
              <a:t>Because it is a data from official site, the data is very clean and structure so no Data cleaning is needed.</a:t>
            </a:r>
            <a:endParaRPr lang="en-US" dirty="0"/>
          </a:p>
          <a:p>
            <a:pPr algn="l"/>
            <a:r>
              <a:rPr lang="en-US" dirty="0"/>
              <a:t>c</a:t>
            </a:r>
            <a:r>
              <a:rPr lang="en-US" dirty="0" smtClean="0"/>
              <a:t>) </a:t>
            </a:r>
            <a:r>
              <a:rPr lang="en-US" dirty="0"/>
              <a:t>Data integration: Integration of data files. After the dataset is transformed into a clean dataset, the dataset is divided into training and testing sets to evaluate. Creating a data structure with 60 timesteps and 1 </a:t>
            </a:r>
            <a:r>
              <a:rPr lang="en-US" dirty="0" smtClean="0"/>
              <a:t>output</a:t>
            </a:r>
            <a:endParaRPr lang="en-US" dirty="0"/>
          </a:p>
          <a:p>
            <a:pPr algn="l"/>
            <a:r>
              <a:rPr lang="en-US" sz="2400" dirty="0"/>
              <a:t>Step3</a:t>
            </a:r>
            <a:r>
              <a:rPr lang="en-US" sz="2400" dirty="0" smtClean="0"/>
              <a:t>:</a:t>
            </a:r>
          </a:p>
          <a:p>
            <a:pPr algn="l"/>
            <a:r>
              <a:rPr lang="en-US" dirty="0" smtClean="0"/>
              <a:t>Generating the output data and plotting it in understandable graphical format using the trained and tested model.</a:t>
            </a:r>
            <a:endParaRPr lang="en-US" sz="2400" dirty="0"/>
          </a:p>
          <a:p>
            <a:pPr algn="l"/>
            <a:endParaRPr lang="en-US" dirty="0"/>
          </a:p>
          <a:p>
            <a:pPr algn="l"/>
            <a:endParaRPr lang="en-IN" dirty="0"/>
          </a:p>
          <a:p>
            <a:pPr algn="l"/>
            <a:endParaRPr lang="en-US" dirty="0"/>
          </a:p>
        </p:txBody>
      </p:sp>
    </p:spTree>
    <p:extLst>
      <p:ext uri="{BB962C8B-B14F-4D97-AF65-F5344CB8AC3E}">
        <p14:creationId xmlns:p14="http://schemas.microsoft.com/office/powerpoint/2010/main" val="3954735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5711A0E-A428-4ED1-96CB-33D69FD842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descr="Chart, line chart&#10;&#10;Description automatically generated">
            <a:extLst>
              <a:ext uri="{FF2B5EF4-FFF2-40B4-BE49-F238E27FC236}">
                <a16:creationId xmlns:a16="http://schemas.microsoft.com/office/drawing/2014/main" id="{200481B4-42AC-4F82-8FAD-AEB665AFE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55" y="789485"/>
            <a:ext cx="5672745" cy="2508635"/>
          </a:xfrm>
          <a:prstGeom prst="rect">
            <a:avLst/>
          </a:prstGeom>
        </p:spPr>
      </p:pic>
      <p:pic>
        <p:nvPicPr>
          <p:cNvPr id="11" name="Picture 10" descr="Chart, line chart&#10;&#10;Description automatically generated">
            <a:extLst>
              <a:ext uri="{FF2B5EF4-FFF2-40B4-BE49-F238E27FC236}">
                <a16:creationId xmlns:a16="http://schemas.microsoft.com/office/drawing/2014/main" id="{31BCD4E7-69D6-4608-A254-69293585C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775" y="1347507"/>
            <a:ext cx="4872038" cy="2144713"/>
          </a:xfrm>
          <a:prstGeom prst="rect">
            <a:avLst/>
          </a:prstGeom>
        </p:spPr>
      </p:pic>
      <p:pic>
        <p:nvPicPr>
          <p:cNvPr id="15" name="Picture 14" descr="Chart, line chart&#10;&#10;Description automatically generated">
            <a:extLst>
              <a:ext uri="{FF2B5EF4-FFF2-40B4-BE49-F238E27FC236}">
                <a16:creationId xmlns:a16="http://schemas.microsoft.com/office/drawing/2014/main" id="{B787F883-9C68-4880-8814-386662998F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7" y="3656690"/>
            <a:ext cx="4025710" cy="1754187"/>
          </a:xfrm>
          <a:prstGeom prst="rect">
            <a:avLst/>
          </a:prstGeom>
        </p:spPr>
      </p:pic>
      <p:pic>
        <p:nvPicPr>
          <p:cNvPr id="13" name="Picture 12" descr="Chart, line chart&#10;&#10;Description automatically generated">
            <a:extLst>
              <a:ext uri="{FF2B5EF4-FFF2-40B4-BE49-F238E27FC236}">
                <a16:creationId xmlns:a16="http://schemas.microsoft.com/office/drawing/2014/main" id="{4E90B341-EC3F-4C79-96D0-D2F25F1096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2511" y="4892353"/>
            <a:ext cx="4118755" cy="1754187"/>
          </a:xfrm>
          <a:prstGeom prst="rect">
            <a:avLst/>
          </a:prstGeom>
        </p:spPr>
      </p:pic>
      <p:pic>
        <p:nvPicPr>
          <p:cNvPr id="5" name="Picture 4" descr="Chart&#10;&#10;Description automatically generated">
            <a:extLst>
              <a:ext uri="{FF2B5EF4-FFF2-40B4-BE49-F238E27FC236}">
                <a16:creationId xmlns:a16="http://schemas.microsoft.com/office/drawing/2014/main" id="{56CBFFD2-02B4-40E7-8164-7B2D1C553A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55600" y="3866423"/>
            <a:ext cx="3544389" cy="1544454"/>
          </a:xfrm>
          <a:prstGeom prst="rect">
            <a:avLst/>
          </a:prstGeom>
        </p:spPr>
      </p:pic>
      <p:sp>
        <p:nvSpPr>
          <p:cNvPr id="3" name="TextBox 2"/>
          <p:cNvSpPr txBox="1"/>
          <p:nvPr/>
        </p:nvSpPr>
        <p:spPr>
          <a:xfrm>
            <a:off x="745588" y="-108224"/>
            <a:ext cx="7033846" cy="769441"/>
          </a:xfrm>
          <a:prstGeom prst="rect">
            <a:avLst/>
          </a:prstGeom>
          <a:noFill/>
        </p:spPr>
        <p:txBody>
          <a:bodyPr wrap="square" rtlCol="0">
            <a:spAutoFit/>
          </a:bodyPr>
          <a:lstStyle/>
          <a:p>
            <a:r>
              <a:rPr lang="en-IN" sz="4400" b="1" u="sng" dirty="0">
                <a:latin typeface="Aldhabi" panose="01000000000000000000" pitchFamily="2" charset="-78"/>
                <a:ea typeface="+mj-ea"/>
                <a:cs typeface="Aldhabi" panose="01000000000000000000" pitchFamily="2" charset="-78"/>
              </a:rPr>
              <a:t>OUTPUTS DISCUSION:</a:t>
            </a:r>
          </a:p>
        </p:txBody>
      </p:sp>
    </p:spTree>
    <p:extLst>
      <p:ext uri="{BB962C8B-B14F-4D97-AF65-F5344CB8AC3E}">
        <p14:creationId xmlns:p14="http://schemas.microsoft.com/office/powerpoint/2010/main" val="330708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38A03288-ED7F-457A-8309-AF32A8EB8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986" y="4922261"/>
            <a:ext cx="6207676" cy="1768916"/>
          </a:xfrm>
          <a:prstGeom prst="rect">
            <a:avLst/>
          </a:prstGeom>
        </p:spPr>
      </p:pic>
      <p:pic>
        <p:nvPicPr>
          <p:cNvPr id="5" name="Picture 4" descr="Chart, line chart&#10;&#10;Description automatically generated">
            <a:extLst>
              <a:ext uri="{FF2B5EF4-FFF2-40B4-BE49-F238E27FC236}">
                <a16:creationId xmlns:a16="http://schemas.microsoft.com/office/drawing/2014/main" id="{434DFDEB-9A35-48CD-967C-844D95DF3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504" y="281912"/>
            <a:ext cx="7406640" cy="4484308"/>
          </a:xfrm>
          <a:prstGeom prst="rect">
            <a:avLst/>
          </a:prstGeom>
        </p:spPr>
      </p:pic>
    </p:spTree>
    <p:extLst>
      <p:ext uri="{BB962C8B-B14F-4D97-AF65-F5344CB8AC3E}">
        <p14:creationId xmlns:p14="http://schemas.microsoft.com/office/powerpoint/2010/main" val="104478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14577B-AE5C-4C41-9DC8-0C9CAD538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891" y="458856"/>
            <a:ext cx="7612938" cy="4076657"/>
          </a:xfrm>
          <a:prstGeom prst="rect">
            <a:avLst/>
          </a:prstGeom>
        </p:spPr>
      </p:pic>
      <p:pic>
        <p:nvPicPr>
          <p:cNvPr id="3" name="Picture 2">
            <a:extLst>
              <a:ext uri="{FF2B5EF4-FFF2-40B4-BE49-F238E27FC236}">
                <a16:creationId xmlns:a16="http://schemas.microsoft.com/office/drawing/2014/main" id="{7AC52792-7E77-4444-B0E3-E53C5FF56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807" y="4703361"/>
            <a:ext cx="6541105" cy="1932571"/>
          </a:xfrm>
          <a:prstGeom prst="rect">
            <a:avLst/>
          </a:prstGeom>
        </p:spPr>
      </p:pic>
    </p:spTree>
    <p:extLst>
      <p:ext uri="{BB962C8B-B14F-4D97-AF65-F5344CB8AC3E}">
        <p14:creationId xmlns:p14="http://schemas.microsoft.com/office/powerpoint/2010/main" val="115877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B82EDD-7140-4B60-9A91-FAB3F9954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242" y="4688806"/>
            <a:ext cx="7158444" cy="1986314"/>
          </a:xfrm>
          <a:prstGeom prst="rect">
            <a:avLst/>
          </a:prstGeom>
        </p:spPr>
      </p:pic>
      <p:pic>
        <p:nvPicPr>
          <p:cNvPr id="3" name="Picture 2" descr="Chart&#10;&#10;Description automatically generated">
            <a:extLst>
              <a:ext uri="{FF2B5EF4-FFF2-40B4-BE49-F238E27FC236}">
                <a16:creationId xmlns:a16="http://schemas.microsoft.com/office/drawing/2014/main" id="{105CE465-E98B-46D9-B7C6-8AE16A088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563" y="282442"/>
            <a:ext cx="7909803" cy="4274717"/>
          </a:xfrm>
          <a:prstGeom prst="rect">
            <a:avLst/>
          </a:prstGeom>
        </p:spPr>
      </p:pic>
    </p:spTree>
    <p:extLst>
      <p:ext uri="{BB962C8B-B14F-4D97-AF65-F5344CB8AC3E}">
        <p14:creationId xmlns:p14="http://schemas.microsoft.com/office/powerpoint/2010/main" val="185060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0844CB-E3F1-43A8-B949-CAA038959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76471"/>
            <a:ext cx="7724858" cy="4503433"/>
          </a:xfrm>
          <a:prstGeom prst="rect">
            <a:avLst/>
          </a:prstGeom>
        </p:spPr>
      </p:pic>
      <p:pic>
        <p:nvPicPr>
          <p:cNvPr id="3" name="Picture 2">
            <a:extLst>
              <a:ext uri="{FF2B5EF4-FFF2-40B4-BE49-F238E27FC236}">
                <a16:creationId xmlns:a16="http://schemas.microsoft.com/office/drawing/2014/main" id="{896923D0-AE17-4747-A193-8CBF29EB4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436" y="4808038"/>
            <a:ext cx="7341986" cy="1919334"/>
          </a:xfrm>
          <a:prstGeom prst="rect">
            <a:avLst/>
          </a:prstGeom>
        </p:spPr>
      </p:pic>
    </p:spTree>
    <p:extLst>
      <p:ext uri="{BB962C8B-B14F-4D97-AF65-F5344CB8AC3E}">
        <p14:creationId xmlns:p14="http://schemas.microsoft.com/office/powerpoint/2010/main" val="247632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9BD8E6-C8A0-45CD-AED4-70E4AD0F5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642" y="226524"/>
            <a:ext cx="7112631" cy="4358539"/>
          </a:xfrm>
          <a:prstGeom prst="rect">
            <a:avLst/>
          </a:prstGeom>
        </p:spPr>
      </p:pic>
      <p:pic>
        <p:nvPicPr>
          <p:cNvPr id="3" name="Picture 2" descr="Chart, bar chart&#10;&#10;Description automatically generated">
            <a:extLst>
              <a:ext uri="{FF2B5EF4-FFF2-40B4-BE49-F238E27FC236}">
                <a16:creationId xmlns:a16="http://schemas.microsoft.com/office/drawing/2014/main" id="{C493968C-B9BD-45D0-AA16-99CD90CD7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014" y="4708681"/>
            <a:ext cx="8009885" cy="1981901"/>
          </a:xfrm>
          <a:prstGeom prst="rect">
            <a:avLst/>
          </a:prstGeom>
        </p:spPr>
      </p:pic>
    </p:spTree>
    <p:extLst>
      <p:ext uri="{BB962C8B-B14F-4D97-AF65-F5344CB8AC3E}">
        <p14:creationId xmlns:p14="http://schemas.microsoft.com/office/powerpoint/2010/main" val="386510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3848518" y="1765497"/>
            <a:ext cx="6322423" cy="4888094"/>
          </a:xfrm>
          <a:prstGeom prst="rect">
            <a:avLst/>
          </a:prstGeom>
          <a:blipFill dpi="0" rotWithShape="1">
            <a:blip r:embed="rId2">
              <a:alphaModFix amt="35000"/>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174621"/>
            <a:ext cx="10515600" cy="760398"/>
          </a:xfrm>
        </p:spPr>
        <p:txBody>
          <a:bodyPr>
            <a:normAutofit/>
          </a:bodyPr>
          <a:lstStyle/>
          <a:p>
            <a:r>
              <a:rPr lang="en-IN" b="1" u="sng" dirty="0">
                <a:latin typeface="Aldhabi" panose="01000000000000000000" pitchFamily="2" charset="-78"/>
                <a:cs typeface="Aldhabi" panose="01000000000000000000" pitchFamily="2" charset="-78"/>
              </a:rPr>
              <a:t>Testing :</a:t>
            </a:r>
          </a:p>
        </p:txBody>
      </p:sp>
      <p:sp>
        <p:nvSpPr>
          <p:cNvPr id="3" name="Content Placeholder 2"/>
          <p:cNvSpPr>
            <a:spLocks noGrp="1"/>
          </p:cNvSpPr>
          <p:nvPr>
            <p:ph idx="1"/>
          </p:nvPr>
        </p:nvSpPr>
        <p:spPr>
          <a:xfrm>
            <a:off x="96520" y="1033145"/>
            <a:ext cx="10515600" cy="4351338"/>
          </a:xfrm>
        </p:spPr>
        <p:txBody>
          <a:bodyPr>
            <a:normAutofit lnSpcReduction="10000"/>
          </a:bodyPr>
          <a:lstStyle/>
          <a:p>
            <a:r>
              <a:rPr lang="en-US" dirty="0"/>
              <a:t>This program is scrapping data from a trusted website that is Yahoo finance to get the stock data by using a web api. So, the data in which we are working has been verified.</a:t>
            </a:r>
          </a:p>
          <a:p>
            <a:r>
              <a:rPr lang="en-US" dirty="0"/>
              <a:t>The data in which we are working can be classified as time series data, so to predict a time series data we are using a RNN algorithm that is LSTM which is tested by various developers and has been their first choice for predicting time series data. </a:t>
            </a:r>
          </a:p>
          <a:p>
            <a:r>
              <a:rPr lang="en-US" dirty="0"/>
              <a:t>The overall project has been tested many times and the predicted result is very close to accurate to the actual data and some graphs has also been generated to </a:t>
            </a:r>
            <a:r>
              <a:rPr lang="en-US" dirty="0" smtClean="0"/>
              <a:t>visualize </a:t>
            </a:r>
            <a:r>
              <a:rPr lang="en-US" dirty="0"/>
              <a:t>the overall performance of the project.</a:t>
            </a:r>
            <a:endParaRPr lang="en-IN" dirty="0"/>
          </a:p>
        </p:txBody>
      </p:sp>
    </p:spTree>
    <p:extLst>
      <p:ext uri="{BB962C8B-B14F-4D97-AF65-F5344CB8AC3E}">
        <p14:creationId xmlns:p14="http://schemas.microsoft.com/office/powerpoint/2010/main" val="3934172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17C82-C0A0-498D-8E7F-F7BD6F7A7C19}"/>
              </a:ext>
            </a:extLst>
          </p:cNvPr>
          <p:cNvSpPr>
            <a:spLocks noGrp="1"/>
          </p:cNvSpPr>
          <p:nvPr>
            <p:ph type="ctrTitle"/>
          </p:nvPr>
        </p:nvSpPr>
        <p:spPr>
          <a:xfrm>
            <a:off x="0" y="0"/>
            <a:ext cx="5019040" cy="1173162"/>
          </a:xfrm>
        </p:spPr>
        <p:txBody>
          <a:bodyPr>
            <a:normAutofit/>
          </a:bodyPr>
          <a:lstStyle/>
          <a:p>
            <a:pPr algn="l"/>
            <a:r>
              <a:rPr lang="en-IN" sz="4400" b="1" u="sng" dirty="0">
                <a:latin typeface="Aldhabi" panose="01000000000000000000" pitchFamily="2" charset="-78"/>
                <a:cs typeface="Aldhabi" panose="01000000000000000000" pitchFamily="2" charset="-78"/>
              </a:rPr>
              <a:t>Conclusion:</a:t>
            </a:r>
          </a:p>
        </p:txBody>
      </p:sp>
      <p:sp>
        <p:nvSpPr>
          <p:cNvPr id="3" name="Subtitle 2">
            <a:extLst>
              <a:ext uri="{FF2B5EF4-FFF2-40B4-BE49-F238E27FC236}">
                <a16:creationId xmlns:a16="http://schemas.microsoft.com/office/drawing/2014/main" id="{93708887-D1D6-4F97-AB99-4873E5C3E99F}"/>
              </a:ext>
            </a:extLst>
          </p:cNvPr>
          <p:cNvSpPr>
            <a:spLocks noGrp="1"/>
          </p:cNvSpPr>
          <p:nvPr>
            <p:ph type="subTitle" idx="1"/>
          </p:nvPr>
        </p:nvSpPr>
        <p:spPr>
          <a:xfrm>
            <a:off x="71120" y="1869440"/>
            <a:ext cx="8727440" cy="4389120"/>
          </a:xfrm>
        </p:spPr>
        <p:txBody>
          <a:bodyPr/>
          <a:lstStyle/>
          <a:p>
            <a:pPr marL="342900" indent="-342900" algn="l">
              <a:buFont typeface="Arial" panose="020B0604020202020204" pitchFamily="34" charset="0"/>
              <a:buChar char="•"/>
            </a:pPr>
            <a:r>
              <a:rPr lang="en-US" dirty="0"/>
              <a:t>The study of the share is carried out in this paper, and it can be carried out for several shares in the future. </a:t>
            </a:r>
          </a:p>
          <a:p>
            <a:pPr marL="342900" indent="-342900" algn="l">
              <a:buFont typeface="Arial" panose="020B0604020202020204" pitchFamily="34" charset="0"/>
              <a:buChar char="•"/>
            </a:pPr>
            <a:r>
              <a:rPr lang="en-US" dirty="0"/>
              <a:t>Prediction could be more reliable if the model trains a greater number of data sets using higher computing capacities, an increased number of layers, and LSTM modules.</a:t>
            </a:r>
          </a:p>
          <a:p>
            <a:pPr marL="342900" indent="-342900" algn="l">
              <a:buFont typeface="Arial" panose="020B0604020202020204" pitchFamily="34" charset="0"/>
              <a:buChar char="•"/>
            </a:pPr>
            <a:r>
              <a:rPr lang="en-US" dirty="0"/>
              <a:t>The expected outcome of this project is to develop a system which will help us to predict the stock market future 60 day’s outcome.</a:t>
            </a:r>
          </a:p>
          <a:p>
            <a:pPr marL="342900" indent="-342900" algn="l">
              <a:buFont typeface="Arial" panose="020B0604020202020204" pitchFamily="34" charset="0"/>
              <a:buChar char="•"/>
            </a:pPr>
            <a:r>
              <a:rPr lang="en-US" dirty="0"/>
              <a:t>Also predict the stock assurance and predict the names where we can invest our stock price or not.</a:t>
            </a:r>
            <a:endParaRPr lang="en-IN" dirty="0"/>
          </a:p>
        </p:txBody>
      </p:sp>
      <p:pic>
        <p:nvPicPr>
          <p:cNvPr id="2050" name="Picture 2" descr="Nconclusion Stock Illustrations – 2 Nconclusion Stock Illustrations,  Vectors &amp; Clipart - Dreamstime">
            <a:extLst>
              <a:ext uri="{FF2B5EF4-FFF2-40B4-BE49-F238E27FC236}">
                <a16:creationId xmlns:a16="http://schemas.microsoft.com/office/drawing/2014/main" id="{9BEE550E-A28F-402F-926D-E0A46AE1E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909" y="2125192"/>
            <a:ext cx="3499945" cy="2607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05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808489" y="228026"/>
            <a:ext cx="9544138" cy="6629974"/>
          </a:xfrm>
          <a:prstGeom prst="rect">
            <a:avLst/>
          </a:prstGeom>
          <a:blipFill dpi="0" rotWithShape="1">
            <a:blip r:embed="rId2">
              <a:alphaModFix amt="27000"/>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E4C93A9-06B5-4EA1-9616-4A72565D9792}"/>
              </a:ext>
            </a:extLst>
          </p:cNvPr>
          <p:cNvSpPr>
            <a:spLocks noGrp="1"/>
          </p:cNvSpPr>
          <p:nvPr>
            <p:ph type="title"/>
          </p:nvPr>
        </p:nvSpPr>
        <p:spPr>
          <a:xfrm>
            <a:off x="4044098" y="18854"/>
            <a:ext cx="4303067" cy="573088"/>
          </a:xfrm>
        </p:spPr>
        <p:txBody>
          <a:bodyPr>
            <a:normAutofit fontScale="90000"/>
          </a:bodyPr>
          <a:lstStyle/>
          <a:p>
            <a:pPr algn="ctr"/>
            <a:r>
              <a:rPr lang="en-IN" sz="8000" b="1" u="sng" dirty="0">
                <a:latin typeface="Aldhabi" panose="01000000000000000000" pitchFamily="2" charset="-78"/>
                <a:cs typeface="Aldhabi" panose="01000000000000000000" pitchFamily="2" charset="-78"/>
              </a:rPr>
              <a:t>Context</a:t>
            </a:r>
            <a:endParaRPr lang="en-IN" b="1" u="sng" dirty="0">
              <a:latin typeface="Aldhabi" panose="01000000000000000000" pitchFamily="2" charset="-78"/>
              <a:cs typeface="Aldhabi" panose="01000000000000000000" pitchFamily="2" charset="-78"/>
            </a:endParaRPr>
          </a:p>
        </p:txBody>
      </p:sp>
      <p:sp>
        <p:nvSpPr>
          <p:cNvPr id="3" name="Content Placeholder 2">
            <a:extLst>
              <a:ext uri="{FF2B5EF4-FFF2-40B4-BE49-F238E27FC236}">
                <a16:creationId xmlns:a16="http://schemas.microsoft.com/office/drawing/2014/main" id="{B08B0F11-7C3F-42B4-9EF1-D7BCDBE2A01E}"/>
              </a:ext>
            </a:extLst>
          </p:cNvPr>
          <p:cNvSpPr>
            <a:spLocks noGrp="1"/>
          </p:cNvSpPr>
          <p:nvPr>
            <p:ph idx="1"/>
          </p:nvPr>
        </p:nvSpPr>
        <p:spPr>
          <a:xfrm>
            <a:off x="71120" y="669303"/>
            <a:ext cx="12120880" cy="6188697"/>
          </a:xfrm>
        </p:spPr>
        <p:txBody>
          <a:bodyPr>
            <a:noAutofit/>
          </a:bodyPr>
          <a:lstStyle/>
          <a:p>
            <a:pPr marL="514350" indent="-514350">
              <a:buFont typeface="+mj-lt"/>
              <a:buAutoNum type="arabicPeriod"/>
            </a:pPr>
            <a:r>
              <a:rPr lang="en-IN" sz="1800" b="1" dirty="0">
                <a:latin typeface="Bell MT" panose="02020503060305020303" pitchFamily="18" charset="0"/>
                <a:cs typeface="David" panose="020B0604020202020204" pitchFamily="34" charset="-79"/>
              </a:rPr>
              <a:t>Introduction</a:t>
            </a:r>
          </a:p>
          <a:p>
            <a:pPr marL="514350" indent="-514350">
              <a:buFont typeface="+mj-lt"/>
              <a:buAutoNum type="arabicPeriod"/>
            </a:pPr>
            <a:r>
              <a:rPr lang="en-IN" sz="1800" b="1" dirty="0">
                <a:latin typeface="Bell MT" panose="02020503060305020303" pitchFamily="18" charset="0"/>
                <a:cs typeface="David" panose="020B0604020202020204" pitchFamily="34" charset="-79"/>
              </a:rPr>
              <a:t>Objective</a:t>
            </a:r>
          </a:p>
          <a:p>
            <a:pPr marL="514350" indent="-514350">
              <a:buFont typeface="+mj-lt"/>
              <a:buAutoNum type="arabicPeriod"/>
            </a:pPr>
            <a:r>
              <a:rPr lang="en-IN" sz="1800" b="1" dirty="0">
                <a:latin typeface="Bell MT" panose="02020503060305020303" pitchFamily="18" charset="0"/>
                <a:cs typeface="David" panose="020B0604020202020204" pitchFamily="34" charset="-79"/>
              </a:rPr>
              <a:t>Incentive</a:t>
            </a:r>
          </a:p>
          <a:p>
            <a:pPr marL="514350" indent="-514350">
              <a:buFont typeface="+mj-lt"/>
              <a:buAutoNum type="arabicPeriod"/>
            </a:pPr>
            <a:r>
              <a:rPr lang="en-IN" sz="1600" b="1" dirty="0">
                <a:latin typeface="Bell MT" panose="02020503060305020303" pitchFamily="18" charset="0"/>
                <a:cs typeface="David" panose="020B0604020202020204" pitchFamily="34" charset="-79"/>
              </a:rPr>
              <a:t>Tools used:-</a:t>
            </a:r>
          </a:p>
          <a:p>
            <a:pPr marL="971550" lvl="1" indent="-514350">
              <a:buFont typeface="+mj-lt"/>
              <a:buAutoNum type="romanUcPeriod"/>
            </a:pPr>
            <a:r>
              <a:rPr lang="en-IN" sz="1600" b="1" dirty="0">
                <a:latin typeface="Bell MT" panose="02020503060305020303" pitchFamily="18" charset="0"/>
                <a:cs typeface="David" panose="020B0604020202020204" pitchFamily="34" charset="-79"/>
              </a:rPr>
              <a:t>Software</a:t>
            </a:r>
          </a:p>
          <a:p>
            <a:pPr marL="971550" lvl="1" indent="-514350">
              <a:buFont typeface="+mj-lt"/>
              <a:buAutoNum type="romanUcPeriod"/>
            </a:pPr>
            <a:r>
              <a:rPr lang="en-IN" sz="1600" b="1" dirty="0">
                <a:latin typeface="Bell MT" panose="02020503060305020303" pitchFamily="18" charset="0"/>
                <a:cs typeface="David" panose="020B0604020202020204" pitchFamily="34" charset="-79"/>
              </a:rPr>
              <a:t>Hardware</a:t>
            </a:r>
          </a:p>
          <a:p>
            <a:pPr marL="514350" indent="-514350">
              <a:buFont typeface="+mj-lt"/>
              <a:buAutoNum type="arabicPeriod"/>
            </a:pPr>
            <a:r>
              <a:rPr lang="en-IN" sz="1800" b="1" dirty="0">
                <a:latin typeface="Bell MT" panose="02020503060305020303" pitchFamily="18" charset="0"/>
                <a:cs typeface="David" panose="020B0604020202020204" pitchFamily="34" charset="-79"/>
              </a:rPr>
              <a:t>Methodology</a:t>
            </a:r>
          </a:p>
          <a:p>
            <a:pPr marL="514350" indent="-514350">
              <a:buFont typeface="+mj-lt"/>
              <a:buAutoNum type="arabicPeriod"/>
            </a:pPr>
            <a:r>
              <a:rPr lang="en-IN" sz="1800" b="1" dirty="0">
                <a:latin typeface="Bell MT" panose="02020503060305020303" pitchFamily="18" charset="0"/>
                <a:cs typeface="David" panose="020B0604020202020204" pitchFamily="34" charset="-79"/>
              </a:rPr>
              <a:t>Module</a:t>
            </a:r>
          </a:p>
          <a:p>
            <a:pPr marL="514350" indent="-514350">
              <a:buFont typeface="+mj-lt"/>
              <a:buAutoNum type="arabicPeriod"/>
            </a:pPr>
            <a:r>
              <a:rPr lang="en-IN" sz="1800" b="1" dirty="0">
                <a:latin typeface="Bell MT" panose="02020503060305020303" pitchFamily="18" charset="0"/>
                <a:cs typeface="David" panose="020B0604020202020204" pitchFamily="34" charset="-79"/>
              </a:rPr>
              <a:t>EDA</a:t>
            </a:r>
          </a:p>
          <a:p>
            <a:pPr marL="514350" indent="-514350">
              <a:buFont typeface="+mj-lt"/>
              <a:buAutoNum type="arabicPeriod"/>
            </a:pPr>
            <a:r>
              <a:rPr lang="en-IN" sz="1800" b="1" dirty="0">
                <a:latin typeface="Bell MT" panose="02020503060305020303" pitchFamily="18" charset="0"/>
                <a:cs typeface="David" panose="020B0604020202020204" pitchFamily="34" charset="-79"/>
              </a:rPr>
              <a:t>Modelling</a:t>
            </a:r>
          </a:p>
          <a:p>
            <a:pPr marL="514350" indent="-514350">
              <a:buFont typeface="+mj-lt"/>
              <a:buAutoNum type="arabicPeriod"/>
            </a:pPr>
            <a:r>
              <a:rPr lang="en-IN" sz="1800" b="1" dirty="0">
                <a:latin typeface="Bell MT" panose="02020503060305020303" pitchFamily="18" charset="0"/>
                <a:cs typeface="David" panose="020B0604020202020204" pitchFamily="34" charset="-79"/>
              </a:rPr>
              <a:t>Algorithm</a:t>
            </a:r>
          </a:p>
          <a:p>
            <a:pPr marL="514350" indent="-514350">
              <a:buFont typeface="+mj-lt"/>
              <a:buAutoNum type="arabicPeriod"/>
            </a:pPr>
            <a:r>
              <a:rPr lang="en-IN" sz="1800" b="1" dirty="0">
                <a:latin typeface="Bell MT" panose="02020503060305020303" pitchFamily="18" charset="0"/>
                <a:cs typeface="David" panose="020B0604020202020204" pitchFamily="34" charset="-79"/>
              </a:rPr>
              <a:t>Implementation </a:t>
            </a:r>
            <a:r>
              <a:rPr lang="en-IN" sz="1800" b="1" dirty="0" smtClean="0">
                <a:latin typeface="Bell MT" panose="02020503060305020303" pitchFamily="18" charset="0"/>
                <a:cs typeface="David" panose="020B0604020202020204" pitchFamily="34" charset="-79"/>
              </a:rPr>
              <a:t>steps</a:t>
            </a:r>
            <a:r>
              <a:rPr lang="en-IN" sz="1600" b="1" dirty="0" smtClean="0">
                <a:latin typeface="Bell MT" panose="02020503060305020303" pitchFamily="18" charset="0"/>
                <a:cs typeface="David" panose="020B0604020202020204" pitchFamily="34" charset="-79"/>
              </a:rPr>
              <a:t> </a:t>
            </a:r>
            <a:endParaRPr lang="en-IN" sz="1600" b="1" dirty="0">
              <a:latin typeface="Bell MT" panose="02020503060305020303" pitchFamily="18" charset="0"/>
              <a:cs typeface="David" panose="020B0604020202020204" pitchFamily="34" charset="-79"/>
            </a:endParaRPr>
          </a:p>
          <a:p>
            <a:pPr marL="514350" indent="-514350">
              <a:buFont typeface="+mj-lt"/>
              <a:buAutoNum type="arabicPeriod"/>
            </a:pPr>
            <a:r>
              <a:rPr lang="en-IN" sz="1800" b="1" dirty="0">
                <a:latin typeface="Bell MT" panose="02020503060305020303" pitchFamily="18" charset="0"/>
                <a:cs typeface="David" panose="020B0604020202020204" pitchFamily="34" charset="-79"/>
              </a:rPr>
              <a:t>Testing </a:t>
            </a:r>
          </a:p>
          <a:p>
            <a:pPr marL="514350" indent="-514350">
              <a:buFont typeface="+mj-lt"/>
              <a:buAutoNum type="arabicPeriod"/>
            </a:pPr>
            <a:r>
              <a:rPr lang="en-IN" sz="1800" b="1" dirty="0">
                <a:latin typeface="Bell MT" panose="02020503060305020303" pitchFamily="18" charset="0"/>
                <a:cs typeface="David" panose="020B0604020202020204" pitchFamily="34" charset="-79"/>
              </a:rPr>
              <a:t>Conclusion</a:t>
            </a:r>
          </a:p>
          <a:p>
            <a:pPr marL="514350" indent="-514350">
              <a:buFont typeface="+mj-lt"/>
              <a:buAutoNum type="arabicPeriod"/>
            </a:pPr>
            <a:r>
              <a:rPr lang="en-IN" sz="1800" b="1" dirty="0">
                <a:latin typeface="Bell MT" panose="02020503060305020303" pitchFamily="18" charset="0"/>
                <a:cs typeface="David" panose="020B0604020202020204" pitchFamily="34" charset="-79"/>
              </a:rPr>
              <a:t>Future scope</a:t>
            </a:r>
          </a:p>
          <a:p>
            <a:pPr marL="514350" indent="-514350">
              <a:buFont typeface="+mj-lt"/>
              <a:buAutoNum type="arabicPeriod"/>
            </a:pPr>
            <a:r>
              <a:rPr lang="en-IN" sz="1800" b="1" dirty="0">
                <a:latin typeface="Bell MT" panose="02020503060305020303" pitchFamily="18" charset="0"/>
                <a:cs typeface="David" panose="020B0604020202020204" pitchFamily="34" charset="-79"/>
              </a:rPr>
              <a:t>Reference</a:t>
            </a:r>
          </a:p>
          <a:p>
            <a:pPr marL="514350" indent="-514350">
              <a:buFont typeface="+mj-lt"/>
              <a:buAutoNum type="arabicPeriod"/>
            </a:pPr>
            <a:endParaRPr lang="en-IN" sz="1800" dirty="0"/>
          </a:p>
          <a:p>
            <a:pPr marL="514350" indent="-514350">
              <a:buFont typeface="+mj-lt"/>
              <a:buAutoNum type="arabicPeriod"/>
            </a:pPr>
            <a:endParaRPr lang="en-IN" sz="1800" dirty="0"/>
          </a:p>
          <a:p>
            <a:pPr marL="514350" indent="-514350">
              <a:buFont typeface="+mj-lt"/>
              <a:buAutoNum type="arabicPeriod"/>
            </a:pPr>
            <a:endParaRPr lang="en-IN" sz="1800" dirty="0"/>
          </a:p>
          <a:p>
            <a:pPr marL="514350" indent="-514350">
              <a:buFont typeface="+mj-lt"/>
              <a:buAutoNum type="arabicPeriod"/>
            </a:pPr>
            <a:endParaRPr lang="en-IN" sz="1800" dirty="0"/>
          </a:p>
        </p:txBody>
      </p:sp>
    </p:spTree>
    <p:extLst>
      <p:ext uri="{BB962C8B-B14F-4D97-AF65-F5344CB8AC3E}">
        <p14:creationId xmlns:p14="http://schemas.microsoft.com/office/powerpoint/2010/main" val="966154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E7081-EE4E-4A1C-90C1-89F30489C89E}"/>
              </a:ext>
            </a:extLst>
          </p:cNvPr>
          <p:cNvSpPr>
            <a:spLocks noGrp="1"/>
          </p:cNvSpPr>
          <p:nvPr>
            <p:ph type="ctrTitle"/>
          </p:nvPr>
        </p:nvSpPr>
        <p:spPr>
          <a:xfrm>
            <a:off x="0" y="325820"/>
            <a:ext cx="4771697" cy="955949"/>
          </a:xfrm>
        </p:spPr>
        <p:txBody>
          <a:bodyPr>
            <a:normAutofit/>
          </a:bodyPr>
          <a:lstStyle/>
          <a:p>
            <a:r>
              <a:rPr lang="en-IN" sz="4400" b="1" u="sng" dirty="0">
                <a:latin typeface="Aldhabi" panose="01000000000000000000" pitchFamily="2" charset="-78"/>
                <a:cs typeface="Aldhabi" panose="01000000000000000000" pitchFamily="2" charset="-78"/>
              </a:rPr>
              <a:t>Future scope:</a:t>
            </a:r>
          </a:p>
        </p:txBody>
      </p:sp>
      <p:sp>
        <p:nvSpPr>
          <p:cNvPr id="3" name="Subtitle 2">
            <a:extLst>
              <a:ext uri="{FF2B5EF4-FFF2-40B4-BE49-F238E27FC236}">
                <a16:creationId xmlns:a16="http://schemas.microsoft.com/office/drawing/2014/main" id="{5468B1EC-C3E1-4EC9-B192-A5FB986104AC}"/>
              </a:ext>
            </a:extLst>
          </p:cNvPr>
          <p:cNvSpPr>
            <a:spLocks noGrp="1"/>
          </p:cNvSpPr>
          <p:nvPr>
            <p:ph type="subTitle" idx="1"/>
          </p:nvPr>
        </p:nvSpPr>
        <p:spPr>
          <a:xfrm>
            <a:off x="3942080" y="1422400"/>
            <a:ext cx="8249920" cy="5201920"/>
          </a:xfrm>
        </p:spPr>
        <p:txBody>
          <a:bodyPr/>
          <a:lstStyle/>
          <a:p>
            <a:pPr marL="342900" indent="-342900" algn="l">
              <a:buFont typeface="Arial" panose="020B0604020202020204" pitchFamily="34" charset="0"/>
              <a:buChar char="•"/>
            </a:pPr>
            <a:r>
              <a:rPr lang="en-US" dirty="0"/>
              <a:t>For future improvement we have thought that we will be going to apply even more advance algorithm then LSTM Like ARIMA, Bi-LSTM model, etc.</a:t>
            </a:r>
          </a:p>
          <a:p>
            <a:pPr marL="342900" indent="-342900" algn="l">
              <a:buFont typeface="Arial" panose="020B0604020202020204" pitchFamily="34" charset="0"/>
              <a:buChar char="•"/>
            </a:pPr>
            <a:r>
              <a:rPr lang="en-US" dirty="0"/>
              <a:t>We are also going to add even more evaluation system which will be better than previous evaluation system and also we will be improving the model accuracy and will reduce the training time by saving those models weights which are most used.</a:t>
            </a:r>
          </a:p>
          <a:p>
            <a:pPr marL="342900" indent="-342900" algn="l">
              <a:buFont typeface="Arial" panose="020B0604020202020204" pitchFamily="34" charset="0"/>
              <a:buChar char="•"/>
            </a:pPr>
            <a:r>
              <a:rPr lang="en-US" dirty="0"/>
              <a:t>We are also working on deploying this system in a web application form using flask/Django. </a:t>
            </a:r>
          </a:p>
          <a:p>
            <a:pPr marL="342900" indent="-342900" algn="l">
              <a:buFont typeface="Arial" panose="020B0604020202020204" pitchFamily="34" charset="0"/>
              <a:buChar char="•"/>
            </a:pPr>
            <a:r>
              <a:rPr lang="en-US" dirty="0"/>
              <a:t>Work on the burnable stock i.e., having too much up-down fluctuations in the market, that kind of burnable stock becomes hard for LSTM to predict accurately and the accuracy scores and RSME score might get effected.</a:t>
            </a:r>
            <a:endParaRPr lang="en-IN" dirty="0"/>
          </a:p>
        </p:txBody>
      </p:sp>
      <p:pic>
        <p:nvPicPr>
          <p:cNvPr id="3074" name="Picture 2" descr="Loupe light Magnifying glass Social media, loupe, glass, technic, mirror  png | PNGWing">
            <a:extLst>
              <a:ext uri="{FF2B5EF4-FFF2-40B4-BE49-F238E27FC236}">
                <a16:creationId xmlns:a16="http://schemas.microsoft.com/office/drawing/2014/main" id="{E58CDA49-BFD3-4952-8FC9-9480621E0E4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0" y="2109951"/>
            <a:ext cx="3942080" cy="263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05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07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8341"/>
            <a:ext cx="4282440" cy="805392"/>
          </a:xfrm>
        </p:spPr>
        <p:txBody>
          <a:bodyPr>
            <a:normAutofit/>
          </a:bodyPr>
          <a:lstStyle/>
          <a:p>
            <a:r>
              <a:rPr lang="en-US" b="1" u="sng" dirty="0">
                <a:latin typeface="Aldhabi" panose="01000000000000000000" pitchFamily="2" charset="-78"/>
                <a:cs typeface="Aldhabi" panose="01000000000000000000" pitchFamily="2" charset="-78"/>
              </a:rPr>
              <a:t>References:</a:t>
            </a:r>
            <a:endParaRPr lang="en-IN" b="1" u="sng" dirty="0">
              <a:latin typeface="Aldhabi" panose="01000000000000000000" pitchFamily="2" charset="-78"/>
              <a:cs typeface="Aldhabi" panose="01000000000000000000" pitchFamily="2" charset="-78"/>
            </a:endParaRPr>
          </a:p>
        </p:txBody>
      </p:sp>
      <p:sp>
        <p:nvSpPr>
          <p:cNvPr id="3" name="Content Placeholder 2"/>
          <p:cNvSpPr>
            <a:spLocks noGrp="1"/>
          </p:cNvSpPr>
          <p:nvPr>
            <p:ph idx="1"/>
          </p:nvPr>
        </p:nvSpPr>
        <p:spPr>
          <a:xfrm>
            <a:off x="76200" y="1083733"/>
            <a:ext cx="11277600" cy="5093230"/>
          </a:xfrm>
        </p:spPr>
        <p:txBody>
          <a:bodyPr/>
          <a:lstStyle/>
          <a:p>
            <a:r>
              <a:rPr lang="en-IN" dirty="0"/>
              <a:t>YouTube/</a:t>
            </a:r>
            <a:r>
              <a:rPr lang="en-IN" dirty="0" err="1"/>
              <a:t>KrishNaik</a:t>
            </a:r>
            <a:endParaRPr lang="en-IN" dirty="0"/>
          </a:p>
          <a:p>
            <a:r>
              <a:rPr lang="en-IN" dirty="0"/>
              <a:t>YouTube/</a:t>
            </a:r>
            <a:r>
              <a:rPr lang="en-IN" dirty="0" err="1"/>
              <a:t>codebasic</a:t>
            </a:r>
            <a:endParaRPr lang="en-IN" dirty="0"/>
          </a:p>
          <a:p>
            <a:r>
              <a:rPr lang="en-IN" dirty="0"/>
              <a:t>SK-Learn Documentation</a:t>
            </a:r>
          </a:p>
          <a:p>
            <a:r>
              <a:rPr lang="en-IN" dirty="0" err="1"/>
              <a:t>Tensorflow</a:t>
            </a:r>
            <a:r>
              <a:rPr lang="en-IN" dirty="0"/>
              <a:t> Documentation</a:t>
            </a:r>
          </a:p>
          <a:p>
            <a:r>
              <a:rPr lang="en-IN" dirty="0"/>
              <a:t>Stackoverflow.com</a:t>
            </a:r>
          </a:p>
          <a:p>
            <a:r>
              <a:rPr lang="en-IN" dirty="0" err="1"/>
              <a:t>Udemy</a:t>
            </a:r>
            <a:endParaRPr lang="en-IN" dirty="0"/>
          </a:p>
          <a:p>
            <a:r>
              <a:rPr lang="en-IN" dirty="0" err="1"/>
              <a:t>Wikepedia</a:t>
            </a:r>
            <a:endParaRPr lang="en-IN" dirty="0"/>
          </a:p>
          <a:p>
            <a:endParaRPr lang="en-IN" dirty="0"/>
          </a:p>
          <a:p>
            <a:endParaRPr lang="en-IN" sz="4000" b="1" u="sng" dirty="0">
              <a:latin typeface="Aldhabi" panose="01000000000000000000" pitchFamily="2" charset="-78"/>
              <a:ea typeface="+mj-ea"/>
              <a:cs typeface="Aldhabi" panose="01000000000000000000" pitchFamily="2" charset="-78"/>
            </a:endParaRPr>
          </a:p>
        </p:txBody>
      </p:sp>
      <p:pic>
        <p:nvPicPr>
          <p:cNvPr id="4100" name="Picture 4" descr="584JjRp5QMuKbyduM_2k5RlXFqHJtQ0qLIPZpwbUjMJmgzZngHcam5JMuZQxyzGMV5ljwJRl0Q=s900-c-k-c0x00ffffff-no-rj">
            <a:extLst>
              <a:ext uri="{FF2B5EF4-FFF2-40B4-BE49-F238E27FC236}">
                <a16:creationId xmlns:a16="http://schemas.microsoft.com/office/drawing/2014/main" id="{DA3AC4CB-FAF0-4364-B525-BA1C121355B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4769" y="646223"/>
            <a:ext cx="2882462" cy="2882462"/>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Wikipedia - Wikipedia">
            <a:extLst>
              <a:ext uri="{FF2B5EF4-FFF2-40B4-BE49-F238E27FC236}">
                <a16:creationId xmlns:a16="http://schemas.microsoft.com/office/drawing/2014/main" id="{985BB9F5-E15C-4A3A-B076-34DD400F4E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8701" y="831096"/>
            <a:ext cx="2548922" cy="2326012"/>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Udemy (@udemy) / Twitter">
            <a:extLst>
              <a:ext uri="{FF2B5EF4-FFF2-40B4-BE49-F238E27FC236}">
                <a16:creationId xmlns:a16="http://schemas.microsoft.com/office/drawing/2014/main" id="{68945F46-A93F-43A5-97BE-5787FFA0CC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8640" y="3781322"/>
            <a:ext cx="2548922" cy="2548922"/>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Stack Overflow - Where Developers Learn, Share, &amp; Build Careers">
            <a:extLst>
              <a:ext uri="{FF2B5EF4-FFF2-40B4-BE49-F238E27FC236}">
                <a16:creationId xmlns:a16="http://schemas.microsoft.com/office/drawing/2014/main" id="{D8F7937A-A1AD-40CF-91DE-7C27873923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2069" y="3700892"/>
            <a:ext cx="3009900" cy="3009900"/>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Document Icon Vector Art, Icons, and Graphics for Free Download">
            <a:extLst>
              <a:ext uri="{FF2B5EF4-FFF2-40B4-BE49-F238E27FC236}">
                <a16:creationId xmlns:a16="http://schemas.microsoft.com/office/drawing/2014/main" id="{56D812A0-4D66-4AE3-98F2-C118F20B6B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6404" y="262932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64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down)">
                                      <p:cBhvr>
                                        <p:cTn id="7" dur="5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106"/>
                                        </p:tgtEl>
                                        <p:attrNameLst>
                                          <p:attrName>style.visibility</p:attrName>
                                        </p:attrNameLst>
                                      </p:cBhvr>
                                      <p:to>
                                        <p:strVal val="visible"/>
                                      </p:to>
                                    </p:set>
                                    <p:animEffect transition="in" filter="wipe(down)">
                                      <p:cBhvr>
                                        <p:cTn id="12" dur="500"/>
                                        <p:tgtEl>
                                          <p:spTgt spid="41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112"/>
                                        </p:tgtEl>
                                        <p:attrNameLst>
                                          <p:attrName>style.visibility</p:attrName>
                                        </p:attrNameLst>
                                      </p:cBhvr>
                                      <p:to>
                                        <p:strVal val="visible"/>
                                      </p:to>
                                    </p:set>
                                    <p:animEffect transition="in" filter="wipe(down)">
                                      <p:cBhvr>
                                        <p:cTn id="17" dur="500"/>
                                        <p:tgtEl>
                                          <p:spTgt spid="41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14"/>
                                        </p:tgtEl>
                                        <p:attrNameLst>
                                          <p:attrName>style.visibility</p:attrName>
                                        </p:attrNameLst>
                                      </p:cBhvr>
                                      <p:to>
                                        <p:strVal val="visible"/>
                                      </p:to>
                                    </p:set>
                                    <p:animEffect transition="in" filter="wipe(down)">
                                      <p:cBhvr>
                                        <p:cTn id="22" dur="500"/>
                                        <p:tgtEl>
                                          <p:spTgt spid="41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110"/>
                                        </p:tgtEl>
                                        <p:attrNameLst>
                                          <p:attrName>style.visibility</p:attrName>
                                        </p:attrNameLst>
                                      </p:cBhvr>
                                      <p:to>
                                        <p:strVal val="visible"/>
                                      </p:to>
                                    </p:set>
                                    <p:animEffect transition="in" filter="wipe(down)">
                                      <p:cBhvr>
                                        <p:cTn id="27" dur="500"/>
                                        <p:tgtEl>
                                          <p:spTgt spid="4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backgroundRemoval t="8579" b="89812" l="5397" r="90000"/>
                    </a14:imgEffect>
                  </a14:imgLayer>
                </a14:imgProps>
              </a:ext>
              <a:ext uri="{28A0092B-C50C-407E-A947-70E740481C1C}">
                <a14:useLocalDpi xmlns:a14="http://schemas.microsoft.com/office/drawing/2010/main" val="0"/>
              </a:ext>
            </a:extLst>
          </a:blip>
          <a:srcRect l="4179" t="19779" r="57632" b="39569"/>
          <a:stretch/>
        </p:blipFill>
        <p:spPr>
          <a:xfrm>
            <a:off x="1449976" y="2743199"/>
            <a:ext cx="2632254" cy="1658983"/>
          </a:xfrm>
          <a:prstGeom prst="rect">
            <a:avLst/>
          </a:prstGeom>
        </p:spPr>
      </p:pic>
      <p:sp>
        <p:nvSpPr>
          <p:cNvPr id="3" name="TextBox 2"/>
          <p:cNvSpPr txBox="1"/>
          <p:nvPr/>
        </p:nvSpPr>
        <p:spPr>
          <a:xfrm>
            <a:off x="4082230" y="2495472"/>
            <a:ext cx="6191795" cy="2154436"/>
          </a:xfrm>
          <a:prstGeom prst="rect">
            <a:avLst/>
          </a:prstGeom>
          <a:noFill/>
        </p:spPr>
        <p:txBody>
          <a:bodyPr wrap="square" rtlCol="0">
            <a:spAutoFit/>
          </a:bodyPr>
          <a:lstStyle/>
          <a:p>
            <a:pPr algn="ctr"/>
            <a:r>
              <a:rPr lang="en-IN" sz="8000" b="1" dirty="0"/>
              <a:t>THANK YOU</a:t>
            </a:r>
          </a:p>
          <a:p>
            <a:pPr algn="ctr"/>
            <a:r>
              <a:rPr lang="en-IN" dirty="0"/>
              <a:t>For Your Valuable Time</a:t>
            </a:r>
          </a:p>
          <a:p>
            <a:pPr algn="ctr"/>
            <a:r>
              <a:rPr lang="en-IN" dirty="0"/>
              <a:t>&amp;</a:t>
            </a:r>
          </a:p>
          <a:p>
            <a:pPr algn="ctr"/>
            <a:r>
              <a:rPr lang="en-IN" dirty="0"/>
              <a:t>Special Thanks To A.B Sir</a:t>
            </a:r>
          </a:p>
        </p:txBody>
      </p:sp>
    </p:spTree>
    <p:extLst>
      <p:ext uri="{BB962C8B-B14F-4D97-AF65-F5344CB8AC3E}">
        <p14:creationId xmlns:p14="http://schemas.microsoft.com/office/powerpoint/2010/main" val="194446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2820210" y="760534"/>
            <a:ext cx="6082267" cy="5824294"/>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76200" y="0"/>
            <a:ext cx="10515600" cy="734272"/>
          </a:xfrm>
        </p:spPr>
        <p:txBody>
          <a:bodyPr/>
          <a:lstStyle/>
          <a:p>
            <a:r>
              <a:rPr lang="en-US" b="1" u="sng" dirty="0">
                <a:latin typeface="Aldhabi" panose="01000000000000000000" pitchFamily="2" charset="-78"/>
                <a:cs typeface="Aldhabi" panose="01000000000000000000" pitchFamily="2" charset="-78"/>
              </a:rPr>
              <a:t>INTRODUCTION:-</a:t>
            </a:r>
            <a:r>
              <a:rPr lang="en-US" dirty="0">
                <a:latin typeface="Aldhabi" panose="01000000000000000000" pitchFamily="2" charset="-78"/>
                <a:cs typeface="Aldhabi" panose="01000000000000000000" pitchFamily="2" charset="-78"/>
              </a:rPr>
              <a:t> </a:t>
            </a:r>
            <a:endParaRPr lang="en-IN" dirty="0"/>
          </a:p>
        </p:txBody>
      </p:sp>
      <p:sp>
        <p:nvSpPr>
          <p:cNvPr id="3" name="Content Placeholder 2"/>
          <p:cNvSpPr>
            <a:spLocks noGrp="1"/>
          </p:cNvSpPr>
          <p:nvPr>
            <p:ph idx="1"/>
          </p:nvPr>
        </p:nvSpPr>
        <p:spPr>
          <a:xfrm>
            <a:off x="284480" y="1168400"/>
            <a:ext cx="11069320" cy="5008563"/>
          </a:xfrm>
        </p:spPr>
        <p:txBody>
          <a:bodyPr>
            <a:normAutofit/>
          </a:bodyPr>
          <a:lstStyle/>
          <a:p>
            <a:pPr marL="342900" indent="-342900"/>
            <a:endParaRPr lang="en-US" dirty="0"/>
          </a:p>
          <a:p>
            <a:pPr marL="342900" indent="-342900"/>
            <a:r>
              <a:rPr lang="en-US" dirty="0"/>
              <a:t>A stock market is a place where people buy/sell shares or stocks of publicly listed companies</a:t>
            </a:r>
          </a:p>
          <a:p>
            <a:pPr marL="342900" indent="-342900"/>
            <a:r>
              <a:rPr lang="en-US" dirty="0"/>
              <a:t>It is a widely used source for people to invest money in companies with high growth potential.</a:t>
            </a:r>
          </a:p>
          <a:p>
            <a:pPr marL="342900" indent="-342900"/>
            <a:r>
              <a:rPr lang="en-US" dirty="0"/>
              <a:t>Stock market is a very risky place where it is most likely that you will face some amount of loss at a point of time.</a:t>
            </a:r>
          </a:p>
          <a:p>
            <a:pPr marL="342900" indent="-342900"/>
            <a:r>
              <a:rPr lang="en-US" dirty="0"/>
              <a:t>So our aim is to minimize this risk and provide support to the investors</a:t>
            </a:r>
          </a:p>
          <a:p>
            <a:pPr marL="342900" indent="-342900"/>
            <a:r>
              <a:rPr lang="en-US" dirty="0"/>
              <a:t>The paper focuses on the use of Regression technique using LSTM based Machine learning technology to predict the closing stock values.</a:t>
            </a:r>
            <a:endParaRPr lang="en-IN" dirty="0"/>
          </a:p>
          <a:p>
            <a:endParaRPr lang="en-IN" dirty="0"/>
          </a:p>
        </p:txBody>
      </p:sp>
    </p:spTree>
    <p:extLst>
      <p:ext uri="{BB962C8B-B14F-4D97-AF65-F5344CB8AC3E}">
        <p14:creationId xmlns:p14="http://schemas.microsoft.com/office/powerpoint/2010/main" val="442850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195118"/>
            <a:ext cx="10515600" cy="695083"/>
          </a:xfrm>
        </p:spPr>
        <p:txBody>
          <a:bodyPr>
            <a:normAutofit/>
          </a:bodyPr>
          <a:lstStyle/>
          <a:p>
            <a:r>
              <a:rPr lang="en-US" b="1" u="sng" dirty="0">
                <a:latin typeface="Aldhabi" panose="01000000000000000000" pitchFamily="2" charset="-78"/>
                <a:cs typeface="Aldhabi" panose="01000000000000000000" pitchFamily="2" charset="-78"/>
              </a:rPr>
              <a:t>OBJECTIVE:-</a:t>
            </a:r>
            <a:endParaRPr lang="en-IN" b="1" u="sng" dirty="0">
              <a:latin typeface="Aldhabi" panose="01000000000000000000" pitchFamily="2" charset="-78"/>
              <a:cs typeface="Aldhabi" panose="01000000000000000000" pitchFamily="2" charset="-78"/>
            </a:endParaRPr>
          </a:p>
        </p:txBody>
      </p:sp>
      <p:sp>
        <p:nvSpPr>
          <p:cNvPr id="3" name="Content Placeholder 2"/>
          <p:cNvSpPr>
            <a:spLocks noGrp="1"/>
          </p:cNvSpPr>
          <p:nvPr>
            <p:ph idx="1"/>
          </p:nvPr>
        </p:nvSpPr>
        <p:spPr>
          <a:xfrm>
            <a:off x="4460240" y="1117600"/>
            <a:ext cx="7609840" cy="5545282"/>
          </a:xfrm>
        </p:spPr>
        <p:txBody>
          <a:bodyPr>
            <a:normAutofit lnSpcReduction="10000"/>
          </a:bodyPr>
          <a:lstStyle/>
          <a:p>
            <a:pPr marL="342900" indent="-342900"/>
            <a:r>
              <a:rPr lang="en-US" sz="2600" dirty="0"/>
              <a:t>The main objective is to collect the streaming Data of 10 years through web scrapping technique using a python library `</a:t>
            </a:r>
            <a:r>
              <a:rPr lang="en-US" sz="2600" dirty="0">
                <a:latin typeface="Book Antiqua" panose="02040602050305030304" pitchFamily="18" charset="0"/>
              </a:rPr>
              <a:t>pandas_datareader</a:t>
            </a:r>
            <a:r>
              <a:rPr lang="en-US" sz="2600" dirty="0"/>
              <a:t>`</a:t>
            </a:r>
          </a:p>
          <a:p>
            <a:pPr marL="342900" indent="-342900"/>
            <a:r>
              <a:rPr lang="en-US" sz="2600" dirty="0"/>
              <a:t>The Data that would be collected will be the </a:t>
            </a:r>
            <a:r>
              <a:rPr lang="en-US" sz="2600" dirty="0" smtClean="0"/>
              <a:t>user demand data and it could be of any stock exchange company.</a:t>
            </a:r>
            <a:endParaRPr lang="en-US" sz="2600" dirty="0"/>
          </a:p>
          <a:p>
            <a:pPr marL="342900" indent="-342900"/>
            <a:r>
              <a:rPr lang="en-US" sz="2600" dirty="0"/>
              <a:t>After that </a:t>
            </a:r>
            <a:r>
              <a:rPr lang="en-US" sz="2600" dirty="0" smtClean="0"/>
              <a:t>we would be visualizing the important features to under the data.</a:t>
            </a:r>
          </a:p>
          <a:p>
            <a:pPr marL="342900" indent="-342900"/>
            <a:r>
              <a:rPr lang="en-US" sz="2600" dirty="0" smtClean="0"/>
              <a:t>Next step would be pre-processing of data.</a:t>
            </a:r>
            <a:endParaRPr lang="en-US" sz="2600" dirty="0"/>
          </a:p>
          <a:p>
            <a:pPr marL="342900" indent="-342900"/>
            <a:r>
              <a:rPr lang="en-US" sz="2600" dirty="0"/>
              <a:t>Then the LSTM algorithms will find patterns in the data and use regression method to predict the future ups and downs of the closing stock price of </a:t>
            </a:r>
            <a:r>
              <a:rPr lang="en-US" sz="2600" dirty="0" smtClean="0"/>
              <a:t>that particular </a:t>
            </a:r>
            <a:r>
              <a:rPr lang="en-US" sz="2600" dirty="0"/>
              <a:t>company</a:t>
            </a:r>
            <a:r>
              <a:rPr lang="en-US" sz="2600" dirty="0" smtClean="0"/>
              <a:t>.</a:t>
            </a:r>
          </a:p>
          <a:p>
            <a:pPr marL="342900" indent="-342900"/>
            <a:r>
              <a:rPr lang="en-US" sz="2600" dirty="0" smtClean="0"/>
              <a:t>Finally it would generate 3 graphs as an output which we will be discussing in upcoming slides.</a:t>
            </a:r>
            <a:endParaRPr lang="en-US" dirty="0"/>
          </a:p>
          <a:p>
            <a:pPr marL="342900" indent="-342900"/>
            <a:endParaRPr lang="en-US" sz="2600"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3671" b="96154" l="10000" r="90000">
                        <a14:foregroundMark x1="45400" y1="92308" x2="45400" y2="92308"/>
                        <a14:foregroundMark x1="45400" y1="92308" x2="45400" y2="92308"/>
                      </a14:backgroundRemoval>
                    </a14:imgEffect>
                  </a14:imgLayer>
                </a14:imgProps>
              </a:ext>
              <a:ext uri="{28A0092B-C50C-407E-A947-70E740481C1C}">
                <a14:useLocalDpi xmlns:a14="http://schemas.microsoft.com/office/drawing/2010/main" val="0"/>
              </a:ext>
            </a:extLst>
          </a:blip>
          <a:stretch>
            <a:fillRect/>
          </a:stretch>
        </p:blipFill>
        <p:spPr>
          <a:xfrm>
            <a:off x="968335" y="2828824"/>
            <a:ext cx="4583379" cy="2621693"/>
          </a:xfrm>
          <a:prstGeom prst="rect">
            <a:avLst/>
          </a:prstGeom>
        </p:spPr>
      </p:pic>
    </p:spTree>
    <p:extLst>
      <p:ext uri="{BB962C8B-B14F-4D97-AF65-F5344CB8AC3E}">
        <p14:creationId xmlns:p14="http://schemas.microsoft.com/office/powerpoint/2010/main" val="401134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0CD0-78AD-408E-89B4-D9DAF02DB28A}"/>
              </a:ext>
            </a:extLst>
          </p:cNvPr>
          <p:cNvSpPr>
            <a:spLocks noGrp="1"/>
          </p:cNvSpPr>
          <p:nvPr>
            <p:ph type="ctrTitle"/>
          </p:nvPr>
        </p:nvSpPr>
        <p:spPr>
          <a:xfrm>
            <a:off x="0" y="367645"/>
            <a:ext cx="4044100" cy="927018"/>
          </a:xfrm>
        </p:spPr>
        <p:txBody>
          <a:bodyPr>
            <a:normAutofit/>
          </a:bodyPr>
          <a:lstStyle/>
          <a:p>
            <a:r>
              <a:rPr lang="en-GB" altLang="en-US" sz="4400" b="1" u="sng" dirty="0">
                <a:latin typeface="Aldhabi" panose="01000000000000000000" pitchFamily="2" charset="-78"/>
                <a:cs typeface="Aldhabi" panose="01000000000000000000" pitchFamily="2" charset="-78"/>
              </a:rPr>
              <a:t>Incentive:</a:t>
            </a:r>
            <a:endParaRPr lang="en-IN" sz="4400" b="1" u="sng" dirty="0">
              <a:latin typeface="Aldhabi" panose="01000000000000000000" pitchFamily="2" charset="-78"/>
              <a:cs typeface="Aldhabi" panose="01000000000000000000" pitchFamily="2" charset="-78"/>
            </a:endParaRPr>
          </a:p>
        </p:txBody>
      </p:sp>
      <p:sp>
        <p:nvSpPr>
          <p:cNvPr id="3" name="Subtitle 2">
            <a:extLst>
              <a:ext uri="{FF2B5EF4-FFF2-40B4-BE49-F238E27FC236}">
                <a16:creationId xmlns:a16="http://schemas.microsoft.com/office/drawing/2014/main" id="{23F7C0F1-F336-431A-8D75-E5DBCBC25E1B}"/>
              </a:ext>
            </a:extLst>
          </p:cNvPr>
          <p:cNvSpPr>
            <a:spLocks noGrp="1"/>
          </p:cNvSpPr>
          <p:nvPr>
            <p:ph type="subTitle" idx="1"/>
          </p:nvPr>
        </p:nvSpPr>
        <p:spPr>
          <a:xfrm>
            <a:off x="4196080" y="1828800"/>
            <a:ext cx="7995920" cy="4025246"/>
          </a:xfrm>
        </p:spPr>
        <p:txBody>
          <a:bodyPr/>
          <a:lstStyle/>
          <a:p>
            <a:pPr marL="0" indent="0" algn="l">
              <a:lnSpc>
                <a:spcPct val="95000"/>
              </a:lnSpc>
              <a:buSzPct val="33000"/>
              <a:buFont typeface="Wingdings" panose="05000000000000000000" pitchFamily="2" charset="2"/>
              <a:buBlip>
                <a:blip r:embed="rId2"/>
              </a:buBlip>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en-US" dirty="0"/>
              <a:t>Predicting stock performance is a very large and profitable area of study </a:t>
            </a:r>
          </a:p>
          <a:p>
            <a:pPr marL="0" indent="0" algn="l">
              <a:lnSpc>
                <a:spcPct val="95000"/>
              </a:lnSpc>
              <a:buSzPct val="33000"/>
              <a:buFont typeface="Wingdings" panose="05000000000000000000" pitchFamily="2" charset="2"/>
              <a:buBlip>
                <a:blip r:embed="rId2"/>
              </a:buBlip>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en-US" dirty="0"/>
              <a:t> Many companies have developed stock predictors based on neural networks </a:t>
            </a:r>
          </a:p>
          <a:p>
            <a:pPr marL="0" indent="0" algn="l">
              <a:lnSpc>
                <a:spcPct val="95000"/>
              </a:lnSpc>
              <a:buSzPct val="33000"/>
              <a:buFont typeface="Wingdings" panose="05000000000000000000" pitchFamily="2" charset="2"/>
              <a:buBlip>
                <a:blip r:embed="rId2"/>
              </a:buBlip>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en-US" dirty="0"/>
              <a:t> This technique has proven successful in aiding the decisions of investors</a:t>
            </a:r>
          </a:p>
          <a:p>
            <a:pPr marL="0" indent="0" algn="l">
              <a:lnSpc>
                <a:spcPct val="95000"/>
              </a:lnSpc>
              <a:buSzPct val="33000"/>
              <a:buFont typeface="Wingdings" panose="05000000000000000000" pitchFamily="2" charset="2"/>
              <a:buBlip>
                <a:blip r:embed="rId2"/>
              </a:buBlip>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en-US" dirty="0"/>
              <a:t> Can give an edge to beginning investors who don’t have a lifetime of experience</a:t>
            </a:r>
          </a:p>
        </p:txBody>
      </p:sp>
      <p:pic>
        <p:nvPicPr>
          <p:cNvPr id="1026" name="Picture 2" descr="Word lovers rejoice as OK celebrates 175 years">
            <a:extLst>
              <a:ext uri="{FF2B5EF4-FFF2-40B4-BE49-F238E27FC236}">
                <a16:creationId xmlns:a16="http://schemas.microsoft.com/office/drawing/2014/main" id="{A389EA26-B320-4865-9C38-60E076EC8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80" y="2405272"/>
            <a:ext cx="4044100" cy="3033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15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81" y="294641"/>
            <a:ext cx="8084456" cy="6563360"/>
          </a:xfrm>
        </p:spPr>
        <p:txBody>
          <a:bodyPr>
            <a:normAutofit fontScale="92500" lnSpcReduction="20000"/>
          </a:bodyPr>
          <a:lstStyle/>
          <a:p>
            <a:pPr marL="0" indent="0">
              <a:lnSpc>
                <a:spcPct val="110000"/>
              </a:lnSpc>
              <a:spcBef>
                <a:spcPct val="0"/>
              </a:spcBef>
              <a:buNone/>
            </a:pPr>
            <a:r>
              <a:rPr lang="en-IN" sz="4800" b="1" u="sng" dirty="0">
                <a:latin typeface="Aldhabi" panose="01000000000000000000" pitchFamily="2" charset="-78"/>
                <a:ea typeface="+mj-ea"/>
                <a:cs typeface="Aldhabi" panose="01000000000000000000" pitchFamily="2" charset="-78"/>
              </a:rPr>
              <a:t>Tools Used (Software &amp; Hardware):</a:t>
            </a:r>
          </a:p>
          <a:p>
            <a:pPr marL="914400" lvl="1" indent="-457200">
              <a:buFont typeface="+mj-lt"/>
              <a:buAutoNum type="arabicPeriod"/>
            </a:pPr>
            <a:r>
              <a:rPr lang="en-IN" b="1" u="sng" dirty="0"/>
              <a:t>Software Architecture:</a:t>
            </a:r>
          </a:p>
          <a:p>
            <a:pPr marL="1428750" lvl="2" indent="-514350">
              <a:buFont typeface="+mj-lt"/>
              <a:buAutoNum type="romanUcPeriod"/>
            </a:pPr>
            <a:r>
              <a:rPr lang="en-IN" dirty="0"/>
              <a:t>python 3</a:t>
            </a:r>
          </a:p>
          <a:p>
            <a:pPr marL="1428750" lvl="2" indent="-514350">
              <a:buFont typeface="+mj-lt"/>
              <a:buAutoNum type="romanUcPeriod"/>
            </a:pPr>
            <a:r>
              <a:rPr lang="en-IN" dirty="0"/>
              <a:t>Anaconda Prompt</a:t>
            </a:r>
          </a:p>
          <a:p>
            <a:pPr marL="1428750" lvl="2" indent="-514350">
              <a:buFont typeface="+mj-lt"/>
              <a:buAutoNum type="romanUcPeriod"/>
            </a:pPr>
            <a:r>
              <a:rPr lang="en-IN" dirty="0" err="1"/>
              <a:t>Jupyter</a:t>
            </a:r>
            <a:r>
              <a:rPr lang="en-IN" dirty="0"/>
              <a:t> notebook </a:t>
            </a:r>
          </a:p>
          <a:p>
            <a:pPr marL="1428750" lvl="2" indent="-514350">
              <a:buFont typeface="+mj-lt"/>
              <a:buAutoNum type="romanUcPeriod"/>
            </a:pPr>
            <a:r>
              <a:rPr lang="en-IN" dirty="0" err="1"/>
              <a:t>Scikit</a:t>
            </a:r>
            <a:r>
              <a:rPr lang="en-IN" dirty="0"/>
              <a:t> Learn </a:t>
            </a:r>
          </a:p>
          <a:p>
            <a:pPr marL="1428750" lvl="2" indent="-514350">
              <a:buFont typeface="+mj-lt"/>
              <a:buAutoNum type="romanUcPeriod"/>
            </a:pPr>
            <a:r>
              <a:rPr lang="en-IN" dirty="0" err="1"/>
              <a:t>TensorFlow</a:t>
            </a:r>
            <a:r>
              <a:rPr lang="en-IN" dirty="0"/>
              <a:t> </a:t>
            </a:r>
          </a:p>
          <a:p>
            <a:pPr marL="1428750" lvl="2" indent="-514350">
              <a:buFont typeface="+mj-lt"/>
              <a:buAutoNum type="romanUcPeriod"/>
            </a:pPr>
            <a:r>
              <a:rPr lang="en-IN" dirty="0" err="1"/>
              <a:t>keras</a:t>
            </a:r>
            <a:r>
              <a:rPr lang="en-IN" dirty="0"/>
              <a:t> </a:t>
            </a:r>
          </a:p>
          <a:p>
            <a:pPr marL="1428750" lvl="2" indent="-514350">
              <a:buFont typeface="+mj-lt"/>
              <a:buAutoNum type="romanUcPeriod"/>
            </a:pPr>
            <a:r>
              <a:rPr lang="en-IN" dirty="0"/>
              <a:t>Pandas</a:t>
            </a:r>
          </a:p>
          <a:p>
            <a:pPr marL="1428750" lvl="2" indent="-514350">
              <a:buFont typeface="+mj-lt"/>
              <a:buAutoNum type="romanUcPeriod"/>
            </a:pPr>
            <a:r>
              <a:rPr lang="en-IN" dirty="0" err="1"/>
              <a:t>Pandas_datareader</a:t>
            </a:r>
            <a:endParaRPr lang="en-IN" dirty="0"/>
          </a:p>
          <a:p>
            <a:pPr marL="1428750" lvl="2" indent="-514350">
              <a:buFont typeface="+mj-lt"/>
              <a:buAutoNum type="romanUcPeriod"/>
            </a:pPr>
            <a:r>
              <a:rPr lang="en-IN" dirty="0" err="1"/>
              <a:t>NumPy</a:t>
            </a:r>
            <a:endParaRPr lang="en-IN" dirty="0"/>
          </a:p>
          <a:p>
            <a:pPr marL="1428750" lvl="2" indent="-514350">
              <a:buFont typeface="+mj-lt"/>
              <a:buAutoNum type="romanUcPeriod"/>
            </a:pPr>
            <a:r>
              <a:rPr lang="en-IN" dirty="0" err="1"/>
              <a:t>Matplotlib</a:t>
            </a:r>
            <a:endParaRPr lang="en-IN" dirty="0"/>
          </a:p>
          <a:p>
            <a:pPr marL="1428750" lvl="2" indent="-514350">
              <a:buFont typeface="+mj-lt"/>
              <a:buAutoNum type="romanUcPeriod"/>
            </a:pPr>
            <a:r>
              <a:rPr lang="en-IN" dirty="0" err="1"/>
              <a:t>Seaborn</a:t>
            </a:r>
            <a:endParaRPr lang="en-IN" dirty="0"/>
          </a:p>
          <a:p>
            <a:pPr marL="1428750" lvl="2" indent="-514350">
              <a:buFont typeface="+mj-lt"/>
              <a:buAutoNum type="romanUcPeriod"/>
            </a:pPr>
            <a:r>
              <a:rPr lang="en-IN" dirty="0"/>
              <a:t>Chrome Browser</a:t>
            </a:r>
            <a:endParaRPr lang="en-IN" b="1" u="sng" dirty="0"/>
          </a:p>
          <a:p>
            <a:pPr marL="914400" lvl="1" indent="-457200">
              <a:buFont typeface="+mj-lt"/>
              <a:buAutoNum type="arabicPeriod"/>
            </a:pPr>
            <a:r>
              <a:rPr lang="en-IN" b="1" u="sng" dirty="0"/>
              <a:t>Hardware Architecture: </a:t>
            </a:r>
            <a:endParaRPr lang="en-IN" dirty="0"/>
          </a:p>
          <a:p>
            <a:pPr marL="1428750" lvl="2" indent="-514350">
              <a:buFont typeface="+mj-lt"/>
              <a:buAutoNum type="romanUcPeriod"/>
            </a:pPr>
            <a:r>
              <a:rPr lang="en-IN" dirty="0"/>
              <a:t>Processer: Intel i3,15</a:t>
            </a:r>
          </a:p>
          <a:p>
            <a:pPr marL="1428750" lvl="2" indent="-514350">
              <a:buFont typeface="+mj-lt"/>
              <a:buAutoNum type="romanUcPeriod"/>
            </a:pPr>
            <a:r>
              <a:rPr lang="en-IN" dirty="0"/>
              <a:t>RAM: 8 GB </a:t>
            </a:r>
          </a:p>
          <a:p>
            <a:pPr marL="1428750" lvl="2" indent="-514350">
              <a:buFont typeface="+mj-lt"/>
              <a:buAutoNum type="romanUcPeriod"/>
            </a:pPr>
            <a:r>
              <a:rPr lang="en-IN" dirty="0"/>
              <a:t>Hard Disk: 1 TB </a:t>
            </a:r>
          </a:p>
          <a:p>
            <a:pPr marL="1428750" lvl="2" indent="-514350">
              <a:buFont typeface="+mj-lt"/>
              <a:buAutoNum type="romanUcPeriod"/>
            </a:pPr>
            <a:r>
              <a:rPr lang="en-IN" dirty="0"/>
              <a:t>Internet Connection</a:t>
            </a:r>
          </a:p>
          <a:p>
            <a:pPr marL="914400" lvl="1" indent="-457200">
              <a:buFont typeface="+mj-lt"/>
              <a:buAutoNum type="arabicPeriod"/>
            </a:pPr>
            <a:endParaRPr lang="en-IN" b="1" u="sng" dirty="0"/>
          </a:p>
          <a:p>
            <a:pPr marL="914400" lvl="1" indent="-457200">
              <a:buFont typeface="+mj-lt"/>
              <a:buAutoNum type="arabicPeriod"/>
            </a:pPr>
            <a:endParaRPr lang="en-IN" b="1" u="sng" dirty="0"/>
          </a:p>
          <a:p>
            <a:pPr marL="1428750" lvl="2" indent="-514350">
              <a:buFont typeface="+mj-lt"/>
              <a:buAutoNum type="romanUcPeriod"/>
            </a:pPr>
            <a:endParaRPr lang="en-IN" dirty="0"/>
          </a:p>
          <a:p>
            <a:pPr marL="1428750" lvl="2" indent="-514350">
              <a:buFont typeface="+mj-lt"/>
              <a:buAutoNum type="romanUcPeriod"/>
            </a:pPr>
            <a:endParaRPr lang="en-IN" b="1" dirty="0"/>
          </a:p>
          <a:p>
            <a:pPr marL="914400" lvl="2" indent="0">
              <a:buNone/>
            </a:pPr>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3787" b="16311"/>
          <a:stretch/>
        </p:blipFill>
        <p:spPr>
          <a:xfrm>
            <a:off x="5277395" y="1776549"/>
            <a:ext cx="2242458" cy="78377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8169" y="1658421"/>
            <a:ext cx="2522962" cy="1020026"/>
          </a:xfrm>
          <a:prstGeom prst="rect">
            <a:avLst/>
          </a:prstGeom>
        </p:spPr>
      </p:pic>
      <p:pic>
        <p:nvPicPr>
          <p:cNvPr id="7" name="Picture 6"/>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18667" b="89926" l="20250" r="79667">
                        <a14:foregroundMark x1="23750" y1="63852" x2="23750" y2="63852"/>
                        <a14:foregroundMark x1="25500" y1="63852" x2="25500" y2="63852"/>
                        <a14:foregroundMark x1="30750" y1="72000" x2="30750" y2="72000"/>
                        <a14:foregroundMark x1="28333" y1="72000" x2="28333" y2="72000"/>
                        <a14:foregroundMark x1="33583" y1="68000" x2="33583" y2="68000"/>
                        <a14:foregroundMark x1="37667" y1="76296" x2="37667" y2="76296"/>
                        <a14:foregroundMark x1="40000" y1="70074" x2="40000" y2="70074"/>
                        <a14:foregroundMark x1="43333" y1="75259" x2="43333" y2="75259"/>
                        <a14:foregroundMark x1="45667" y1="70963" x2="45667" y2="70963"/>
                        <a14:foregroundMark x1="49917" y1="73333" x2="49917" y2="73333"/>
                        <a14:foregroundMark x1="52083" y1="69778" x2="52083" y2="69778"/>
                        <a14:foregroundMark x1="56333" y1="64741" x2="56333" y2="64741"/>
                        <a14:foregroundMark x1="59167" y1="70963" x2="59167" y2="70963"/>
                        <a14:foregroundMark x1="59500" y1="64741" x2="59500" y2="64741"/>
                        <a14:foregroundMark x1="62500" y1="66370" x2="62500" y2="66370"/>
                        <a14:foregroundMark x1="65083" y1="71852" x2="65083" y2="71852"/>
                        <a14:foregroundMark x1="62917" y1="72889" x2="62917" y2="72889"/>
                        <a14:foregroundMark x1="69583" y1="71704" x2="69583" y2="71704"/>
                        <a14:foregroundMark x1="71833" y1="70815" x2="71833" y2="70815"/>
                        <a14:foregroundMark x1="74750" y1="70815" x2="74750" y2="70815"/>
                        <a14:foregroundMark x1="73833" y1="74519" x2="73833" y2="74519"/>
                        <a14:foregroundMark x1="74833" y1="68741" x2="74833" y2="68741"/>
                        <a14:foregroundMark x1="76417" y1="73481" x2="76417" y2="73481"/>
                        <a14:foregroundMark x1="77500" y1="71407" x2="77500" y2="71407"/>
                      </a14:backgroundRemoval>
                    </a14:imgEffect>
                  </a14:imgLayer>
                </a14:imgProps>
              </a:ext>
              <a:ext uri="{28A0092B-C50C-407E-A947-70E740481C1C}">
                <a14:useLocalDpi xmlns:a14="http://schemas.microsoft.com/office/drawing/2010/main" val="0"/>
              </a:ext>
            </a:extLst>
          </a:blip>
          <a:srcRect l="20167" t="20862" r="19983" b="18983"/>
          <a:stretch/>
        </p:blipFill>
        <p:spPr>
          <a:xfrm>
            <a:off x="5360526" y="2808515"/>
            <a:ext cx="2257644" cy="127638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69035" y="2808515"/>
            <a:ext cx="2298800" cy="1237401"/>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04615" y="4297681"/>
            <a:ext cx="5227108" cy="1015233"/>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37377" y="4036423"/>
            <a:ext cx="1358537" cy="1358537"/>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68376" y="1459471"/>
            <a:ext cx="3370487" cy="1895899"/>
          </a:xfrm>
          <a:prstGeom prst="rect">
            <a:avLst/>
          </a:prstGeom>
        </p:spPr>
      </p:pic>
      <p:pic>
        <p:nvPicPr>
          <p:cNvPr id="13" name="Picture 12"/>
          <p:cNvPicPr>
            <a:picLocks noChangeAspect="1"/>
          </p:cNvPicPr>
          <p:nvPr/>
        </p:nvPicPr>
        <p:blipFill>
          <a:blip r:embed="rId10">
            <a:extLst>
              <a:ext uri="{BEBA8EAE-BF5A-486C-A8C5-ECC9F3942E4B}">
                <a14:imgProps xmlns:a14="http://schemas.microsoft.com/office/drawing/2010/main">
                  <a14:imgLayer r:embed="rId11">
                    <a14:imgEffect>
                      <a14:backgroundRemoval t="7143" b="90000" l="3400" r="97000">
                        <a14:foregroundMark x1="42600" y1="45357" x2="42600" y2="45357"/>
                        <a14:foregroundMark x1="39200" y1="45000" x2="39200" y2="45000"/>
                        <a14:foregroundMark x1="40000" y1="51071" x2="40000" y2="51071"/>
                        <a14:foregroundMark x1="40000" y1="38929" x2="40000" y2="38929"/>
                        <a14:foregroundMark x1="37400" y1="36071" x2="37400" y2="36071"/>
                        <a14:foregroundMark x1="36400" y1="40000" x2="36400" y2="40000"/>
                        <a14:foregroundMark x1="36600" y1="29286" x2="36600" y2="29286"/>
                        <a14:foregroundMark x1="38800" y1="24643" x2="38800" y2="24643"/>
                        <a14:foregroundMark x1="41600" y1="21786" x2="41600" y2="21786"/>
                        <a14:foregroundMark x1="40000" y1="29643" x2="40000" y2="29643"/>
                        <a14:foregroundMark x1="41800" y1="16071" x2="41800" y2="16071"/>
                        <a14:foregroundMark x1="39200" y1="17500" x2="39200" y2="17500"/>
                        <a14:foregroundMark x1="45400" y1="16429" x2="45400" y2="16429"/>
                        <a14:foregroundMark x1="47400" y1="12500" x2="47400" y2="12500"/>
                        <a14:foregroundMark x1="43800" y1="11429" x2="43800" y2="11429"/>
                        <a14:foregroundMark x1="6800" y1="79643" x2="6800" y2="79643"/>
                        <a14:foregroundMark x1="3400" y1="90000" x2="3400" y2="90000"/>
                        <a14:foregroundMark x1="20000" y1="81429" x2="20000" y2="81429"/>
                        <a14:foregroundMark x1="29800" y1="80000" x2="29800" y2="80000"/>
                        <a14:foregroundMark x1="40400" y1="76786" x2="40400" y2="76786"/>
                        <a14:foregroundMark x1="58600" y1="76071" x2="58600" y2="76071"/>
                        <a14:foregroundMark x1="65400" y1="77500" x2="65400" y2="77500"/>
                        <a14:foregroundMark x1="77200" y1="78214" x2="77200" y2="78214"/>
                        <a14:foregroundMark x1="92800" y1="74643" x2="92800" y2="74643"/>
                        <a14:foregroundMark x1="97000" y1="90000" x2="97000" y2="90000"/>
                        <a14:foregroundMark x1="52200" y1="7143" x2="52200" y2="7143"/>
                      </a14:backgroundRemoval>
                    </a14:imgEffect>
                  </a14:imgLayer>
                </a14:imgProps>
              </a:ext>
              <a:ext uri="{28A0092B-C50C-407E-A947-70E740481C1C}">
                <a14:useLocalDpi xmlns:a14="http://schemas.microsoft.com/office/drawing/2010/main" val="0"/>
              </a:ext>
            </a:extLst>
          </a:blip>
          <a:stretch>
            <a:fillRect/>
          </a:stretch>
        </p:blipFill>
        <p:spPr>
          <a:xfrm>
            <a:off x="6594632" y="5067165"/>
            <a:ext cx="2812791" cy="1575163"/>
          </a:xfrm>
          <a:prstGeom prst="rect">
            <a:avLst/>
          </a:prstGeom>
        </p:spPr>
      </p:pic>
    </p:spTree>
    <p:extLst>
      <p:ext uri="{BB962C8B-B14F-4D97-AF65-F5344CB8AC3E}">
        <p14:creationId xmlns:p14="http://schemas.microsoft.com/office/powerpoint/2010/main" val="104843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0371" y="130806"/>
            <a:ext cx="10515600" cy="708146"/>
          </a:xfrm>
        </p:spPr>
        <p:txBody>
          <a:bodyPr>
            <a:normAutofit/>
          </a:bodyPr>
          <a:lstStyle/>
          <a:p>
            <a:r>
              <a:rPr lang="en-US" b="1" u="sng" dirty="0">
                <a:latin typeface="Aldhabi" panose="01000000000000000000" pitchFamily="2" charset="-78"/>
                <a:cs typeface="Aldhabi" panose="01000000000000000000" pitchFamily="2" charset="-78"/>
              </a:rPr>
              <a:t>Methodology:</a:t>
            </a:r>
            <a:endParaRPr lang="en-IN" b="1" u="sng" dirty="0">
              <a:latin typeface="Aldhabi" panose="01000000000000000000" pitchFamily="2" charset="-78"/>
              <a:cs typeface="Aldhabi" panose="01000000000000000000" pitchFamily="2" charset="-78"/>
            </a:endParaRPr>
          </a:p>
        </p:txBody>
      </p:sp>
      <p:sp>
        <p:nvSpPr>
          <p:cNvPr id="3" name="Content Placeholder 2"/>
          <p:cNvSpPr>
            <a:spLocks noGrp="1"/>
          </p:cNvSpPr>
          <p:nvPr>
            <p:ph idx="1"/>
          </p:nvPr>
        </p:nvSpPr>
        <p:spPr>
          <a:xfrm>
            <a:off x="121920" y="838953"/>
            <a:ext cx="11231880" cy="3428248"/>
          </a:xfrm>
        </p:spPr>
        <p:txBody>
          <a:bodyPr>
            <a:normAutofit lnSpcReduction="10000"/>
          </a:bodyPr>
          <a:lstStyle/>
          <a:p>
            <a:r>
              <a:rPr lang="en-IN" dirty="0"/>
              <a:t>Here, we have choose a model called LSTM to build our Project</a:t>
            </a:r>
          </a:p>
          <a:p>
            <a:r>
              <a:rPr lang="en-IN" dirty="0"/>
              <a:t>LSTM stands for Long Short Term Memory.</a:t>
            </a:r>
          </a:p>
          <a:p>
            <a:r>
              <a:rPr lang="en-IN" dirty="0"/>
              <a:t>Unlike other models LSTM is special it gains the information from previous steps in a loop.</a:t>
            </a:r>
          </a:p>
          <a:p>
            <a:r>
              <a:rPr lang="en-IN" dirty="0"/>
              <a:t>Having the previously learned information it can predict complex prediction way better than other models.</a:t>
            </a:r>
          </a:p>
          <a:p>
            <a:r>
              <a:rPr lang="en-IN" dirty="0"/>
              <a:t>LSTM is widely used in NLP technology, but it is also going to work excellently in our problem of predicting stock price as well.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474" y="4267201"/>
            <a:ext cx="8472771" cy="2220686"/>
          </a:xfrm>
          <a:prstGeom prst="rect">
            <a:avLst/>
          </a:prstGeom>
        </p:spPr>
      </p:pic>
    </p:spTree>
    <p:extLst>
      <p:ext uri="{BB962C8B-B14F-4D97-AF65-F5344CB8AC3E}">
        <p14:creationId xmlns:p14="http://schemas.microsoft.com/office/powerpoint/2010/main" val="412467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177074"/>
            <a:ext cx="10515600" cy="668958"/>
          </a:xfrm>
        </p:spPr>
        <p:txBody>
          <a:bodyPr>
            <a:noAutofit/>
          </a:bodyPr>
          <a:lstStyle/>
          <a:p>
            <a:r>
              <a:rPr lang="en-IN" b="1" u="sng" dirty="0">
                <a:latin typeface="Aldhabi" panose="01000000000000000000" pitchFamily="2" charset="-78"/>
                <a:cs typeface="Aldhabi" panose="01000000000000000000" pitchFamily="2" charset="-78"/>
              </a:rPr>
              <a:t>Module:-</a:t>
            </a:r>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ackgroundRemoval t="9954" b="98071" l="1907" r="99546">
                        <a14:foregroundMark x1="14346" y1="21914" x2="14346" y2="21914"/>
                        <a14:foregroundMark x1="3117" y1="27083" x2="3117" y2="27083"/>
                        <a14:foregroundMark x1="14467" y1="87500" x2="14467" y2="87500"/>
                        <a14:foregroundMark x1="11985" y1="85340" x2="11985" y2="85340"/>
                        <a14:foregroundMark x1="8263" y1="92361" x2="8263" y2="92361"/>
                        <a14:foregroundMark x1="10714" y1="16127" x2="10714" y2="16127"/>
                        <a14:foregroundMark x1="13832" y1="94213" x2="13832" y2="94213"/>
                        <a14:foregroundMark x1="4933" y1="18210" x2="4933" y2="18210"/>
                        <a14:foregroundMark x1="40617" y1="52392" x2="40617" y2="52392"/>
                        <a14:foregroundMark x1="74879" y1="49691" x2="74879" y2="49691"/>
                        <a14:foregroundMark x1="77452" y1="49691" x2="77452" y2="49691"/>
                        <a14:foregroundMark x1="12439" y1="90818" x2="12439" y2="90818"/>
                        <a14:foregroundMark x1="13499" y1="17361" x2="13499" y2="17361"/>
                      </a14:backgroundRemoval>
                    </a14:imgEffect>
                  </a14:imgLayer>
                </a14:imgProps>
              </a:ext>
              <a:ext uri="{28A0092B-C50C-407E-A947-70E740481C1C}">
                <a14:useLocalDpi xmlns:a14="http://schemas.microsoft.com/office/drawing/2010/main" val="0"/>
              </a:ext>
            </a:extLst>
          </a:blip>
          <a:stretch>
            <a:fillRect/>
          </a:stretch>
        </p:blipFill>
        <p:spPr>
          <a:xfrm>
            <a:off x="0" y="1837343"/>
            <a:ext cx="12192000" cy="428150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29943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86153" y="1044166"/>
            <a:ext cx="11605847" cy="5883739"/>
          </a:xfrm>
          <a:prstGeom prst="rect">
            <a:avLst/>
          </a:prstGeom>
          <a:blipFill dpi="0" rotWithShape="1">
            <a:blip r:embed="rId2">
              <a:alphaModFix amt="35000"/>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BDAA9B1-0526-4431-B1CC-B86FF73A2A76}"/>
              </a:ext>
            </a:extLst>
          </p:cNvPr>
          <p:cNvSpPr>
            <a:spLocks noGrp="1"/>
          </p:cNvSpPr>
          <p:nvPr>
            <p:ph type="ctrTitle"/>
          </p:nvPr>
        </p:nvSpPr>
        <p:spPr>
          <a:xfrm>
            <a:off x="0" y="0"/>
            <a:ext cx="5656082" cy="1124982"/>
          </a:xfrm>
        </p:spPr>
        <p:txBody>
          <a:bodyPr/>
          <a:lstStyle/>
          <a:p>
            <a:pPr algn="l"/>
            <a:r>
              <a:rPr lang="en-IN" sz="4400" b="1" u="sng" dirty="0" smtClean="0">
                <a:latin typeface="Aldhabi" panose="01000000000000000000" pitchFamily="2" charset="-78"/>
                <a:cs typeface="Aldhabi" panose="01000000000000000000" pitchFamily="2" charset="-78"/>
              </a:rPr>
              <a:t>Modelling</a:t>
            </a:r>
            <a:r>
              <a:rPr lang="en-IN" dirty="0" smtClean="0"/>
              <a:t>: </a:t>
            </a:r>
            <a:endParaRPr lang="en-IN" dirty="0"/>
          </a:p>
        </p:txBody>
      </p:sp>
      <p:sp>
        <p:nvSpPr>
          <p:cNvPr id="3" name="Subtitle 2">
            <a:extLst>
              <a:ext uri="{FF2B5EF4-FFF2-40B4-BE49-F238E27FC236}">
                <a16:creationId xmlns:a16="http://schemas.microsoft.com/office/drawing/2014/main" id="{7066EC36-4516-4F1E-80BD-7C907FDFBDE2}"/>
              </a:ext>
            </a:extLst>
          </p:cNvPr>
          <p:cNvSpPr>
            <a:spLocks noGrp="1"/>
          </p:cNvSpPr>
          <p:nvPr>
            <p:ph type="subTitle" idx="1"/>
          </p:nvPr>
        </p:nvSpPr>
        <p:spPr>
          <a:xfrm>
            <a:off x="91439" y="1259841"/>
            <a:ext cx="12100561" cy="5282362"/>
          </a:xfrm>
        </p:spPr>
        <p:txBody>
          <a:bodyPr/>
          <a:lstStyle/>
          <a:p>
            <a:pPr algn="l"/>
            <a:r>
              <a:rPr lang="en-IN" dirty="0"/>
              <a:t>In here we used </a:t>
            </a:r>
            <a:r>
              <a:rPr lang="en-IN" b="1" u="sng" dirty="0"/>
              <a:t>LSTM model </a:t>
            </a:r>
            <a:r>
              <a:rPr lang="en-IN" dirty="0"/>
              <a:t>for train and testing the data,</a:t>
            </a:r>
          </a:p>
          <a:p>
            <a:pPr marL="342900" indent="-342900" algn="l">
              <a:buFont typeface="Arial" panose="020B0604020202020204" pitchFamily="34" charset="0"/>
              <a:buChar char="•"/>
            </a:pPr>
            <a:r>
              <a:rPr lang="en-US" dirty="0"/>
              <a:t>The proposed framework that learns </a:t>
            </a:r>
            <a:r>
              <a:rPr lang="en-US" dirty="0" smtClean="0"/>
              <a:t>online, </a:t>
            </a:r>
            <a:r>
              <a:rPr lang="en-US" dirty="0"/>
              <a:t>anticipating the close costs of the stock with the assistance of Long Short-Term Memory (LSTM).</a:t>
            </a:r>
          </a:p>
          <a:p>
            <a:pPr marL="342900" indent="-342900" algn="l">
              <a:buFont typeface="Arial" panose="020B0604020202020204" pitchFamily="34" charset="0"/>
              <a:buChar char="•"/>
            </a:pPr>
            <a:r>
              <a:rPr lang="en-US" b="0" i="0" dirty="0">
                <a:solidFill>
                  <a:srgbClr val="202124"/>
                </a:solidFill>
                <a:effectLst/>
              </a:rPr>
              <a:t>The reason they work so well is that </a:t>
            </a:r>
            <a:r>
              <a:rPr lang="en-US" b="1" i="0" dirty="0">
                <a:solidFill>
                  <a:srgbClr val="202124"/>
                </a:solidFill>
                <a:effectLst/>
              </a:rPr>
              <a:t>LSTM can store past important information and forget the information that is not</a:t>
            </a:r>
            <a:r>
              <a:rPr lang="en-US" b="0" i="0" dirty="0">
                <a:solidFill>
                  <a:srgbClr val="202124"/>
                </a:solidFill>
                <a:effectLst/>
              </a:rPr>
              <a:t>.</a:t>
            </a:r>
          </a:p>
          <a:p>
            <a:pPr marL="342900" indent="-342900" algn="l">
              <a:buFont typeface="Arial" panose="020B0604020202020204" pitchFamily="34" charset="0"/>
              <a:buChar char="•"/>
            </a:pPr>
            <a:r>
              <a:rPr lang="en-US" b="0" i="0" dirty="0">
                <a:solidFill>
                  <a:srgbClr val="202124"/>
                </a:solidFill>
                <a:effectLst/>
              </a:rPr>
              <a:t>LSTMs are widely used for sequence prediction problems and have proven to be extremely effective.</a:t>
            </a:r>
          </a:p>
          <a:p>
            <a:pPr marL="342900" indent="-342900" algn="l">
              <a:buFont typeface="Arial" panose="020B0604020202020204" pitchFamily="34" charset="0"/>
              <a:buChar char="•"/>
            </a:pPr>
            <a:r>
              <a:rPr lang="en-US" b="0" i="0" dirty="0">
                <a:solidFill>
                  <a:srgbClr val="222222"/>
                </a:solidFill>
                <a:effectLst/>
              </a:rPr>
              <a:t>Various parameters of the LSTM model can be tweaked, such as the number of LSTM layers, the dropout value, and the number of epochs. </a:t>
            </a:r>
            <a:endParaRPr lang="en-US" dirty="0">
              <a:solidFill>
                <a:srgbClr val="202124"/>
              </a:solidFill>
            </a:endParaRPr>
          </a:p>
          <a:p>
            <a:pPr marL="342900" indent="-342900" algn="l">
              <a:buFont typeface="Arial" panose="020B0604020202020204" pitchFamily="34" charset="0"/>
              <a:buChar char="•"/>
            </a:pPr>
            <a:r>
              <a:rPr lang="en-US" b="0" i="0" dirty="0">
                <a:solidFill>
                  <a:srgbClr val="000000"/>
                </a:solidFill>
                <a:effectLst/>
              </a:rPr>
              <a:t> LSTM architecture comprises the </a:t>
            </a:r>
            <a:r>
              <a:rPr lang="en-US" b="0" i="1" dirty="0">
                <a:solidFill>
                  <a:srgbClr val="000000"/>
                </a:solidFill>
                <a:effectLst/>
              </a:rPr>
              <a:t>cell</a:t>
            </a:r>
            <a:r>
              <a:rPr lang="en-US" b="0" i="0" dirty="0">
                <a:solidFill>
                  <a:srgbClr val="000000"/>
                </a:solidFill>
                <a:effectLst/>
              </a:rPr>
              <a:t>, </a:t>
            </a:r>
            <a:r>
              <a:rPr lang="en-US" b="0" i="1" dirty="0">
                <a:solidFill>
                  <a:srgbClr val="000000"/>
                </a:solidFill>
                <a:effectLst/>
              </a:rPr>
              <a:t>input gate</a:t>
            </a:r>
            <a:r>
              <a:rPr lang="en-US" b="0" i="0" dirty="0">
                <a:solidFill>
                  <a:srgbClr val="000000"/>
                </a:solidFill>
                <a:effectLst/>
              </a:rPr>
              <a:t>, </a:t>
            </a:r>
            <a:r>
              <a:rPr lang="en-US" b="0" i="1" dirty="0">
                <a:solidFill>
                  <a:srgbClr val="000000"/>
                </a:solidFill>
                <a:effectLst/>
              </a:rPr>
              <a:t>output gate</a:t>
            </a:r>
            <a:r>
              <a:rPr lang="en-US" b="0" i="0" dirty="0">
                <a:solidFill>
                  <a:srgbClr val="000000"/>
                </a:solidFill>
                <a:effectLst/>
              </a:rPr>
              <a:t> and </a:t>
            </a:r>
            <a:r>
              <a:rPr lang="en-US" b="0" i="1" dirty="0">
                <a:solidFill>
                  <a:srgbClr val="000000"/>
                </a:solidFill>
                <a:effectLst/>
              </a:rPr>
              <a:t>forget gate</a:t>
            </a:r>
            <a:r>
              <a:rPr lang="en-US" b="0" i="0" dirty="0">
                <a:solidFill>
                  <a:srgbClr val="000000"/>
                </a:solidFill>
                <a:effectLst/>
              </a:rPr>
              <a:t>.</a:t>
            </a:r>
            <a:endParaRPr lang="en-US" b="0" i="0" dirty="0">
              <a:solidFill>
                <a:srgbClr val="202124"/>
              </a:solidFill>
              <a:effectLst/>
            </a:endParaRP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b="1" u="sng" dirty="0"/>
          </a:p>
        </p:txBody>
      </p:sp>
    </p:spTree>
    <p:extLst>
      <p:ext uri="{BB962C8B-B14F-4D97-AF65-F5344CB8AC3E}">
        <p14:creationId xmlns:p14="http://schemas.microsoft.com/office/powerpoint/2010/main" val="2114209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11351</TotalTime>
  <Words>1342</Words>
  <Application>Microsoft Office PowerPoint</Application>
  <PresentationFormat>Widescreen</PresentationFormat>
  <Paragraphs>132</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Aldhabi</vt:lpstr>
      <vt:lpstr>Arial</vt:lpstr>
      <vt:lpstr>Bell MT</vt:lpstr>
      <vt:lpstr>Book Antiqua</vt:lpstr>
      <vt:lpstr>Calibri</vt:lpstr>
      <vt:lpstr>Calibri Light</vt:lpstr>
      <vt:lpstr>David</vt:lpstr>
      <vt:lpstr>Wingdings</vt:lpstr>
      <vt:lpstr>Office Theme</vt:lpstr>
      <vt:lpstr>Stock Price Prediction </vt:lpstr>
      <vt:lpstr>Context</vt:lpstr>
      <vt:lpstr>INTRODUCTION:- </vt:lpstr>
      <vt:lpstr>OBJECTIVE:-</vt:lpstr>
      <vt:lpstr>Incentive:</vt:lpstr>
      <vt:lpstr>PowerPoint Presentation</vt:lpstr>
      <vt:lpstr>Methodology:</vt:lpstr>
      <vt:lpstr>Module:-</vt:lpstr>
      <vt:lpstr>Modelling: </vt:lpstr>
      <vt:lpstr>Algorithm:</vt:lpstr>
      <vt:lpstr>Implementation Steps:</vt:lpstr>
      <vt:lpstr>PowerPoint Presentation</vt:lpstr>
      <vt:lpstr>PowerPoint Presentation</vt:lpstr>
      <vt:lpstr>PowerPoint Presentation</vt:lpstr>
      <vt:lpstr>PowerPoint Presentation</vt:lpstr>
      <vt:lpstr>PowerPoint Presentation</vt:lpstr>
      <vt:lpstr>PowerPoint Presentation</vt:lpstr>
      <vt:lpstr>Testing :</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Saheb Mukherjee</dc:creator>
  <cp:lastModifiedBy>Saheb Mukherjee</cp:lastModifiedBy>
  <cp:revision>67</cp:revision>
  <dcterms:created xsi:type="dcterms:W3CDTF">2022-04-07T19:59:04Z</dcterms:created>
  <dcterms:modified xsi:type="dcterms:W3CDTF">2022-06-15T05:15:06Z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2022-04-09T06:30:38Z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9426386b-78d9-43cd-8987-08dab6c84db2</vt:lpwstr>
  </property>
  <property fmtid="{D5CDD505-2E9C-101B-9397-08002B2CF9AE}" pid="8" name="MSIP_Label_e463cba9-5f6c-478d-9329-7b2295e4e8ed_ContentBits">
    <vt:lpwstr>0</vt:lpwstr>
  </property>
</Properties>
</file>