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37"/>
      <p:bold r:id="rId38"/>
      <p:italic r:id="rId39"/>
      <p:boldItalic r:id="rId40"/>
    </p:embeddedFont>
    <p:embeddedFont>
      <p:font typeface="Old Standard TT" pitchFamily="2" charset="77"/>
      <p:regular r:id="rId41"/>
      <p:bold r:id="rId42"/>
      <p:italic r:id="rId43"/>
    </p:embeddedFont>
    <p:embeddedFont>
      <p:font typeface="PT Sans Narrow" panose="020B0506020203020204" pitchFamily="34" charset="77"/>
      <p:regular r:id="rId44"/>
      <p:bold r:id="rId45"/>
    </p:embeddedFont>
    <p:embeddedFont>
      <p:font typeface="Trebuchet MS" panose="020B0703020202090204" pitchFamily="34" charset="0"/>
      <p:regular r:id="rId46"/>
      <p:bold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FBBC53-D118-418F-927A-2AE4EC5D1600}">
  <a:tblStyle styleId="{5CFBBC53-D118-418F-927A-2AE4EC5D16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38" d="100"/>
          <a:sy n="138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3cc0b7bce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3cc0b7bce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cc0b7bce_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cc0b7bce_2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3cc0b7bc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3cc0b7bc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3cc0b7bc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3cc0b7bc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3cc0b7bce_3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3cc0b7bce_3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3cc0b7bce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3cc0b7bce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cc0b7bc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cc0b7bc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cc0b7bce_3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cc0b7bce_3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latin typeface="Times"/>
                <a:ea typeface="Times"/>
                <a:cs typeface="Times"/>
                <a:sym typeface="Times"/>
              </a:rPr>
              <a:t>In both the conditions, upper bound for the time given for reading (10 mins max) and testing (5 mins max)</a:t>
            </a:r>
            <a:endParaRPr sz="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3cc0b7bce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3cc0b7bce_3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cc0b7bce_3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cc0b7bce_3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cc0b7bc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cc0b7bc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cc0b7bc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cc0b7bc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3cc0b7bce_3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3cc0b7bce_3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3cc0b7bc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3cc0b7bc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3cc0b7bce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3cc0b7bce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3cc0b7bce_3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3cc0b7bce_3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cc0b7bce_3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cc0b7bce_3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cc0b7bce_3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cc0b7bce_3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session questionnaire was given to the Condition 2 participants only,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3cc0b7b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3cc0b7bc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3cc0b7bce_4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3cc0b7bce_4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3cc0b7bce_4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3cc0b7bce_4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3cc0b7b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3cc0b7b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3cc0b7bce_4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3cc0b7bce_4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3cc0b7bce_4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3cc0b7bce_4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3cc0b7bce_4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3cc0b7bce_4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3cc0b7bc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3cc0b7bc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3cc0b7bce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3cc0b7bce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3cc0b7bce_4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3cc0b7bce_4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cc0b7bce_4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cc0b7bce_4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3cc0b7bce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3cc0b7bce_4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3cc0b7bc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3cc0b7bc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novel feature by using the before-mentioned seed idea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cc0b7bc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cc0b7bc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Acrobat was chosen since its the popular choice in Windows. Preview in Mac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cc0b7bce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cc0b7bce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NoteSpace</a:t>
            </a:r>
            <a:endParaRPr sz="6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35700" y="3783775"/>
            <a:ext cx="649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2</a:t>
            </a:r>
            <a:endParaRPr sz="1800"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Aditi Page    Kartik Rode	   Saheel Sawant	 Swarada Sathe</a:t>
            </a:r>
            <a:endParaRPr sz="1800"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Final System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GUI-based desktop application which would allow the user to choose a file from his/her filesystem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Technology stack used -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HTML/CSS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NodeJS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Electron Framework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Final System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Concurrent view of two sections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One contains imported document and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other contains the workspace to make notes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Auto-copying of selected text that reflects concurrently in workspace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multiple colors to highlight text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of text in the notes section using double-click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Exporting notes to PDF when user wants to save notes to their system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284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Final System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r="4888"/>
          <a:stretch/>
        </p:blipFill>
        <p:spPr>
          <a:xfrm>
            <a:off x="895212" y="1133433"/>
            <a:ext cx="7353577" cy="3592575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2843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Study Methodology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9917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Research-oriented Design:</a:t>
            </a:r>
            <a:r>
              <a:rPr lang="en" sz="1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Between - subject study design</a:t>
            </a:r>
            <a:r>
              <a:rPr lang="en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Independent variables</a:t>
            </a:r>
            <a:r>
              <a:rPr lang="en" sz="1400"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en"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of note-making wrt. systems</a:t>
            </a:r>
            <a:endParaRPr sz="16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Dependent variables:</a:t>
            </a:r>
            <a:endParaRPr sz="1200" b="1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●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Effectiveness: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○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Time taken to make notes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○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colors used for highlighting text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○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Questionnaire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●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Usability: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○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Cognitive load on the user (Questionnaire) [Separate highlighting v/s automatic]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●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Retention capability: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Char char="○"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Questionnaire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Participants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algn="just">
              <a:buClr>
                <a:srgbClr val="FFFFFF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participants</a:t>
            </a:r>
            <a:r>
              <a:rPr lang="en" sz="200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 lang="en" sz="20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500" algn="just">
              <a:buClr>
                <a:srgbClr val="FFFFFF"/>
              </a:buClr>
              <a:buSzPts val="2000"/>
            </a:pPr>
            <a:r>
              <a:rPr lang="en" sz="200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Majors</a:t>
            </a: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20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1700" lvl="1" indent="-342900" algn="just"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Computer Science</a:t>
            </a:r>
            <a:endParaRPr sz="20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1700" lvl="1" indent="-342900" algn="just"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Industrial Engineering</a:t>
            </a:r>
            <a:endParaRPr sz="20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1700" lvl="1" indent="-342900" algn="just"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Mechanical Engineering</a:t>
            </a:r>
            <a:endParaRPr sz="20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1700" lvl="1" indent="-342900" algn="just"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Intelligence</a:t>
            </a:r>
            <a:endParaRPr sz="20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01700" lvl="1" indent="-342900" algn="just">
              <a:spcBef>
                <a:spcPts val="0"/>
              </a:spcBef>
              <a:buClr>
                <a:srgbClr val="FFFFFF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Philosophy</a:t>
            </a:r>
            <a:endParaRPr sz="20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500" algn="just">
              <a:buClr>
                <a:schemeClr val="lt1"/>
              </a:buClr>
              <a:buSzPts val="2000"/>
            </a:pPr>
            <a:r>
              <a:rPr lang="en" sz="2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7 males, 5 females</a:t>
            </a:r>
            <a:endParaRPr sz="2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500" algn="just">
              <a:buClr>
                <a:srgbClr val="FFFFFF"/>
              </a:buClr>
              <a:buSzPts val="2000"/>
            </a:pPr>
            <a:r>
              <a:rPr lang="en" sz="20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Age range: </a:t>
            </a:r>
            <a:r>
              <a:rPr lang="en" sz="20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22-25</a:t>
            </a:r>
            <a:endParaRPr sz="2000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41675" y="13711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Process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en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Questionnaire to get participant demographics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en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Explanation of the steps performed during the test 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en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 of the the application to the participant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en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Participants read the provided document and prepared notes as per their requirement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en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Retentivity Test based on the topic given in the document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/>
              <a:buAutoNum type="arabicPeriod"/>
            </a:pPr>
            <a:r>
              <a:rPr lang="en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Post-Study Questionnaire to gather participants’ views on the system</a:t>
            </a:r>
            <a:endParaRPr sz="2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8"/>
          <p:cNvGraphicFramePr/>
          <p:nvPr/>
        </p:nvGraphicFramePr>
        <p:xfrm>
          <a:off x="274700" y="824075"/>
          <a:ext cx="8650625" cy="3728175"/>
        </p:xfrm>
        <a:graphic>
          <a:graphicData uri="http://schemas.openxmlformats.org/drawingml/2006/table">
            <a:tbl>
              <a:tblPr>
                <a:noFill/>
                <a:tableStyleId>{5CFBBC53-D118-418F-927A-2AE4EC5D1600}</a:tableStyleId>
              </a:tblPr>
              <a:tblGrid>
                <a:gridCol w="440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Traditional Method</a:t>
                      </a:r>
                      <a:endParaRPr sz="13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Actions:</a:t>
                      </a:r>
                      <a:endParaRPr sz="1300" b="1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1) Users will get the PDF document, they will read them 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2) Select the important text from the document 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provided as per the requirement of notes and paste it in the MS word document.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3) Answer the questions from Google Form.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Sequence:</a:t>
                      </a:r>
                      <a:endParaRPr sz="1300" b="1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Participant Details: 02 mins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Introduction: 05 mins	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Reading: 10 mins (max limit)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Q/A: 05 mins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73150" marB="635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NoteSpace</a:t>
                      </a:r>
                      <a:endParaRPr sz="13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Actions:</a:t>
                      </a:r>
                      <a:endParaRPr sz="1300" b="1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1) Users will import and read the given document. 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2) Highlight important text from the document to make pointwise notes on the right side.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3) Export the notes generated in NoteSpace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4) Answer the questions from Google Form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5) Fill out Post session Questionnaire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accent3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Sequence:</a:t>
                      </a:r>
                      <a:endParaRPr sz="1300">
                        <a:solidFill>
                          <a:schemeClr val="accent3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Participant Details: 02 mins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Introduction: 05 mins	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Reading: 10 mins (max limit)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Q/A: 05 mins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Questionnaire: 02 mins</a:t>
                      </a:r>
                      <a:endParaRPr sz="13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159;p28"/>
          <p:cNvSpPr txBox="1"/>
          <p:nvPr/>
        </p:nvSpPr>
        <p:spPr>
          <a:xfrm>
            <a:off x="464275" y="81950"/>
            <a:ext cx="77562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Test Conditions</a:t>
            </a:r>
            <a:endParaRPr sz="48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28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 1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Note making using the traditional method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Adobe Acrobat Reader DC to view document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Trebuchet MS"/>
              <a:buChar char="○"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Word to paste selected text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97" y="637725"/>
            <a:ext cx="3021600" cy="40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67375" y="1213475"/>
            <a:ext cx="3834300" cy="25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 2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Making notes using NoteSpace (our system)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l="13881" t="4961" r="5596" b="25351"/>
          <a:stretch/>
        </p:blipFill>
        <p:spPr>
          <a:xfrm>
            <a:off x="4747150" y="1213484"/>
            <a:ext cx="4185249" cy="2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 shorten the iterative process of note-making while maintaining efficiency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 incorporate auto-reflection of text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 extend the concept of electronic note making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Why is it significant? 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To reduce the dependency on different applications by providing a concurrent view in the same application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2"/>
          <p:cNvSpPr txBox="1"/>
          <p:nvPr/>
        </p:nvSpPr>
        <p:spPr>
          <a:xfrm>
            <a:off x="1124775" y="305275"/>
            <a:ext cx="65097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Participant Details</a:t>
            </a:r>
            <a:endParaRPr sz="3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25" y="1000275"/>
            <a:ext cx="6509600" cy="378047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3"/>
          <p:cNvPicPr preferRelativeResize="0"/>
          <p:nvPr/>
        </p:nvPicPr>
        <p:blipFill rotWithShape="1">
          <a:blip r:embed="rId3">
            <a:alphaModFix/>
          </a:blip>
          <a:srcRect l="4974" t="6782" r="9846" b="9373"/>
          <a:stretch/>
        </p:blipFill>
        <p:spPr>
          <a:xfrm>
            <a:off x="1272700" y="964900"/>
            <a:ext cx="6240672" cy="38394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33"/>
          <p:cNvSpPr txBox="1"/>
          <p:nvPr/>
        </p:nvSpPr>
        <p:spPr>
          <a:xfrm>
            <a:off x="908700" y="315825"/>
            <a:ext cx="73266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Retentivity Test Questionnaire</a:t>
            </a:r>
            <a:endParaRPr sz="3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1345100" y="245025"/>
            <a:ext cx="63450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Post Session Questionnaire</a:t>
            </a:r>
            <a:endParaRPr sz="3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100" y="938000"/>
            <a:ext cx="6345006" cy="3780474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Collected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2"/>
          </p:nvPr>
        </p:nvSpPr>
        <p:spPr>
          <a:xfrm>
            <a:off x="4983075" y="724200"/>
            <a:ext cx="37932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Participant details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Field of study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Frequency of use of PDF Reader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Frequency of use of Microsoft word for note making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 of note making (collated points/paragraph, highlighting)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274275" y="19051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Collected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(contd.)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2"/>
          </p:nvPr>
        </p:nvSpPr>
        <p:spPr>
          <a:xfrm>
            <a:off x="4485200" y="724200"/>
            <a:ext cx="4318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During the session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Time taken to read the text and make notes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Number of highlighting colors used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Number of points in notes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Time taken to answer the questions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291800" y="19051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Collected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(contd.)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Retentivity Test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Set of 5 questions based on the text piece given for note making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Multiple - choice questions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221550" y="19051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Collected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(contd.)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2"/>
          </p:nvPr>
        </p:nvSpPr>
        <p:spPr>
          <a:xfrm>
            <a:off x="4802600" y="724200"/>
            <a:ext cx="41208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Post-session Questionnaire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SUS Test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Frustrating points of the system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Unique feature of the system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○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Suggestion/comments (optional)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1909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 and Results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50" y="874325"/>
            <a:ext cx="6415449" cy="3966875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925" y="980475"/>
            <a:ext cx="6130149" cy="3790449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311700" y="2611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 and Results (Contd.)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11700" y="1808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 and Results (Contd.)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0" name="Google Shape;240;p4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77" y="902400"/>
            <a:ext cx="6364851" cy="39356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Approach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36200" y="1266325"/>
            <a:ext cx="8396100" cy="26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ld Standard TT"/>
              <a:buChar char="●"/>
            </a:pPr>
            <a:r>
              <a:rPr lang="en"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Type:</a:t>
            </a: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 Oriented Design (ROD) 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ld Standard TT"/>
              <a:buChar char="●"/>
            </a:pPr>
            <a:r>
              <a:rPr lang="en"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Seed Idea:</a:t>
            </a: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Note-making using direct manipulation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endParaRPr b="1" i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Why is this seed idea interesting?</a:t>
            </a:r>
            <a:r>
              <a:rPr lang="en" i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It addresses a very common problem of efficiency in note-making with enhanced retentivity and focus using a new perspective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endParaRPr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Old Standard TT"/>
              <a:buChar char="●"/>
            </a:pPr>
            <a:r>
              <a:rPr lang="en" b="1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Comparison model:</a:t>
            </a:r>
            <a:r>
              <a:rPr lang="en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Compares traditional method (PDF-MS Word) with our system (NoteSpace)</a:t>
            </a: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7" name="Google Shape;247;p4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626" y="824401"/>
            <a:ext cx="6308751" cy="39009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42"/>
          <p:cNvSpPr txBox="1">
            <a:spLocks noGrp="1"/>
          </p:cNvSpPr>
          <p:nvPr>
            <p:ph type="title"/>
          </p:nvPr>
        </p:nvSpPr>
        <p:spPr>
          <a:xfrm>
            <a:off x="311700" y="1351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Data Analysis and Results (Contd.)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Discussion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Lesser time taken to read and prepare notes indicates that our system retains concentration due to </a:t>
            </a:r>
            <a:r>
              <a:rPr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concurrent view</a:t>
            </a:r>
            <a:endParaRPr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Since the user doesn't have to switch between applications, he/she can focus on the text and the results show that their retention is higher when our application is used than as compared to the traditional method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Users tend to make lesser notes when switching between applications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Participants preferred the use of  </a:t>
            </a:r>
            <a:r>
              <a:rPr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colors for highlighting</a:t>
            </a: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as indicated by the post-study questionnaire in Condition-2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 and Future Scope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>
            <a:off x="564750" y="1317000"/>
            <a:ext cx="80145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the feedback, we have evaluated the following limitations of our system which we can improve in the future: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Make the notes section editable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Add sub-points in the notes made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images and equations in notes </a:t>
            </a:r>
            <a:endParaRPr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xfrm>
            <a:off x="286350" y="1772050"/>
            <a:ext cx="85713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2444121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					Thank You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/>
          <p:nvPr/>
        </p:nvSpPr>
        <p:spPr>
          <a:xfrm>
            <a:off x="599900" y="3366050"/>
            <a:ext cx="499800" cy="466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311700" y="311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30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311700" y="925125"/>
            <a:ext cx="8520600" cy="39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Ken Hinckley , Shengdong Zhao , Raman Sarin , Patrick Baudisch , Ed Cutrell , Michael Shilman, Desney Tan: </a:t>
            </a:r>
            <a:r>
              <a:rPr lang="en" sz="1400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InkSeine: In Situ Search for Active Note Taking. </a:t>
            </a: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CHI 2007, April 28–May 3, 2007, San Jose, California, USA. 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Jennifer Pearson, George Buchanan, Harold Thimbleby: </a:t>
            </a:r>
            <a:r>
              <a:rPr lang="en" sz="1400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Reading Desk: Applying Physical Interactions to Digital Documents. </a:t>
            </a: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CHI 2011, May 7–12, 2011, Vancouver, BC, Canada.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Van Wyk, M.van Ryneveld, L. </a:t>
            </a:r>
            <a:r>
              <a:rPr lang="en" sz="1400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Affordances of mobile devices and note-taking apps to support cognitively demanding note-taking.</a:t>
            </a: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Educ Inf Technol 23, 1639–1653 (2018).</a:t>
            </a: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Kayla Morehead, John Dunlosky, Katherine A. Rawson, Rachael Blasiman, R. Benjamin Hollis (2019):</a:t>
            </a:r>
            <a:r>
              <a:rPr lang="en" sz="1400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Note-taking habits of 21st Century college students: implications for student learning, memory, and achievement</a:t>
            </a:r>
            <a:endParaRPr sz="1400" i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Ben Shneiderman - </a:t>
            </a:r>
            <a:r>
              <a:rPr lang="en" sz="1400" i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Direct Manipulation for Comprehensible, Predictable and Controllable User Interfaces , </a:t>
            </a:r>
            <a:r>
              <a:rPr lang="en"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Proceedings of the 2nd international conference on Intelligent user interfaces January 1997</a:t>
            </a:r>
            <a:endParaRPr sz="1400" i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i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8801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Related Work</a:t>
            </a:r>
            <a:endParaRPr sz="48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287050" y="1307475"/>
            <a:ext cx="40452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 01</a:t>
            </a:r>
            <a:endParaRPr sz="24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848150" y="1361988"/>
            <a:ext cx="4045200" cy="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Paper 02</a:t>
            </a:r>
            <a:endParaRPr sz="24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71825" y="1911525"/>
            <a:ext cx="37137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Paper: Direct Manipulation Interfaces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Authors: Donald A. Norman, Hutchins, James D. Hollan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Theme: Direct Manipulation 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70950" y="1992350"/>
            <a:ext cx="3999600" cy="23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Paper: The Reading Desk: Applying Physical Interactions to Digital Documents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Authors: Jennifer Pearson, George Buchanan, Harold Thimbleby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Theme: Note-taking </a:t>
            </a:r>
            <a:endParaRPr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87050" y="248650"/>
            <a:ext cx="83874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subTitle" idx="1"/>
          </p:nvPr>
        </p:nvSpPr>
        <p:spPr>
          <a:xfrm>
            <a:off x="305800" y="196050"/>
            <a:ext cx="40452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 01</a:t>
            </a:r>
            <a:endParaRPr sz="24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848150" y="307550"/>
            <a:ext cx="4045200" cy="5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Paper 02</a:t>
            </a:r>
            <a:endParaRPr sz="24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81175" y="1044800"/>
            <a:ext cx="3713700" cy="30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Physical actions or labelled button presses instead of complex syntax.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Quick learning for novice users.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Immediate reflection of actions else users they can change their direction.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is comprehensible 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Actions are very easily reversible.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870950" y="1044800"/>
            <a:ext cx="3999600" cy="25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and implementation of a system that mimics properties of paper and surpasses them by incorporating digital techniques.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Advantages of ‘Screen over Paper’ and ‘Paper over Screen’ were discussed 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0005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Scope for system: Space, separate tools with different actions, menu navigation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 the new system: Virtual desk &amp; Unified post-it tool</a:t>
            </a:r>
            <a:endParaRPr sz="16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 - Design Process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353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 Research &amp; Ideation:</a:t>
            </a:r>
            <a:r>
              <a:rPr lang="en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Research done on existing related systems to understand their limitations and benefits. The novel feature that we decided to work on was concurrently making notes in the same application</a:t>
            </a:r>
            <a:endParaRPr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Design:</a:t>
            </a:r>
            <a:r>
              <a:rPr lang="en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Wireframes and High-fidelity prototype </a:t>
            </a:r>
            <a:endParaRPr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 and Validation:</a:t>
            </a:r>
            <a:r>
              <a:rPr lang="en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Between-subjects study design</a:t>
            </a:r>
            <a:endParaRPr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65500" y="18346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Design: Control System</a:t>
            </a:r>
            <a:endParaRPr sz="30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48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Combination of two existing software applications -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Microsoft word for note making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Adobe Acrobat Reader DC for pdf viewing and highlighting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0" y="220475"/>
            <a:ext cx="4378675" cy="2351268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t="2482" b="4172"/>
          <a:stretch/>
        </p:blipFill>
        <p:spPr>
          <a:xfrm>
            <a:off x="4515363" y="2688350"/>
            <a:ext cx="4378676" cy="2225826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21"/>
          <p:cNvSpPr txBox="1"/>
          <p:nvPr/>
        </p:nvSpPr>
        <p:spPr>
          <a:xfrm>
            <a:off x="5703688" y="1143513"/>
            <a:ext cx="2863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Acrobat Reader DC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1608475" y="3548675"/>
            <a:ext cx="20028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Microsoft Word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5" name="Google Shape;115;p21"/>
          <p:cNvCxnSpPr>
            <a:stCxn id="113" idx="1"/>
            <a:endCxn id="111" idx="3"/>
          </p:cNvCxnSpPr>
          <p:nvPr/>
        </p:nvCxnSpPr>
        <p:spPr>
          <a:xfrm rot="10800000">
            <a:off x="4515388" y="1396113"/>
            <a:ext cx="1188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6" name="Google Shape;116;p21"/>
          <p:cNvCxnSpPr>
            <a:stCxn id="114" idx="3"/>
            <a:endCxn id="112" idx="1"/>
          </p:cNvCxnSpPr>
          <p:nvPr/>
        </p:nvCxnSpPr>
        <p:spPr>
          <a:xfrm>
            <a:off x="3611275" y="3801275"/>
            <a:ext cx="904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Microsoft Macintosh PowerPoint</Application>
  <PresentationFormat>On-screen Show (16:9)</PresentationFormat>
  <Paragraphs>201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Bookman Old Style</vt:lpstr>
      <vt:lpstr>Trebuchet MS</vt:lpstr>
      <vt:lpstr>Times New Roman</vt:lpstr>
      <vt:lpstr>PT Sans Narrow</vt:lpstr>
      <vt:lpstr>Times</vt:lpstr>
      <vt:lpstr>Old Standard TT</vt:lpstr>
      <vt:lpstr>Paperback</vt:lpstr>
      <vt:lpstr>NoteSpace</vt:lpstr>
      <vt:lpstr>Motivation</vt:lpstr>
      <vt:lpstr>Proposed Approach</vt:lpstr>
      <vt:lpstr>Related Work</vt:lpstr>
      <vt:lpstr>PowerPoint Presentation</vt:lpstr>
      <vt:lpstr>PowerPoint Presentation</vt:lpstr>
      <vt:lpstr>System Design - Design Process</vt:lpstr>
      <vt:lpstr>System Design: Control System</vt:lpstr>
      <vt:lpstr>PowerPoint Presentation</vt:lpstr>
      <vt:lpstr>System Design: Final System</vt:lpstr>
      <vt:lpstr>System Design: Final System</vt:lpstr>
      <vt:lpstr>System Design: Final System</vt:lpstr>
      <vt:lpstr>Study Methodology</vt:lpstr>
      <vt:lpstr>Participants</vt:lpstr>
      <vt:lpstr>Testing Process</vt:lpstr>
      <vt:lpstr>PowerPoint Presentation</vt:lpstr>
      <vt:lpstr>Test Conditions</vt:lpstr>
      <vt:lpstr>Condition 1  Note making using the traditional method Adobe Acrobat Reader DC to view document Microsoft Word to paste selected text</vt:lpstr>
      <vt:lpstr>Condition 2  Making notes using NoteSpace (our system)</vt:lpstr>
      <vt:lpstr>PowerPoint Presentation</vt:lpstr>
      <vt:lpstr>PowerPoint Presentation</vt:lpstr>
      <vt:lpstr>PowerPoint Presentation</vt:lpstr>
      <vt:lpstr>Data Collected</vt:lpstr>
      <vt:lpstr>Data Collected (contd.)</vt:lpstr>
      <vt:lpstr>Data Collected (contd.)</vt:lpstr>
      <vt:lpstr>Data Collected (contd.)</vt:lpstr>
      <vt:lpstr>Data Analysis and Results</vt:lpstr>
      <vt:lpstr>Data Analysis and Results (Contd.)</vt:lpstr>
      <vt:lpstr>PowerPoint Presentation</vt:lpstr>
      <vt:lpstr>Data Analysis and Results </vt:lpstr>
      <vt:lpstr>Discussion</vt:lpstr>
      <vt:lpstr>Limitations and Future Scope</vt:lpstr>
      <vt:lpstr>     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NoteSpace</dc:title>
  <cp:lastModifiedBy>Sathe,Swarada Kedar</cp:lastModifiedBy>
  <cp:revision>1</cp:revision>
  <dcterms:modified xsi:type="dcterms:W3CDTF">2020-04-17T07:55:33Z</dcterms:modified>
</cp:coreProperties>
</file>