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3"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D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6" d="100"/>
          <a:sy n="66" d="100"/>
        </p:scale>
        <p:origin x="1330"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EEF7-19C5-DEA4-82A0-A7FEC10595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E8481-750D-6560-247C-DA4C36387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B195D6-8247-A787-46E3-450D2555153F}"/>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5" name="Footer Placeholder 4">
            <a:extLst>
              <a:ext uri="{FF2B5EF4-FFF2-40B4-BE49-F238E27FC236}">
                <a16:creationId xmlns:a16="http://schemas.microsoft.com/office/drawing/2014/main" id="{402408BC-AED0-EE47-DC24-5FD358AAA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9A856-E4A1-AE76-5790-39ED22A192E0}"/>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180447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99B-F8CF-7BD7-D3D2-CBEC9D88F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57268-A28D-0DC8-339B-6DEC6079B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80FE4-D7AA-F340-EB9C-9FEB8A288B8D}"/>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5" name="Footer Placeholder 4">
            <a:extLst>
              <a:ext uri="{FF2B5EF4-FFF2-40B4-BE49-F238E27FC236}">
                <a16:creationId xmlns:a16="http://schemas.microsoft.com/office/drawing/2014/main" id="{CDFF6BD9-D001-CD20-90EC-B587A26A3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3EBE5-BDE0-F508-BE71-F95F8CBFC1AE}"/>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218741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2F183-5557-203E-DA9C-15E41B307B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AD4EC1-4CBA-A8B7-1C94-74FAE95942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1EA24-44A8-D113-FADD-4C1E3FEA6F24}"/>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5" name="Footer Placeholder 4">
            <a:extLst>
              <a:ext uri="{FF2B5EF4-FFF2-40B4-BE49-F238E27FC236}">
                <a16:creationId xmlns:a16="http://schemas.microsoft.com/office/drawing/2014/main" id="{E67D77CD-D212-D394-29BC-E7BEF85A0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99C0E-77DB-F4E7-9126-0733A5932D87}"/>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284613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33CB-A911-244F-48C0-5004CDDBC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649C8-FDF4-857D-BA65-70AAB45A5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A46C7-FBCB-54F1-3E02-2FED49CAF099}"/>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5" name="Footer Placeholder 4">
            <a:extLst>
              <a:ext uri="{FF2B5EF4-FFF2-40B4-BE49-F238E27FC236}">
                <a16:creationId xmlns:a16="http://schemas.microsoft.com/office/drawing/2014/main" id="{0D97DEF0-88D3-1A6E-49C1-AC4330F61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805B5-2ED8-A276-650A-FB3A0161001E}"/>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275459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718F-6F1B-8DE8-B73F-1CEB1DA0B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BE216D-3EB0-8DF6-772C-452A7A369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6D5DC7-1512-8AA1-B5D8-17D10C5A6407}"/>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5" name="Footer Placeholder 4">
            <a:extLst>
              <a:ext uri="{FF2B5EF4-FFF2-40B4-BE49-F238E27FC236}">
                <a16:creationId xmlns:a16="http://schemas.microsoft.com/office/drawing/2014/main" id="{55D0032E-ACE5-82A2-4B31-B5953963B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3C888-B73B-29B7-2704-64CB0CEA55AF}"/>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94942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AF46-ECB8-47A0-BCE7-94D04834B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A7605-C8B9-F278-146A-DD1B624AE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39BD1F-A5D0-9D68-63D4-6BE3BFB10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39FDA-8ADD-5C74-5B0B-5B82BCDEC3F9}"/>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6" name="Footer Placeholder 5">
            <a:extLst>
              <a:ext uri="{FF2B5EF4-FFF2-40B4-BE49-F238E27FC236}">
                <a16:creationId xmlns:a16="http://schemas.microsoft.com/office/drawing/2014/main" id="{441FD688-52C3-46A5-005B-DD54BB641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BEEA1-9A3D-E5F6-56AD-07D925C6B723}"/>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233959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474A-88EE-4F9B-A982-3492651D69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7CF168-74CC-FE8C-38E4-8FF9D690A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71104-19AC-8339-95C5-A4F54B8D4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6B784-A808-3522-68D4-CDE8C9067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D12F3-12FB-3A79-6313-F9E177406B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DA930F-D796-AA7A-D844-10FFE2EC5257}"/>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8" name="Footer Placeholder 7">
            <a:extLst>
              <a:ext uri="{FF2B5EF4-FFF2-40B4-BE49-F238E27FC236}">
                <a16:creationId xmlns:a16="http://schemas.microsoft.com/office/drawing/2014/main" id="{6963AFBE-3FF8-FBD0-1A97-6B1DF8A7F8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511016-7A1C-B273-6C70-34E118447A37}"/>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110276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89FA-A5C0-5AF6-9506-034A5A25DB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F6C0EB-C882-AAA1-8749-8E522F10545D}"/>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4" name="Footer Placeholder 3">
            <a:extLst>
              <a:ext uri="{FF2B5EF4-FFF2-40B4-BE49-F238E27FC236}">
                <a16:creationId xmlns:a16="http://schemas.microsoft.com/office/drawing/2014/main" id="{4F89FEEA-4A27-4061-E8DB-FE88B82C8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5772F-141B-160B-F11F-F6C923F9FAE2}"/>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70194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8538CE-6456-95E1-DF4C-DCBBBDEFD9E7}"/>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3" name="Footer Placeholder 2">
            <a:extLst>
              <a:ext uri="{FF2B5EF4-FFF2-40B4-BE49-F238E27FC236}">
                <a16:creationId xmlns:a16="http://schemas.microsoft.com/office/drawing/2014/main" id="{0E56CD6C-2FB0-3847-2B94-79C4A666FE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BA4CAE-2F98-E915-A130-CFDAB88E370C}"/>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382272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D77C-AED4-20BC-285B-D112A23ED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4448CD-4A40-F2DB-B942-A08EA392D8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A180F-EE84-DED0-C312-6B18F5DDC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AC381-0F2B-69EC-9117-A505BC560715}"/>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6" name="Footer Placeholder 5">
            <a:extLst>
              <a:ext uri="{FF2B5EF4-FFF2-40B4-BE49-F238E27FC236}">
                <a16:creationId xmlns:a16="http://schemas.microsoft.com/office/drawing/2014/main" id="{15FE1E1B-BDB5-8AFC-F594-285414497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E674F-07CA-08ED-76AA-45A207A1598F}"/>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20512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E08E-ED47-D8D9-BB9C-A50F2713E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622667-C6BB-C5C3-D7D0-E6EA81E44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4C31F9-5741-9E24-8831-B8CE4E9D6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8EBBF-9241-FD6D-3369-523C37224E33}"/>
              </a:ext>
            </a:extLst>
          </p:cNvPr>
          <p:cNvSpPr>
            <a:spLocks noGrp="1"/>
          </p:cNvSpPr>
          <p:nvPr>
            <p:ph type="dt" sz="half" idx="10"/>
          </p:nvPr>
        </p:nvSpPr>
        <p:spPr/>
        <p:txBody>
          <a:bodyPr/>
          <a:lstStyle/>
          <a:p>
            <a:fld id="{71D45664-2F7E-4B1F-B669-386ED9258943}" type="datetimeFigureOut">
              <a:rPr lang="en-US" smtClean="0"/>
              <a:t>10/1/2023</a:t>
            </a:fld>
            <a:endParaRPr lang="en-US"/>
          </a:p>
        </p:txBody>
      </p:sp>
      <p:sp>
        <p:nvSpPr>
          <p:cNvPr id="6" name="Footer Placeholder 5">
            <a:extLst>
              <a:ext uri="{FF2B5EF4-FFF2-40B4-BE49-F238E27FC236}">
                <a16:creationId xmlns:a16="http://schemas.microsoft.com/office/drawing/2014/main" id="{3F1D260E-F51E-DF0E-86AE-68623F423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56DF4-A02F-6A8B-B5DB-9EA25111BD92}"/>
              </a:ext>
            </a:extLst>
          </p:cNvPr>
          <p:cNvSpPr>
            <a:spLocks noGrp="1"/>
          </p:cNvSpPr>
          <p:nvPr>
            <p:ph type="sldNum" sz="quarter" idx="12"/>
          </p:nvPr>
        </p:nvSpPr>
        <p:spPr/>
        <p:txBody>
          <a:bodyPr/>
          <a:lstStyle/>
          <a:p>
            <a:fld id="{B7BB267D-9D43-4DC0-ACDE-72967421290A}" type="slidenum">
              <a:rPr lang="en-US" smtClean="0"/>
              <a:t>‹#›</a:t>
            </a:fld>
            <a:endParaRPr lang="en-US"/>
          </a:p>
        </p:txBody>
      </p:sp>
    </p:spTree>
    <p:extLst>
      <p:ext uri="{BB962C8B-B14F-4D97-AF65-F5344CB8AC3E}">
        <p14:creationId xmlns:p14="http://schemas.microsoft.com/office/powerpoint/2010/main" val="67307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7582B-BD52-E82E-7D6E-E72E5D52E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D2839E-12A2-0E5F-6BC4-D6B183BC0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F91B-0AEB-1251-8447-7A3B09D2F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45664-2F7E-4B1F-B669-386ED9258943}" type="datetimeFigureOut">
              <a:rPr lang="en-US" smtClean="0"/>
              <a:t>10/1/2023</a:t>
            </a:fld>
            <a:endParaRPr lang="en-US"/>
          </a:p>
        </p:txBody>
      </p:sp>
      <p:sp>
        <p:nvSpPr>
          <p:cNvPr id="5" name="Footer Placeholder 4">
            <a:extLst>
              <a:ext uri="{FF2B5EF4-FFF2-40B4-BE49-F238E27FC236}">
                <a16:creationId xmlns:a16="http://schemas.microsoft.com/office/drawing/2014/main" id="{F5861458-52DC-8AE0-B29D-CFD29F4F4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474D26-ACDC-7B76-B6C4-0BC34603F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B267D-9D43-4DC0-ACDE-72967421290A}" type="slidenum">
              <a:rPr lang="en-US" smtClean="0"/>
              <a:t>‹#›</a:t>
            </a:fld>
            <a:endParaRPr lang="en-US"/>
          </a:p>
        </p:txBody>
      </p:sp>
    </p:spTree>
    <p:extLst>
      <p:ext uri="{BB962C8B-B14F-4D97-AF65-F5344CB8AC3E}">
        <p14:creationId xmlns:p14="http://schemas.microsoft.com/office/powerpoint/2010/main" val="2263241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pic>
        <p:nvPicPr>
          <p:cNvPr id="9" name="Picture 8" descr="A logo with a map and a circle&#10;&#10;Description automatically generated">
            <a:extLst>
              <a:ext uri="{FF2B5EF4-FFF2-40B4-BE49-F238E27FC236}">
                <a16:creationId xmlns:a16="http://schemas.microsoft.com/office/drawing/2014/main" id="{B6D607C5-3707-C40D-D464-99DC73B1C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265" y="1692557"/>
            <a:ext cx="1474788" cy="1474788"/>
          </a:xfrm>
          <a:prstGeom prst="rect">
            <a:avLst/>
          </a:prstGeom>
        </p:spPr>
      </p:pic>
      <p:pic>
        <p:nvPicPr>
          <p:cNvPr id="11" name="Picture 10" descr="A circular emblem with a picture of a building and a lion&#10;&#10;Description automatically generated">
            <a:extLst>
              <a:ext uri="{FF2B5EF4-FFF2-40B4-BE49-F238E27FC236}">
                <a16:creationId xmlns:a16="http://schemas.microsoft.com/office/drawing/2014/main" id="{346EDEBA-6288-3402-FB1D-FDB76C991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172" y="1692557"/>
            <a:ext cx="1474788" cy="1474788"/>
          </a:xfrm>
          <a:prstGeom prst="rect">
            <a:avLst/>
          </a:prstGeom>
        </p:spPr>
      </p:pic>
      <p:sp>
        <p:nvSpPr>
          <p:cNvPr id="13" name="TextBox 12">
            <a:extLst>
              <a:ext uri="{FF2B5EF4-FFF2-40B4-BE49-F238E27FC236}">
                <a16:creationId xmlns:a16="http://schemas.microsoft.com/office/drawing/2014/main" id="{259F0295-8C97-C4AC-FD66-7A76A8890C6A}"/>
              </a:ext>
            </a:extLst>
          </p:cNvPr>
          <p:cNvSpPr txBox="1"/>
          <p:nvPr/>
        </p:nvSpPr>
        <p:spPr>
          <a:xfrm>
            <a:off x="1374265" y="4123249"/>
            <a:ext cx="6096000" cy="861774"/>
          </a:xfrm>
          <a:prstGeom prst="rect">
            <a:avLst/>
          </a:prstGeom>
          <a:noFill/>
        </p:spPr>
        <p:txBody>
          <a:bodyPr wrap="square">
            <a:spAutoFit/>
          </a:bodyPr>
          <a:lstStyle/>
          <a:p>
            <a:pPr algn="l"/>
            <a:r>
              <a:rPr lang="en-US" sz="1800" b="1" i="0" u="none" strike="noStrike" baseline="0" dirty="0">
                <a:solidFill>
                  <a:srgbClr val="993C26"/>
                </a:solidFill>
                <a:latin typeface="SegoeUI-Bold"/>
              </a:rPr>
              <a:t>TELANGANA STATE</a:t>
            </a:r>
          </a:p>
          <a:p>
            <a:pPr algn="l"/>
            <a:r>
              <a:rPr lang="en-US" sz="3200" b="0" i="0" u="none" strike="noStrike" baseline="0" dirty="0">
                <a:solidFill>
                  <a:srgbClr val="993C26"/>
                </a:solidFill>
                <a:latin typeface="SegoeUI"/>
              </a:rPr>
              <a:t>GROWTH ANALYSIS</a:t>
            </a:r>
          </a:p>
        </p:txBody>
      </p:sp>
      <p:sp>
        <p:nvSpPr>
          <p:cNvPr id="14" name="Subtitle 2">
            <a:extLst>
              <a:ext uri="{FF2B5EF4-FFF2-40B4-BE49-F238E27FC236}">
                <a16:creationId xmlns:a16="http://schemas.microsoft.com/office/drawing/2014/main" id="{EFAAD71E-4CF0-5A9E-17FE-23E710A8B440}"/>
              </a:ext>
            </a:extLst>
          </p:cNvPr>
          <p:cNvSpPr>
            <a:spLocks noGrp="1"/>
          </p:cNvSpPr>
          <p:nvPr>
            <p:ph type="subTitle" idx="1"/>
          </p:nvPr>
        </p:nvSpPr>
        <p:spPr>
          <a:xfrm>
            <a:off x="5836023" y="1568177"/>
            <a:ext cx="4312024" cy="3721646"/>
          </a:xfrm>
        </p:spPr>
        <p:txBody>
          <a:bodyPr>
            <a:normAutofit fontScale="92500" lnSpcReduction="20000"/>
          </a:bodyPr>
          <a:lstStyle/>
          <a:p>
            <a:pPr algn="l"/>
            <a:endParaRPr lang="en-US" sz="1800" b="0" i="0" u="none" strike="noStrike" baseline="0" dirty="0">
              <a:solidFill>
                <a:srgbClr val="000000"/>
              </a:solidFill>
              <a:latin typeface="Arial" panose="020B0604020202020204" pitchFamily="34" charset="0"/>
            </a:endParaRPr>
          </a:p>
          <a:p>
            <a:pPr algn="l"/>
            <a:r>
              <a:rPr lang="en-US" sz="1800" b="1" i="0" u="none" strike="noStrike" baseline="0" dirty="0">
                <a:solidFill>
                  <a:srgbClr val="000000"/>
                </a:solidFill>
                <a:latin typeface="+mj-lt"/>
              </a:rPr>
              <a:t>OBJECTIVE:</a:t>
            </a:r>
            <a:endParaRPr lang="en-US" sz="1800" b="0" i="0" u="none" strike="noStrike" baseline="0" dirty="0">
              <a:solidFill>
                <a:srgbClr val="000000"/>
              </a:solidFill>
              <a:latin typeface="+mj-lt"/>
            </a:endParaRPr>
          </a:p>
          <a:p>
            <a:pPr marL="285750" indent="-285750" algn="l">
              <a:buFont typeface="Arial" panose="020B0604020202020204" pitchFamily="34" charset="0"/>
              <a:buChar char="•"/>
            </a:pPr>
            <a:r>
              <a:rPr lang="en-US" sz="1800" i="0" u="none" strike="noStrike" baseline="0" dirty="0">
                <a:solidFill>
                  <a:srgbClr val="000000"/>
                </a:solidFill>
                <a:latin typeface="+mj-lt"/>
              </a:rPr>
              <a:t>Explore Stamp Registration, Transportation and TS-</a:t>
            </a:r>
            <a:r>
              <a:rPr lang="en-US" sz="1800" i="0" u="none" strike="noStrike" baseline="0" dirty="0" err="1">
                <a:solidFill>
                  <a:srgbClr val="000000"/>
                </a:solidFill>
                <a:latin typeface="+mj-lt"/>
              </a:rPr>
              <a:t>iPass</a:t>
            </a:r>
            <a:r>
              <a:rPr lang="en-US" sz="1800" i="0" u="none" strike="noStrike" baseline="0" dirty="0">
                <a:solidFill>
                  <a:srgbClr val="000000"/>
                </a:solidFill>
                <a:latin typeface="+mj-lt"/>
              </a:rPr>
              <a:t> Datasets.</a:t>
            </a:r>
          </a:p>
          <a:p>
            <a:pPr marL="285750" indent="-285750" algn="l">
              <a:buFont typeface="Arial" panose="020B0604020202020204" pitchFamily="34" charset="0"/>
              <a:buChar char="•"/>
            </a:pPr>
            <a:r>
              <a:rPr lang="en-US" sz="1800" i="0" u="none" strike="noStrike" baseline="0" dirty="0">
                <a:solidFill>
                  <a:srgbClr val="000000"/>
                </a:solidFill>
                <a:latin typeface="+mj-lt"/>
              </a:rPr>
              <a:t>Understand their attributes, categories and time period.</a:t>
            </a:r>
          </a:p>
          <a:p>
            <a:pPr marL="285750" indent="-285750" algn="l">
              <a:buFont typeface="Arial" panose="020B0604020202020204" pitchFamily="34" charset="0"/>
              <a:buChar char="•"/>
            </a:pPr>
            <a:r>
              <a:rPr lang="en-US" sz="1800" i="0" u="none" strike="noStrike" baseline="0" dirty="0">
                <a:solidFill>
                  <a:srgbClr val="000000"/>
                </a:solidFill>
                <a:latin typeface="+mj-lt"/>
              </a:rPr>
              <a:t>Analyze trends and patterns within each department.</a:t>
            </a:r>
          </a:p>
          <a:p>
            <a:pPr marL="285750" indent="-285750" algn="l">
              <a:buFont typeface="Arial" panose="020B0604020202020204" pitchFamily="34" charset="0"/>
              <a:buChar char="•"/>
            </a:pPr>
            <a:r>
              <a:rPr lang="en-US" sz="1800" i="0" u="none" strike="noStrike" baseline="0" dirty="0">
                <a:solidFill>
                  <a:srgbClr val="000000"/>
                </a:solidFill>
                <a:latin typeface="+mj-lt"/>
              </a:rPr>
              <a:t>Identify growth opportunities and areas needing attention.</a:t>
            </a:r>
          </a:p>
          <a:p>
            <a:pPr marL="285750" indent="-285750" algn="l">
              <a:buFont typeface="Arial" panose="020B0604020202020204" pitchFamily="34" charset="0"/>
              <a:buChar char="•"/>
            </a:pPr>
            <a:r>
              <a:rPr lang="en-US" sz="1800" i="0" u="none" strike="noStrike" baseline="0" dirty="0">
                <a:solidFill>
                  <a:srgbClr val="000000"/>
                </a:solidFill>
                <a:latin typeface="+mj-lt"/>
              </a:rPr>
              <a:t>Find correlation among these departments and report the overall growth of the state through insights and relevant visuals such as shape maps. </a:t>
            </a:r>
          </a:p>
          <a:p>
            <a:endParaRPr lang="en-US" dirty="0"/>
          </a:p>
        </p:txBody>
      </p:sp>
    </p:spTree>
    <p:extLst>
      <p:ext uri="{BB962C8B-B14F-4D97-AF65-F5344CB8AC3E}">
        <p14:creationId xmlns:p14="http://schemas.microsoft.com/office/powerpoint/2010/main" val="368457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170329"/>
            <a:ext cx="10614212" cy="400110"/>
          </a:xfrm>
          <a:prstGeom prst="rect">
            <a:avLst/>
          </a:prstGeom>
          <a:noFill/>
        </p:spPr>
        <p:txBody>
          <a:bodyPr wrap="square">
            <a:spAutoFit/>
          </a:bodyPr>
          <a:lstStyle/>
          <a:p>
            <a:pPr algn="l"/>
            <a:r>
              <a:rPr lang="en-US" sz="2000" b="1" i="0" u="none" strike="noStrike" baseline="0" dirty="0">
                <a:solidFill>
                  <a:srgbClr val="000000"/>
                </a:solidFill>
                <a:latin typeface="+mj-lt"/>
              </a:rPr>
              <a:t>TS-</a:t>
            </a:r>
            <a:r>
              <a:rPr lang="en-US" sz="2000" b="1" dirty="0" err="1">
                <a:solidFill>
                  <a:srgbClr val="000000"/>
                </a:solidFill>
                <a:latin typeface="+mj-lt"/>
              </a:rPr>
              <a:t>i</a:t>
            </a:r>
            <a:r>
              <a:rPr lang="en-US" sz="2000" b="1" i="0" u="none" strike="noStrike" baseline="0" dirty="0" err="1">
                <a:solidFill>
                  <a:srgbClr val="000000"/>
                </a:solidFill>
                <a:latin typeface="+mj-lt"/>
              </a:rPr>
              <a:t>Pass</a:t>
            </a:r>
            <a:r>
              <a:rPr lang="en-US" sz="2000" b="1" i="0" u="none" strike="noStrike" baseline="0" dirty="0">
                <a:solidFill>
                  <a:srgbClr val="000000"/>
                </a:solidFill>
                <a:latin typeface="+mj-lt"/>
              </a:rPr>
              <a:t> (Telangana State Industrial Project Approval and Self Certification System)</a:t>
            </a: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570439"/>
            <a:ext cx="11116235" cy="646331"/>
          </a:xfrm>
          <a:prstGeom prst="rect">
            <a:avLst/>
          </a:prstGeom>
          <a:noFill/>
        </p:spPr>
        <p:txBody>
          <a:bodyPr wrap="square">
            <a:spAutoFit/>
          </a:bodyPr>
          <a:lstStyle/>
          <a:p>
            <a:pPr algn="l"/>
            <a:r>
              <a:rPr lang="en-US" b="0" i="0" u="none" strike="noStrike" baseline="0" dirty="0">
                <a:solidFill>
                  <a:srgbClr val="000000"/>
                </a:solidFill>
                <a:latin typeface="+mj-lt"/>
              </a:rPr>
              <a:t>9. List down the top 3 districts that have attracted the most significant sector investments during FY 2019 to 2022? What factors could have led to the substantial investments in these particular districts? </a:t>
            </a:r>
          </a:p>
        </p:txBody>
      </p:sp>
      <p:pic>
        <p:nvPicPr>
          <p:cNvPr id="4" name="Picture 3">
            <a:extLst>
              <a:ext uri="{FF2B5EF4-FFF2-40B4-BE49-F238E27FC236}">
                <a16:creationId xmlns:a16="http://schemas.microsoft.com/office/drawing/2014/main" id="{9CB07319-B58E-30FB-82EF-17A8811543AB}"/>
              </a:ext>
            </a:extLst>
          </p:cNvPr>
          <p:cNvPicPr>
            <a:picLocks noChangeAspect="1"/>
          </p:cNvPicPr>
          <p:nvPr/>
        </p:nvPicPr>
        <p:blipFill>
          <a:blip r:embed="rId2"/>
          <a:stretch>
            <a:fillRect/>
          </a:stretch>
        </p:blipFill>
        <p:spPr>
          <a:xfrm>
            <a:off x="340660" y="1413895"/>
            <a:ext cx="5574004" cy="2682278"/>
          </a:xfrm>
          <a:prstGeom prst="rect">
            <a:avLst/>
          </a:prstGeom>
        </p:spPr>
      </p:pic>
      <p:pic>
        <p:nvPicPr>
          <p:cNvPr id="7" name="Picture 6">
            <a:extLst>
              <a:ext uri="{FF2B5EF4-FFF2-40B4-BE49-F238E27FC236}">
                <a16:creationId xmlns:a16="http://schemas.microsoft.com/office/drawing/2014/main" id="{C108EB4A-65B7-38B0-5186-FF9CE3D23E53}"/>
              </a:ext>
            </a:extLst>
          </p:cNvPr>
          <p:cNvPicPr>
            <a:picLocks noChangeAspect="1"/>
          </p:cNvPicPr>
          <p:nvPr/>
        </p:nvPicPr>
        <p:blipFill>
          <a:blip r:embed="rId3"/>
          <a:stretch>
            <a:fillRect/>
          </a:stretch>
        </p:blipFill>
        <p:spPr>
          <a:xfrm>
            <a:off x="5914664" y="1491606"/>
            <a:ext cx="5419464" cy="2526856"/>
          </a:xfrm>
          <a:prstGeom prst="rect">
            <a:avLst/>
          </a:prstGeom>
        </p:spPr>
      </p:pic>
      <p:sp>
        <p:nvSpPr>
          <p:cNvPr id="2" name="TextBox 1">
            <a:extLst>
              <a:ext uri="{FF2B5EF4-FFF2-40B4-BE49-F238E27FC236}">
                <a16:creationId xmlns:a16="http://schemas.microsoft.com/office/drawing/2014/main" id="{F87A40F9-D244-8F82-01BB-39F22D896613}"/>
              </a:ext>
            </a:extLst>
          </p:cNvPr>
          <p:cNvSpPr txBox="1"/>
          <p:nvPr/>
        </p:nvSpPr>
        <p:spPr>
          <a:xfrm>
            <a:off x="6144123" y="4581564"/>
            <a:ext cx="4960546" cy="1569660"/>
          </a:xfrm>
          <a:prstGeom prst="rect">
            <a:avLst/>
          </a:prstGeom>
          <a:noFill/>
        </p:spPr>
        <p:txBody>
          <a:bodyPr wrap="square">
            <a:spAutoFit/>
          </a:bodyPr>
          <a:lstStyle/>
          <a:p>
            <a:pPr algn="ctr"/>
            <a:r>
              <a:rPr lang="en-US" sz="1600" b="0" i="0" u="none" strike="noStrike" baseline="0" dirty="0">
                <a:solidFill>
                  <a:srgbClr val="000000"/>
                </a:solidFill>
                <a:latin typeface="+mj-lt"/>
              </a:rPr>
              <a:t>Most valued investments have been seen for sectors in the table in order. As generally known, Rangareddy is specifically known for the Real Estate, IT Parks &amp; Industrial Parks. Also, its generally observed that the Telangana State has been a hub for Pharmaceuticals &amp; Chemical Industries.</a:t>
            </a:r>
          </a:p>
        </p:txBody>
      </p:sp>
      <p:pic>
        <p:nvPicPr>
          <p:cNvPr id="8" name="Picture 7">
            <a:extLst>
              <a:ext uri="{FF2B5EF4-FFF2-40B4-BE49-F238E27FC236}">
                <a16:creationId xmlns:a16="http://schemas.microsoft.com/office/drawing/2014/main" id="{91848484-720E-5F3D-1732-8B3AB4DA26BC}"/>
              </a:ext>
            </a:extLst>
          </p:cNvPr>
          <p:cNvPicPr>
            <a:picLocks noChangeAspect="1"/>
          </p:cNvPicPr>
          <p:nvPr/>
        </p:nvPicPr>
        <p:blipFill rotWithShape="1">
          <a:blip r:embed="rId4"/>
          <a:srcRect b="43324"/>
          <a:stretch/>
        </p:blipFill>
        <p:spPr>
          <a:xfrm>
            <a:off x="917862" y="4480642"/>
            <a:ext cx="2209800" cy="1684306"/>
          </a:xfrm>
          <a:prstGeom prst="rect">
            <a:avLst/>
          </a:prstGeom>
        </p:spPr>
      </p:pic>
      <p:pic>
        <p:nvPicPr>
          <p:cNvPr id="9" name="Picture 8">
            <a:extLst>
              <a:ext uri="{FF2B5EF4-FFF2-40B4-BE49-F238E27FC236}">
                <a16:creationId xmlns:a16="http://schemas.microsoft.com/office/drawing/2014/main" id="{6BD7442B-ACB2-B146-92B2-CE46CEF1FAC9}"/>
              </a:ext>
            </a:extLst>
          </p:cNvPr>
          <p:cNvPicPr>
            <a:picLocks noChangeAspect="1"/>
          </p:cNvPicPr>
          <p:nvPr/>
        </p:nvPicPr>
        <p:blipFill rotWithShape="1">
          <a:blip r:embed="rId4"/>
          <a:srcRect t="55337"/>
          <a:stretch/>
        </p:blipFill>
        <p:spPr>
          <a:xfrm>
            <a:off x="3266558" y="4480642"/>
            <a:ext cx="2209800" cy="1327285"/>
          </a:xfrm>
          <a:prstGeom prst="rect">
            <a:avLst/>
          </a:prstGeom>
        </p:spPr>
      </p:pic>
    </p:spTree>
    <p:extLst>
      <p:ext uri="{BB962C8B-B14F-4D97-AF65-F5344CB8AC3E}">
        <p14:creationId xmlns:p14="http://schemas.microsoft.com/office/powerpoint/2010/main" val="193341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170329"/>
            <a:ext cx="10614212" cy="400110"/>
          </a:xfrm>
          <a:prstGeom prst="rect">
            <a:avLst/>
          </a:prstGeom>
          <a:noFill/>
        </p:spPr>
        <p:txBody>
          <a:bodyPr wrap="square">
            <a:spAutoFit/>
          </a:bodyPr>
          <a:lstStyle/>
          <a:p>
            <a:pPr algn="l"/>
            <a:r>
              <a:rPr lang="en-US" sz="2000" b="1" i="0" u="none" strike="noStrike" baseline="0" dirty="0">
                <a:solidFill>
                  <a:srgbClr val="000000"/>
                </a:solidFill>
                <a:latin typeface="+mj-lt"/>
              </a:rPr>
              <a:t>TS-</a:t>
            </a:r>
            <a:r>
              <a:rPr lang="en-US" sz="2000" b="1" dirty="0" err="1">
                <a:solidFill>
                  <a:srgbClr val="000000"/>
                </a:solidFill>
                <a:latin typeface="+mj-lt"/>
              </a:rPr>
              <a:t>i</a:t>
            </a:r>
            <a:r>
              <a:rPr lang="en-US" sz="2000" b="1" i="0" u="none" strike="noStrike" baseline="0" dirty="0" err="1">
                <a:solidFill>
                  <a:srgbClr val="000000"/>
                </a:solidFill>
                <a:latin typeface="+mj-lt"/>
              </a:rPr>
              <a:t>Pass</a:t>
            </a:r>
            <a:r>
              <a:rPr lang="en-US" sz="2000" b="1" i="0" u="none" strike="noStrike" baseline="0" dirty="0">
                <a:solidFill>
                  <a:srgbClr val="000000"/>
                </a:solidFill>
                <a:latin typeface="+mj-lt"/>
              </a:rPr>
              <a:t> (Telangana State Industrial Project Approval and Self Certification System)</a:t>
            </a: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570439"/>
            <a:ext cx="11116235" cy="646331"/>
          </a:xfrm>
          <a:prstGeom prst="rect">
            <a:avLst/>
          </a:prstGeom>
          <a:noFill/>
        </p:spPr>
        <p:txBody>
          <a:bodyPr wrap="square">
            <a:spAutoFit/>
          </a:bodyPr>
          <a:lstStyle/>
          <a:p>
            <a:r>
              <a:rPr lang="en-US" dirty="0">
                <a:solidFill>
                  <a:srgbClr val="000000"/>
                </a:solidFill>
                <a:latin typeface="+mj-lt"/>
              </a:rPr>
              <a:t>10</a:t>
            </a:r>
            <a:r>
              <a:rPr lang="en-US" b="0" i="0" u="none" strike="noStrike" baseline="0" dirty="0">
                <a:solidFill>
                  <a:srgbClr val="000000"/>
                </a:solidFill>
                <a:latin typeface="+mj-lt"/>
              </a:rPr>
              <a:t>. Is there any relationship between district investments, vehicles sales and stamps revenue within the same district between FY 2021 and 2022? </a:t>
            </a:r>
          </a:p>
        </p:txBody>
      </p:sp>
      <p:pic>
        <p:nvPicPr>
          <p:cNvPr id="4" name="Picture 3">
            <a:extLst>
              <a:ext uri="{FF2B5EF4-FFF2-40B4-BE49-F238E27FC236}">
                <a16:creationId xmlns:a16="http://schemas.microsoft.com/office/drawing/2014/main" id="{CBB50AD2-5022-9CD4-656C-C76199B9810D}"/>
              </a:ext>
            </a:extLst>
          </p:cNvPr>
          <p:cNvPicPr>
            <a:picLocks noChangeAspect="1"/>
          </p:cNvPicPr>
          <p:nvPr/>
        </p:nvPicPr>
        <p:blipFill>
          <a:blip r:embed="rId2"/>
          <a:stretch>
            <a:fillRect/>
          </a:stretch>
        </p:blipFill>
        <p:spPr>
          <a:xfrm>
            <a:off x="674799" y="1925799"/>
            <a:ext cx="10280072" cy="2361762"/>
          </a:xfrm>
          <a:prstGeom prst="rect">
            <a:avLst/>
          </a:prstGeom>
        </p:spPr>
      </p:pic>
      <p:sp>
        <p:nvSpPr>
          <p:cNvPr id="2" name="TextBox 1">
            <a:extLst>
              <a:ext uri="{FF2B5EF4-FFF2-40B4-BE49-F238E27FC236}">
                <a16:creationId xmlns:a16="http://schemas.microsoft.com/office/drawing/2014/main" id="{06BFEB8D-A05A-7BC6-CD7B-882BB3894111}"/>
              </a:ext>
            </a:extLst>
          </p:cNvPr>
          <p:cNvSpPr txBox="1"/>
          <p:nvPr/>
        </p:nvSpPr>
        <p:spPr>
          <a:xfrm>
            <a:off x="758739" y="4887753"/>
            <a:ext cx="10280073" cy="584775"/>
          </a:xfrm>
          <a:prstGeom prst="rect">
            <a:avLst/>
          </a:prstGeom>
          <a:noFill/>
        </p:spPr>
        <p:txBody>
          <a:bodyPr wrap="square">
            <a:spAutoFit/>
          </a:bodyPr>
          <a:lstStyle/>
          <a:p>
            <a:r>
              <a:rPr lang="en-US" sz="1600" dirty="0">
                <a:solidFill>
                  <a:srgbClr val="000000"/>
                </a:solidFill>
                <a:latin typeface="+mj-lt"/>
              </a:rPr>
              <a:t>It can be seen that at times, there is a direct relation between investment and vehicle sales, as some months shows dip in both vehicle sales &amp; investments together and the same can be observed for high’s. </a:t>
            </a:r>
            <a:endParaRPr lang="en-US" sz="1600" b="0" i="0" u="none" strike="noStrike" baseline="0" dirty="0">
              <a:solidFill>
                <a:srgbClr val="000000"/>
              </a:solidFill>
              <a:latin typeface="+mj-lt"/>
            </a:endParaRPr>
          </a:p>
        </p:txBody>
      </p:sp>
    </p:spTree>
    <p:extLst>
      <p:ext uri="{BB962C8B-B14F-4D97-AF65-F5344CB8AC3E}">
        <p14:creationId xmlns:p14="http://schemas.microsoft.com/office/powerpoint/2010/main" val="198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170329"/>
            <a:ext cx="10614212" cy="400110"/>
          </a:xfrm>
          <a:prstGeom prst="rect">
            <a:avLst/>
          </a:prstGeom>
          <a:noFill/>
        </p:spPr>
        <p:txBody>
          <a:bodyPr wrap="square">
            <a:spAutoFit/>
          </a:bodyPr>
          <a:lstStyle/>
          <a:p>
            <a:pPr algn="l"/>
            <a:r>
              <a:rPr lang="en-US" sz="2000" b="1" i="0" u="none" strike="noStrike" baseline="0" dirty="0">
                <a:solidFill>
                  <a:srgbClr val="000000"/>
                </a:solidFill>
                <a:latin typeface="+mj-lt"/>
              </a:rPr>
              <a:t>TS-</a:t>
            </a:r>
            <a:r>
              <a:rPr lang="en-US" sz="2000" b="1" dirty="0" err="1">
                <a:solidFill>
                  <a:srgbClr val="000000"/>
                </a:solidFill>
                <a:latin typeface="+mj-lt"/>
              </a:rPr>
              <a:t>i</a:t>
            </a:r>
            <a:r>
              <a:rPr lang="en-US" sz="2000" b="1" i="0" u="none" strike="noStrike" baseline="0" dirty="0" err="1">
                <a:solidFill>
                  <a:srgbClr val="000000"/>
                </a:solidFill>
                <a:latin typeface="+mj-lt"/>
              </a:rPr>
              <a:t>Pass</a:t>
            </a:r>
            <a:r>
              <a:rPr lang="en-US" sz="2000" b="1" i="0" u="none" strike="noStrike" baseline="0" dirty="0">
                <a:solidFill>
                  <a:srgbClr val="000000"/>
                </a:solidFill>
                <a:latin typeface="+mj-lt"/>
              </a:rPr>
              <a:t> (Telangana State Industrial Project Approval and Self Certification System)</a:t>
            </a: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570439"/>
            <a:ext cx="11116235" cy="646331"/>
          </a:xfrm>
          <a:prstGeom prst="rect">
            <a:avLst/>
          </a:prstGeom>
          <a:noFill/>
        </p:spPr>
        <p:txBody>
          <a:bodyPr wrap="square">
            <a:spAutoFit/>
          </a:bodyPr>
          <a:lstStyle/>
          <a:p>
            <a:r>
              <a:rPr lang="en-US" dirty="0">
                <a:solidFill>
                  <a:srgbClr val="000000"/>
                </a:solidFill>
                <a:latin typeface="+mj-lt"/>
              </a:rPr>
              <a:t>11. </a:t>
            </a:r>
            <a:r>
              <a:rPr lang="en-US" b="0" i="0" u="none" strike="noStrike" baseline="0" dirty="0">
                <a:solidFill>
                  <a:srgbClr val="000000"/>
                </a:solidFill>
                <a:latin typeface="+mj-lt"/>
              </a:rPr>
              <a:t>Are there any particular sectors that have shown substantial investment in multiple districts between FY 2021 and 2022? </a:t>
            </a:r>
          </a:p>
        </p:txBody>
      </p:sp>
      <p:pic>
        <p:nvPicPr>
          <p:cNvPr id="4" name="Picture 3">
            <a:extLst>
              <a:ext uri="{FF2B5EF4-FFF2-40B4-BE49-F238E27FC236}">
                <a16:creationId xmlns:a16="http://schemas.microsoft.com/office/drawing/2014/main" id="{4F9B88EF-9E19-CA0E-A272-133C16DB748C}"/>
              </a:ext>
            </a:extLst>
          </p:cNvPr>
          <p:cNvPicPr>
            <a:picLocks noChangeAspect="1"/>
          </p:cNvPicPr>
          <p:nvPr/>
        </p:nvPicPr>
        <p:blipFill>
          <a:blip r:embed="rId2"/>
          <a:stretch>
            <a:fillRect/>
          </a:stretch>
        </p:blipFill>
        <p:spPr>
          <a:xfrm>
            <a:off x="674313" y="1496143"/>
            <a:ext cx="10299763" cy="685399"/>
          </a:xfrm>
          <a:prstGeom prst="rect">
            <a:avLst/>
          </a:prstGeom>
        </p:spPr>
      </p:pic>
      <p:sp>
        <p:nvSpPr>
          <p:cNvPr id="2" name="TextBox 1">
            <a:extLst>
              <a:ext uri="{FF2B5EF4-FFF2-40B4-BE49-F238E27FC236}">
                <a16:creationId xmlns:a16="http://schemas.microsoft.com/office/drawing/2014/main" id="{EFA75407-7B66-117B-686F-C65989A5ADD8}"/>
              </a:ext>
            </a:extLst>
          </p:cNvPr>
          <p:cNvSpPr txBox="1"/>
          <p:nvPr/>
        </p:nvSpPr>
        <p:spPr>
          <a:xfrm>
            <a:off x="5380627" y="3429000"/>
            <a:ext cx="5853810" cy="1077218"/>
          </a:xfrm>
          <a:prstGeom prst="rect">
            <a:avLst/>
          </a:prstGeom>
          <a:noFill/>
        </p:spPr>
        <p:txBody>
          <a:bodyPr wrap="square">
            <a:spAutoFit/>
          </a:bodyPr>
          <a:lstStyle/>
          <a:p>
            <a:r>
              <a:rPr lang="en-US" sz="1600" dirty="0">
                <a:solidFill>
                  <a:srgbClr val="000000"/>
                </a:solidFill>
                <a:latin typeface="+mj-lt"/>
              </a:rPr>
              <a:t>Textiles, Wood &amp; Leather, Plastic &amp; Rubber, Pharmaceuticals &amp; Chemicals, Engineering, Beverages, </a:t>
            </a:r>
            <a:r>
              <a:rPr lang="en-US" sz="1600" dirty="0" err="1">
                <a:solidFill>
                  <a:srgbClr val="000000"/>
                </a:solidFill>
                <a:latin typeface="+mj-lt"/>
              </a:rPr>
              <a:t>Agro</a:t>
            </a:r>
            <a:r>
              <a:rPr lang="en-US" sz="1600" dirty="0">
                <a:solidFill>
                  <a:srgbClr val="000000"/>
                </a:solidFill>
                <a:latin typeface="+mj-lt"/>
              </a:rPr>
              <a:t> Based Incl Cold Storage and R&amp;D Are the most seen sectors with substantial investment in multiple districts between FY2021 &amp; FY2022</a:t>
            </a:r>
            <a:endParaRPr lang="en-US" sz="1600" b="0" i="0" u="none" strike="noStrike" baseline="0" dirty="0">
              <a:solidFill>
                <a:srgbClr val="000000"/>
              </a:solidFill>
              <a:latin typeface="+mj-lt"/>
            </a:endParaRPr>
          </a:p>
        </p:txBody>
      </p:sp>
      <p:pic>
        <p:nvPicPr>
          <p:cNvPr id="7" name="Picture 6">
            <a:extLst>
              <a:ext uri="{FF2B5EF4-FFF2-40B4-BE49-F238E27FC236}">
                <a16:creationId xmlns:a16="http://schemas.microsoft.com/office/drawing/2014/main" id="{980953C9-3922-12F5-3A55-AB1C93A81884}"/>
              </a:ext>
            </a:extLst>
          </p:cNvPr>
          <p:cNvPicPr>
            <a:picLocks noChangeAspect="1"/>
          </p:cNvPicPr>
          <p:nvPr/>
        </p:nvPicPr>
        <p:blipFill rotWithShape="1">
          <a:blip r:embed="rId3"/>
          <a:srcRect b="24721"/>
          <a:stretch/>
        </p:blipFill>
        <p:spPr>
          <a:xfrm>
            <a:off x="700959" y="2181542"/>
            <a:ext cx="4058133" cy="4374074"/>
          </a:xfrm>
          <a:prstGeom prst="rect">
            <a:avLst/>
          </a:prstGeom>
        </p:spPr>
      </p:pic>
    </p:spTree>
    <p:extLst>
      <p:ext uri="{BB962C8B-B14F-4D97-AF65-F5344CB8AC3E}">
        <p14:creationId xmlns:p14="http://schemas.microsoft.com/office/powerpoint/2010/main" val="264305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170329"/>
            <a:ext cx="10614212" cy="400110"/>
          </a:xfrm>
          <a:prstGeom prst="rect">
            <a:avLst/>
          </a:prstGeom>
          <a:noFill/>
        </p:spPr>
        <p:txBody>
          <a:bodyPr wrap="square">
            <a:spAutoFit/>
          </a:bodyPr>
          <a:lstStyle/>
          <a:p>
            <a:pPr algn="l"/>
            <a:r>
              <a:rPr lang="en-US" sz="2000" b="1" i="0" u="none" strike="noStrike" baseline="0" dirty="0">
                <a:solidFill>
                  <a:srgbClr val="000000"/>
                </a:solidFill>
                <a:latin typeface="+mj-lt"/>
              </a:rPr>
              <a:t>TS-</a:t>
            </a:r>
            <a:r>
              <a:rPr lang="en-US" sz="2000" b="1" dirty="0" err="1">
                <a:solidFill>
                  <a:srgbClr val="000000"/>
                </a:solidFill>
                <a:latin typeface="+mj-lt"/>
              </a:rPr>
              <a:t>i</a:t>
            </a:r>
            <a:r>
              <a:rPr lang="en-US" sz="2000" b="1" i="0" u="none" strike="noStrike" baseline="0" dirty="0" err="1">
                <a:solidFill>
                  <a:srgbClr val="000000"/>
                </a:solidFill>
                <a:latin typeface="+mj-lt"/>
              </a:rPr>
              <a:t>Pass</a:t>
            </a:r>
            <a:r>
              <a:rPr lang="en-US" sz="2000" b="1" i="0" u="none" strike="noStrike" baseline="0" dirty="0">
                <a:solidFill>
                  <a:srgbClr val="000000"/>
                </a:solidFill>
                <a:latin typeface="+mj-lt"/>
              </a:rPr>
              <a:t> (Telangana State Industrial Project Approval and Self Certification System)</a:t>
            </a: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570439"/>
            <a:ext cx="11116235" cy="646331"/>
          </a:xfrm>
          <a:prstGeom prst="rect">
            <a:avLst/>
          </a:prstGeom>
          <a:noFill/>
        </p:spPr>
        <p:txBody>
          <a:bodyPr wrap="square">
            <a:spAutoFit/>
          </a:bodyPr>
          <a:lstStyle/>
          <a:p>
            <a:r>
              <a:rPr lang="en-US" dirty="0">
                <a:solidFill>
                  <a:srgbClr val="000000"/>
                </a:solidFill>
                <a:latin typeface="+mj-lt"/>
              </a:rPr>
              <a:t>12. </a:t>
            </a:r>
            <a:r>
              <a:rPr lang="en-US" b="0" i="0" u="none" strike="noStrike" baseline="0" dirty="0">
                <a:solidFill>
                  <a:srgbClr val="000000"/>
                </a:solidFill>
                <a:latin typeface="+mj-lt"/>
              </a:rPr>
              <a:t>Can we identify any seasonal patterns or cyclicality in the investment trends for specific sectors? Do certain sectors experience higher investments during particular months? </a:t>
            </a:r>
          </a:p>
        </p:txBody>
      </p:sp>
      <p:sp>
        <p:nvSpPr>
          <p:cNvPr id="2" name="TextBox 1">
            <a:extLst>
              <a:ext uri="{FF2B5EF4-FFF2-40B4-BE49-F238E27FC236}">
                <a16:creationId xmlns:a16="http://schemas.microsoft.com/office/drawing/2014/main" id="{80E4F0E8-4DAC-413B-90CE-3E534D856BAA}"/>
              </a:ext>
            </a:extLst>
          </p:cNvPr>
          <p:cNvSpPr txBox="1"/>
          <p:nvPr/>
        </p:nvSpPr>
        <p:spPr>
          <a:xfrm>
            <a:off x="521913" y="5830989"/>
            <a:ext cx="10753725" cy="598990"/>
          </a:xfrm>
          <a:prstGeom prst="rect">
            <a:avLst/>
          </a:prstGeom>
          <a:noFill/>
        </p:spPr>
        <p:txBody>
          <a:bodyPr wrap="square">
            <a:spAutoFit/>
          </a:bodyPr>
          <a:lstStyle/>
          <a:p>
            <a:r>
              <a:rPr lang="en-US" sz="1600" dirty="0">
                <a:solidFill>
                  <a:srgbClr val="000000"/>
                </a:solidFill>
                <a:latin typeface="+mj-lt"/>
              </a:rPr>
              <a:t>Food Processing, Pharmaceuticals &amp; Chemicals, Wood &amp; Leather are the sectors which could be seen with investments all throughout the year. </a:t>
            </a:r>
            <a:endParaRPr lang="en-US" sz="1600" b="0" i="0" u="none" strike="noStrike" baseline="0" dirty="0">
              <a:solidFill>
                <a:srgbClr val="000000"/>
              </a:solidFill>
              <a:latin typeface="+mj-lt"/>
            </a:endParaRPr>
          </a:p>
        </p:txBody>
      </p:sp>
      <p:pic>
        <p:nvPicPr>
          <p:cNvPr id="5" name="Picture 4">
            <a:extLst>
              <a:ext uri="{FF2B5EF4-FFF2-40B4-BE49-F238E27FC236}">
                <a16:creationId xmlns:a16="http://schemas.microsoft.com/office/drawing/2014/main" id="{1C39205D-08C4-D3F7-FAC6-3D171FFADC6B}"/>
              </a:ext>
            </a:extLst>
          </p:cNvPr>
          <p:cNvPicPr>
            <a:picLocks noChangeAspect="1"/>
          </p:cNvPicPr>
          <p:nvPr/>
        </p:nvPicPr>
        <p:blipFill>
          <a:blip r:embed="rId2"/>
          <a:stretch>
            <a:fillRect/>
          </a:stretch>
        </p:blipFill>
        <p:spPr>
          <a:xfrm>
            <a:off x="464763" y="1409700"/>
            <a:ext cx="10810875" cy="2019300"/>
          </a:xfrm>
          <a:prstGeom prst="rect">
            <a:avLst/>
          </a:prstGeom>
        </p:spPr>
      </p:pic>
      <p:pic>
        <p:nvPicPr>
          <p:cNvPr id="9" name="Picture 8">
            <a:extLst>
              <a:ext uri="{FF2B5EF4-FFF2-40B4-BE49-F238E27FC236}">
                <a16:creationId xmlns:a16="http://schemas.microsoft.com/office/drawing/2014/main" id="{31568E69-9593-555D-1F90-66F1AF4CBA8F}"/>
              </a:ext>
            </a:extLst>
          </p:cNvPr>
          <p:cNvPicPr>
            <a:picLocks noChangeAspect="1"/>
          </p:cNvPicPr>
          <p:nvPr/>
        </p:nvPicPr>
        <p:blipFill>
          <a:blip r:embed="rId3"/>
          <a:stretch>
            <a:fillRect/>
          </a:stretch>
        </p:blipFill>
        <p:spPr>
          <a:xfrm>
            <a:off x="521913" y="3587007"/>
            <a:ext cx="10820400" cy="2085975"/>
          </a:xfrm>
          <a:prstGeom prst="rect">
            <a:avLst/>
          </a:prstGeom>
        </p:spPr>
      </p:pic>
      <p:sp>
        <p:nvSpPr>
          <p:cNvPr id="10" name="TextBox 9">
            <a:extLst>
              <a:ext uri="{FF2B5EF4-FFF2-40B4-BE49-F238E27FC236}">
                <a16:creationId xmlns:a16="http://schemas.microsoft.com/office/drawing/2014/main" id="{74C94666-98E6-9BA3-F419-5826C339873A}"/>
              </a:ext>
            </a:extLst>
          </p:cNvPr>
          <p:cNvSpPr txBox="1"/>
          <p:nvPr/>
        </p:nvSpPr>
        <p:spPr>
          <a:xfrm>
            <a:off x="9758300" y="1374777"/>
            <a:ext cx="1517338" cy="338554"/>
          </a:xfrm>
          <a:prstGeom prst="rect">
            <a:avLst/>
          </a:prstGeom>
          <a:noFill/>
        </p:spPr>
        <p:txBody>
          <a:bodyPr wrap="none" rtlCol="0">
            <a:spAutoFit/>
          </a:bodyPr>
          <a:lstStyle/>
          <a:p>
            <a:r>
              <a:rPr lang="en-US" sz="1600" dirty="0">
                <a:solidFill>
                  <a:srgbClr val="000000"/>
                </a:solidFill>
                <a:latin typeface="+mj-lt"/>
              </a:rPr>
              <a:t>Food Processing</a:t>
            </a:r>
            <a:endParaRPr lang="en-US" sz="1600" dirty="0"/>
          </a:p>
        </p:txBody>
      </p:sp>
      <p:sp>
        <p:nvSpPr>
          <p:cNvPr id="11" name="TextBox 10">
            <a:extLst>
              <a:ext uri="{FF2B5EF4-FFF2-40B4-BE49-F238E27FC236}">
                <a16:creationId xmlns:a16="http://schemas.microsoft.com/office/drawing/2014/main" id="{2540FDAA-2B79-CC15-5653-0B3E7DCD0F6D}"/>
              </a:ext>
            </a:extLst>
          </p:cNvPr>
          <p:cNvSpPr txBox="1"/>
          <p:nvPr/>
        </p:nvSpPr>
        <p:spPr>
          <a:xfrm>
            <a:off x="8745897" y="3563857"/>
            <a:ext cx="2596416" cy="338554"/>
          </a:xfrm>
          <a:prstGeom prst="rect">
            <a:avLst/>
          </a:prstGeom>
          <a:noFill/>
        </p:spPr>
        <p:txBody>
          <a:bodyPr wrap="none" rtlCol="0">
            <a:spAutoFit/>
          </a:bodyPr>
          <a:lstStyle/>
          <a:p>
            <a:r>
              <a:rPr lang="en-US" sz="1600" dirty="0">
                <a:solidFill>
                  <a:srgbClr val="000000"/>
                </a:solidFill>
                <a:latin typeface="+mj-lt"/>
              </a:rPr>
              <a:t>Pharmaceuticals &amp; Chemicals</a:t>
            </a:r>
            <a:endParaRPr lang="en-US" sz="1600" dirty="0"/>
          </a:p>
        </p:txBody>
      </p:sp>
    </p:spTree>
    <p:extLst>
      <p:ext uri="{BB962C8B-B14F-4D97-AF65-F5344CB8AC3E}">
        <p14:creationId xmlns:p14="http://schemas.microsoft.com/office/powerpoint/2010/main" val="152117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0"/>
            <a:ext cx="3236259" cy="646331"/>
          </a:xfrm>
          <a:prstGeom prst="rect">
            <a:avLst/>
          </a:prstGeom>
          <a:noFill/>
        </p:spPr>
        <p:txBody>
          <a:bodyPr wrap="square">
            <a:spAutoFit/>
          </a:bodyPr>
          <a:lstStyle/>
          <a:p>
            <a:pPr algn="l"/>
            <a:endParaRPr lang="en-US" sz="1600" b="0" i="0" u="none" strike="noStrike" baseline="0">
              <a:solidFill>
                <a:srgbClr val="000000"/>
              </a:solidFill>
              <a:latin typeface="+mj-lt"/>
            </a:endParaRPr>
          </a:p>
          <a:p>
            <a:r>
              <a:rPr lang="en-US" sz="1600" b="0" i="0" u="none" strike="noStrike" baseline="0">
                <a:solidFill>
                  <a:srgbClr val="000000"/>
                </a:solidFill>
                <a:latin typeface="+mj-lt"/>
              </a:rPr>
              <a:t> </a:t>
            </a:r>
            <a:r>
              <a:rPr lang="en-US" sz="2000" b="1" i="0" u="none" strike="noStrike" baseline="0">
                <a:solidFill>
                  <a:srgbClr val="000000"/>
                </a:solidFill>
                <a:latin typeface="+mj-lt"/>
              </a:rPr>
              <a:t>Stamp Registration</a:t>
            </a:r>
            <a:endParaRPr lang="en-US" sz="1800" b="0" i="0" u="none" strike="noStrike" baseline="0" dirty="0">
              <a:solidFill>
                <a:srgbClr val="000000"/>
              </a:solidFill>
              <a:latin typeface="+mj-lt"/>
            </a:endParaRP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452693"/>
            <a:ext cx="11116235" cy="923330"/>
          </a:xfrm>
          <a:prstGeom prst="rect">
            <a:avLst/>
          </a:prstGeom>
          <a:noFill/>
        </p:spPr>
        <p:txBody>
          <a:bodyPr wrap="square">
            <a:spAutoFit/>
          </a:bodyPr>
          <a:lstStyle/>
          <a:p>
            <a:endParaRPr lang="en-US" b="0" i="0" u="none" strike="noStrike" baseline="0" dirty="0">
              <a:solidFill>
                <a:srgbClr val="000000"/>
              </a:solidFill>
              <a:latin typeface="+mj-lt"/>
            </a:endParaRPr>
          </a:p>
          <a:p>
            <a:pPr marL="342900" indent="-342900">
              <a:buFont typeface="+mj-lt"/>
              <a:buAutoNum type="arabicPeriod"/>
            </a:pPr>
            <a:r>
              <a:rPr lang="en-US" b="0" i="0" u="none" strike="noStrike" baseline="0" dirty="0">
                <a:solidFill>
                  <a:srgbClr val="000000"/>
                </a:solidFill>
                <a:latin typeface="+mj-lt"/>
              </a:rPr>
              <a:t>How does the revenue generated from document registration vary across districts in Telangana? List down the top 5 districts that showed the highest document registration revenue growth between FY 2019 and 2022. </a:t>
            </a:r>
          </a:p>
        </p:txBody>
      </p:sp>
      <p:pic>
        <p:nvPicPr>
          <p:cNvPr id="10" name="Picture 9">
            <a:extLst>
              <a:ext uri="{FF2B5EF4-FFF2-40B4-BE49-F238E27FC236}">
                <a16:creationId xmlns:a16="http://schemas.microsoft.com/office/drawing/2014/main" id="{EFA58467-7629-7770-718E-1171BBA9815D}"/>
              </a:ext>
            </a:extLst>
          </p:cNvPr>
          <p:cNvPicPr>
            <a:picLocks noChangeAspect="1"/>
          </p:cNvPicPr>
          <p:nvPr/>
        </p:nvPicPr>
        <p:blipFill>
          <a:blip r:embed="rId2"/>
          <a:stretch>
            <a:fillRect/>
          </a:stretch>
        </p:blipFill>
        <p:spPr>
          <a:xfrm>
            <a:off x="2580640" y="2087562"/>
            <a:ext cx="6662878" cy="3317558"/>
          </a:xfrm>
          <a:prstGeom prst="rect">
            <a:avLst/>
          </a:prstGeom>
        </p:spPr>
      </p:pic>
    </p:spTree>
    <p:extLst>
      <p:ext uri="{BB962C8B-B14F-4D97-AF65-F5344CB8AC3E}">
        <p14:creationId xmlns:p14="http://schemas.microsoft.com/office/powerpoint/2010/main" val="1496552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0"/>
            <a:ext cx="3236259" cy="646331"/>
          </a:xfrm>
          <a:prstGeom prst="rect">
            <a:avLst/>
          </a:prstGeom>
          <a:noFill/>
        </p:spPr>
        <p:txBody>
          <a:bodyPr wrap="square">
            <a:spAutoFit/>
          </a:bodyPr>
          <a:lstStyle/>
          <a:p>
            <a:pPr algn="l"/>
            <a:endParaRPr lang="en-US" sz="1600" b="0" i="0" u="none" strike="noStrike" baseline="0" dirty="0">
              <a:solidFill>
                <a:srgbClr val="000000"/>
              </a:solidFill>
              <a:latin typeface="+mj-lt"/>
            </a:endParaRPr>
          </a:p>
          <a:p>
            <a:r>
              <a:rPr lang="en-US" sz="1600" b="0" i="0" u="none" strike="noStrike" baseline="0" dirty="0">
                <a:solidFill>
                  <a:srgbClr val="000000"/>
                </a:solidFill>
                <a:latin typeface="+mj-lt"/>
              </a:rPr>
              <a:t> </a:t>
            </a:r>
            <a:r>
              <a:rPr lang="en-US" sz="2000" b="1" i="0" u="none" strike="noStrike" baseline="0" dirty="0">
                <a:solidFill>
                  <a:srgbClr val="000000"/>
                </a:solidFill>
                <a:latin typeface="+mj-lt"/>
              </a:rPr>
              <a:t>Stamp Registration</a:t>
            </a:r>
            <a:endParaRPr lang="en-US" sz="1800" b="0" i="0" u="none" strike="noStrike" baseline="0" dirty="0">
              <a:solidFill>
                <a:srgbClr val="000000"/>
              </a:solidFill>
              <a:latin typeface="+mj-lt"/>
            </a:endParaRP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744943"/>
            <a:ext cx="11116235" cy="923330"/>
          </a:xfrm>
          <a:prstGeom prst="rect">
            <a:avLst/>
          </a:prstGeom>
          <a:noFill/>
        </p:spPr>
        <p:txBody>
          <a:bodyPr wrap="square">
            <a:spAutoFit/>
          </a:bodyPr>
          <a:lstStyle/>
          <a:p>
            <a:r>
              <a:rPr lang="en-US" b="0" i="0" u="none" strike="noStrike" baseline="0" dirty="0">
                <a:solidFill>
                  <a:srgbClr val="000000"/>
                </a:solidFill>
                <a:latin typeface="+mj-lt"/>
              </a:rPr>
              <a:t>2. How does the revenue generated from document registration compare to the revenue generated from e-stamp challans across districts? List down the top 5 districts where e-stamps revenue contributes significantly more to the revenue than the documents in FY 2022? </a:t>
            </a:r>
          </a:p>
        </p:txBody>
      </p:sp>
      <p:pic>
        <p:nvPicPr>
          <p:cNvPr id="4" name="Picture 3">
            <a:extLst>
              <a:ext uri="{FF2B5EF4-FFF2-40B4-BE49-F238E27FC236}">
                <a16:creationId xmlns:a16="http://schemas.microsoft.com/office/drawing/2014/main" id="{B4F9EA95-8E3A-5E6D-1FC6-10FC15DFD942}"/>
              </a:ext>
            </a:extLst>
          </p:cNvPr>
          <p:cNvPicPr>
            <a:picLocks noChangeAspect="1"/>
          </p:cNvPicPr>
          <p:nvPr/>
        </p:nvPicPr>
        <p:blipFill>
          <a:blip r:embed="rId2"/>
          <a:stretch>
            <a:fillRect/>
          </a:stretch>
        </p:blipFill>
        <p:spPr>
          <a:xfrm>
            <a:off x="340659" y="1797928"/>
            <a:ext cx="6179410" cy="2073910"/>
          </a:xfrm>
          <a:prstGeom prst="rect">
            <a:avLst/>
          </a:prstGeom>
        </p:spPr>
      </p:pic>
      <p:pic>
        <p:nvPicPr>
          <p:cNvPr id="5" name="Picture 4">
            <a:extLst>
              <a:ext uri="{FF2B5EF4-FFF2-40B4-BE49-F238E27FC236}">
                <a16:creationId xmlns:a16="http://schemas.microsoft.com/office/drawing/2014/main" id="{5FB37B2C-F291-D381-E5D6-F125FFAA764B}"/>
              </a:ext>
            </a:extLst>
          </p:cNvPr>
          <p:cNvPicPr>
            <a:picLocks noChangeAspect="1"/>
          </p:cNvPicPr>
          <p:nvPr/>
        </p:nvPicPr>
        <p:blipFill>
          <a:blip r:embed="rId3"/>
          <a:stretch>
            <a:fillRect/>
          </a:stretch>
        </p:blipFill>
        <p:spPr>
          <a:xfrm>
            <a:off x="410234" y="4001493"/>
            <a:ext cx="5364402" cy="2531699"/>
          </a:xfrm>
          <a:prstGeom prst="rect">
            <a:avLst/>
          </a:prstGeom>
        </p:spPr>
      </p:pic>
      <p:pic>
        <p:nvPicPr>
          <p:cNvPr id="8" name="Picture 7">
            <a:extLst>
              <a:ext uri="{FF2B5EF4-FFF2-40B4-BE49-F238E27FC236}">
                <a16:creationId xmlns:a16="http://schemas.microsoft.com/office/drawing/2014/main" id="{9EE09B2A-630F-838E-2E07-F35E73905031}"/>
              </a:ext>
            </a:extLst>
          </p:cNvPr>
          <p:cNvPicPr>
            <a:picLocks noChangeAspect="1"/>
          </p:cNvPicPr>
          <p:nvPr/>
        </p:nvPicPr>
        <p:blipFill>
          <a:blip r:embed="rId4"/>
          <a:stretch>
            <a:fillRect/>
          </a:stretch>
        </p:blipFill>
        <p:spPr>
          <a:xfrm>
            <a:off x="6696075" y="1766884"/>
            <a:ext cx="4927098" cy="4766307"/>
          </a:xfrm>
          <a:prstGeom prst="rect">
            <a:avLst/>
          </a:prstGeom>
        </p:spPr>
      </p:pic>
    </p:spTree>
    <p:extLst>
      <p:ext uri="{BB962C8B-B14F-4D97-AF65-F5344CB8AC3E}">
        <p14:creationId xmlns:p14="http://schemas.microsoft.com/office/powerpoint/2010/main" val="245198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0"/>
            <a:ext cx="3236259" cy="646331"/>
          </a:xfrm>
          <a:prstGeom prst="rect">
            <a:avLst/>
          </a:prstGeom>
          <a:noFill/>
        </p:spPr>
        <p:txBody>
          <a:bodyPr wrap="square">
            <a:spAutoFit/>
          </a:bodyPr>
          <a:lstStyle/>
          <a:p>
            <a:pPr algn="l"/>
            <a:endParaRPr lang="en-US" sz="1600" b="0" i="0" u="none" strike="noStrike" baseline="0" dirty="0">
              <a:solidFill>
                <a:srgbClr val="000000"/>
              </a:solidFill>
              <a:latin typeface="+mj-lt"/>
            </a:endParaRPr>
          </a:p>
          <a:p>
            <a:r>
              <a:rPr lang="en-US" sz="1600" b="0" i="0" u="none" strike="noStrike" baseline="0" dirty="0">
                <a:solidFill>
                  <a:srgbClr val="000000"/>
                </a:solidFill>
                <a:latin typeface="+mj-lt"/>
              </a:rPr>
              <a:t> </a:t>
            </a:r>
            <a:r>
              <a:rPr lang="en-US" sz="2000" b="1" i="0" u="none" strike="noStrike" baseline="0" dirty="0">
                <a:solidFill>
                  <a:srgbClr val="000000"/>
                </a:solidFill>
                <a:latin typeface="+mj-lt"/>
              </a:rPr>
              <a:t>Stamp Registration</a:t>
            </a:r>
            <a:endParaRPr lang="en-US" sz="1800" b="0" i="0" u="none" strike="noStrike" baseline="0" dirty="0">
              <a:solidFill>
                <a:srgbClr val="000000"/>
              </a:solidFill>
              <a:latin typeface="+mj-lt"/>
            </a:endParaRP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744943"/>
            <a:ext cx="11116235" cy="646331"/>
          </a:xfrm>
          <a:prstGeom prst="rect">
            <a:avLst/>
          </a:prstGeom>
          <a:noFill/>
        </p:spPr>
        <p:txBody>
          <a:bodyPr wrap="square">
            <a:spAutoFit/>
          </a:bodyPr>
          <a:lstStyle/>
          <a:p>
            <a:r>
              <a:rPr lang="en-US" dirty="0">
                <a:solidFill>
                  <a:srgbClr val="000000"/>
                </a:solidFill>
                <a:latin typeface="+mj-lt"/>
              </a:rPr>
              <a:t>3</a:t>
            </a:r>
            <a:r>
              <a:rPr lang="en-US" b="0" i="0" u="none" strike="noStrike" baseline="0" dirty="0">
                <a:solidFill>
                  <a:srgbClr val="000000"/>
                </a:solidFill>
                <a:latin typeface="+mj-lt"/>
              </a:rPr>
              <a:t>. Is there any alteration of e-Stamp challan count and document registration count pattern since the implementation of e-Stamp challan? If so, what suggestions would you propose to the government?</a:t>
            </a:r>
          </a:p>
        </p:txBody>
      </p:sp>
      <p:pic>
        <p:nvPicPr>
          <p:cNvPr id="4" name="Picture 3">
            <a:extLst>
              <a:ext uri="{FF2B5EF4-FFF2-40B4-BE49-F238E27FC236}">
                <a16:creationId xmlns:a16="http://schemas.microsoft.com/office/drawing/2014/main" id="{2C4EB9DB-9FE4-60AA-8042-FEE1EC08B0E7}"/>
              </a:ext>
            </a:extLst>
          </p:cNvPr>
          <p:cNvPicPr>
            <a:picLocks noChangeAspect="1"/>
          </p:cNvPicPr>
          <p:nvPr/>
        </p:nvPicPr>
        <p:blipFill>
          <a:blip r:embed="rId2"/>
          <a:stretch>
            <a:fillRect/>
          </a:stretch>
        </p:blipFill>
        <p:spPr>
          <a:xfrm>
            <a:off x="477520" y="2022759"/>
            <a:ext cx="10815320" cy="2682805"/>
          </a:xfrm>
          <a:prstGeom prst="rect">
            <a:avLst/>
          </a:prstGeom>
        </p:spPr>
      </p:pic>
      <p:sp>
        <p:nvSpPr>
          <p:cNvPr id="2" name="Rectangle 1">
            <a:extLst>
              <a:ext uri="{FF2B5EF4-FFF2-40B4-BE49-F238E27FC236}">
                <a16:creationId xmlns:a16="http://schemas.microsoft.com/office/drawing/2014/main" id="{EC58BE7E-7F42-D615-9B3A-F96CBFCBBC15}"/>
              </a:ext>
            </a:extLst>
          </p:cNvPr>
          <p:cNvSpPr/>
          <p:nvPr/>
        </p:nvSpPr>
        <p:spPr>
          <a:xfrm>
            <a:off x="477520" y="2691093"/>
            <a:ext cx="4775798" cy="1380565"/>
          </a:xfrm>
          <a:prstGeom prst="rect">
            <a:avLst/>
          </a:prstGeom>
          <a:solidFill>
            <a:schemeClr val="accent1">
              <a:lumMod val="20000"/>
              <a:lumOff val="80000"/>
              <a:alpha val="4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73661A-1FA1-CB70-FD51-AD698C0FA01D}"/>
              </a:ext>
            </a:extLst>
          </p:cNvPr>
          <p:cNvSpPr txBox="1"/>
          <p:nvPr/>
        </p:nvSpPr>
        <p:spPr>
          <a:xfrm>
            <a:off x="477518" y="5076084"/>
            <a:ext cx="10815319" cy="830998"/>
          </a:xfrm>
          <a:prstGeom prst="rect">
            <a:avLst/>
          </a:prstGeom>
          <a:noFill/>
        </p:spPr>
        <p:txBody>
          <a:bodyPr wrap="square" rtlCol="0">
            <a:spAutoFit/>
          </a:bodyPr>
          <a:lstStyle/>
          <a:p>
            <a:r>
              <a:rPr lang="en-US" sz="1600" dirty="0"/>
              <a:t>By the introduction of e-Stamp Challans on Dec 2020, it has become the most preferred way of registrations for the people. But still we can see that the Document Registrations has also a place in overall registrations happening. Thus, the team could work on educating awareness on how the e-Stamps would be a time saver and beneficial over document registrations.</a:t>
            </a:r>
          </a:p>
        </p:txBody>
      </p:sp>
    </p:spTree>
    <p:extLst>
      <p:ext uri="{BB962C8B-B14F-4D97-AF65-F5344CB8AC3E}">
        <p14:creationId xmlns:p14="http://schemas.microsoft.com/office/powerpoint/2010/main" val="229825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0"/>
            <a:ext cx="3236259" cy="646331"/>
          </a:xfrm>
          <a:prstGeom prst="rect">
            <a:avLst/>
          </a:prstGeom>
          <a:noFill/>
        </p:spPr>
        <p:txBody>
          <a:bodyPr wrap="square">
            <a:spAutoFit/>
          </a:bodyPr>
          <a:lstStyle/>
          <a:p>
            <a:pPr algn="l"/>
            <a:endParaRPr lang="en-US" sz="1600" b="0" i="0" u="none" strike="noStrike" baseline="0" dirty="0">
              <a:solidFill>
                <a:srgbClr val="000000"/>
              </a:solidFill>
              <a:latin typeface="+mj-lt"/>
            </a:endParaRPr>
          </a:p>
          <a:p>
            <a:r>
              <a:rPr lang="en-US" sz="1600" b="0" i="0" u="none" strike="noStrike" baseline="0" dirty="0">
                <a:solidFill>
                  <a:srgbClr val="000000"/>
                </a:solidFill>
                <a:latin typeface="+mj-lt"/>
              </a:rPr>
              <a:t> </a:t>
            </a:r>
            <a:r>
              <a:rPr lang="en-US" sz="2000" b="1" i="0" u="none" strike="noStrike" baseline="0" dirty="0">
                <a:solidFill>
                  <a:srgbClr val="000000"/>
                </a:solidFill>
                <a:latin typeface="+mj-lt"/>
              </a:rPr>
              <a:t>Stamp Registration</a:t>
            </a:r>
            <a:endParaRPr lang="en-US" sz="1800" b="0" i="0" u="none" strike="noStrike" baseline="0" dirty="0">
              <a:solidFill>
                <a:srgbClr val="000000"/>
              </a:solidFill>
              <a:latin typeface="+mj-lt"/>
            </a:endParaRP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744943"/>
            <a:ext cx="11116235" cy="646331"/>
          </a:xfrm>
          <a:prstGeom prst="rect">
            <a:avLst/>
          </a:prstGeom>
          <a:noFill/>
        </p:spPr>
        <p:txBody>
          <a:bodyPr wrap="square">
            <a:spAutoFit/>
          </a:bodyPr>
          <a:lstStyle/>
          <a:p>
            <a:r>
              <a:rPr lang="en-US" dirty="0">
                <a:solidFill>
                  <a:srgbClr val="000000"/>
                </a:solidFill>
                <a:latin typeface="+mj-lt"/>
              </a:rPr>
              <a:t>4</a:t>
            </a:r>
            <a:r>
              <a:rPr lang="en-US" b="0" i="0" u="none" strike="noStrike" baseline="0" dirty="0">
                <a:solidFill>
                  <a:srgbClr val="000000"/>
                </a:solidFill>
                <a:latin typeface="+mj-lt"/>
              </a:rPr>
              <a:t>. Categorize districts into three segments based on their stamp registration revenue generation during the fiscal year 2021 to 2022.</a:t>
            </a:r>
          </a:p>
        </p:txBody>
      </p:sp>
      <p:pic>
        <p:nvPicPr>
          <p:cNvPr id="4" name="Picture 3">
            <a:extLst>
              <a:ext uri="{FF2B5EF4-FFF2-40B4-BE49-F238E27FC236}">
                <a16:creationId xmlns:a16="http://schemas.microsoft.com/office/drawing/2014/main" id="{9A7C49E7-0045-583E-DC69-109FEA7CAEC3}"/>
              </a:ext>
            </a:extLst>
          </p:cNvPr>
          <p:cNvPicPr>
            <a:picLocks noChangeAspect="1"/>
          </p:cNvPicPr>
          <p:nvPr/>
        </p:nvPicPr>
        <p:blipFill>
          <a:blip r:embed="rId2"/>
          <a:stretch>
            <a:fillRect/>
          </a:stretch>
        </p:blipFill>
        <p:spPr>
          <a:xfrm>
            <a:off x="5530626" y="1288930"/>
            <a:ext cx="5212424" cy="5263526"/>
          </a:xfrm>
          <a:prstGeom prst="rect">
            <a:avLst/>
          </a:prstGeom>
        </p:spPr>
      </p:pic>
      <p:pic>
        <p:nvPicPr>
          <p:cNvPr id="7" name="Picture 6">
            <a:extLst>
              <a:ext uri="{FF2B5EF4-FFF2-40B4-BE49-F238E27FC236}">
                <a16:creationId xmlns:a16="http://schemas.microsoft.com/office/drawing/2014/main" id="{C37AF5BD-6723-C04A-D6F1-B20BF184FAAE}"/>
              </a:ext>
            </a:extLst>
          </p:cNvPr>
          <p:cNvPicPr>
            <a:picLocks noChangeAspect="1"/>
          </p:cNvPicPr>
          <p:nvPr/>
        </p:nvPicPr>
        <p:blipFill>
          <a:blip r:embed="rId3"/>
          <a:stretch>
            <a:fillRect/>
          </a:stretch>
        </p:blipFill>
        <p:spPr>
          <a:xfrm>
            <a:off x="917647" y="1489886"/>
            <a:ext cx="3739704" cy="4861614"/>
          </a:xfrm>
          <a:prstGeom prst="rect">
            <a:avLst/>
          </a:prstGeom>
        </p:spPr>
      </p:pic>
    </p:spTree>
    <p:extLst>
      <p:ext uri="{BB962C8B-B14F-4D97-AF65-F5344CB8AC3E}">
        <p14:creationId xmlns:p14="http://schemas.microsoft.com/office/powerpoint/2010/main" val="171110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0"/>
            <a:ext cx="3236259" cy="646331"/>
          </a:xfrm>
          <a:prstGeom prst="rect">
            <a:avLst/>
          </a:prstGeom>
          <a:noFill/>
        </p:spPr>
        <p:txBody>
          <a:bodyPr wrap="square">
            <a:spAutoFit/>
          </a:bodyPr>
          <a:lstStyle/>
          <a:p>
            <a:pPr algn="l"/>
            <a:endParaRPr lang="en-US" sz="1600" b="0" i="0" u="none" strike="noStrike" baseline="0" dirty="0">
              <a:solidFill>
                <a:srgbClr val="000000"/>
              </a:solidFill>
              <a:latin typeface="+mj-lt"/>
            </a:endParaRPr>
          </a:p>
          <a:p>
            <a:r>
              <a:rPr lang="en-US" sz="1600" b="0" i="0" u="none" strike="noStrike" baseline="0" dirty="0">
                <a:solidFill>
                  <a:srgbClr val="000000"/>
                </a:solidFill>
                <a:latin typeface="+mj-lt"/>
              </a:rPr>
              <a:t> </a:t>
            </a:r>
            <a:r>
              <a:rPr lang="en-US" sz="2000" b="1" dirty="0">
                <a:solidFill>
                  <a:srgbClr val="000000"/>
                </a:solidFill>
                <a:latin typeface="+mj-lt"/>
              </a:rPr>
              <a:t>T</a:t>
            </a:r>
            <a:r>
              <a:rPr lang="en-US" sz="2000" b="1" i="0" u="none" strike="noStrike" baseline="0" dirty="0">
                <a:solidFill>
                  <a:srgbClr val="000000"/>
                </a:solidFill>
                <a:latin typeface="+mj-lt"/>
              </a:rPr>
              <a:t>ransportation – Vehicle Sales</a:t>
            </a:r>
            <a:endParaRPr lang="en-US" sz="1800" b="0" i="0" u="none" strike="noStrike" baseline="0" dirty="0">
              <a:solidFill>
                <a:srgbClr val="000000"/>
              </a:solidFill>
              <a:latin typeface="+mj-lt"/>
            </a:endParaRP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744943"/>
            <a:ext cx="11116235" cy="954107"/>
          </a:xfrm>
          <a:prstGeom prst="rect">
            <a:avLst/>
          </a:prstGeom>
          <a:noFill/>
        </p:spPr>
        <p:txBody>
          <a:bodyPr wrap="square">
            <a:spAutoFit/>
          </a:bodyPr>
          <a:lstStyle/>
          <a:p>
            <a:pPr algn="l"/>
            <a:r>
              <a:rPr lang="en-US" dirty="0">
                <a:solidFill>
                  <a:srgbClr val="000000"/>
                </a:solidFill>
                <a:latin typeface="+mj-lt"/>
              </a:rPr>
              <a:t>5</a:t>
            </a:r>
            <a:r>
              <a:rPr lang="en-US" b="0" i="0" u="none" strike="noStrike" baseline="0" dirty="0">
                <a:solidFill>
                  <a:srgbClr val="000000"/>
                </a:solidFill>
                <a:latin typeface="+mj-lt"/>
              </a:rPr>
              <a:t>.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a:t>
            </a:r>
          </a:p>
        </p:txBody>
      </p:sp>
      <p:pic>
        <p:nvPicPr>
          <p:cNvPr id="4" name="Picture 3">
            <a:extLst>
              <a:ext uri="{FF2B5EF4-FFF2-40B4-BE49-F238E27FC236}">
                <a16:creationId xmlns:a16="http://schemas.microsoft.com/office/drawing/2014/main" id="{109E9F73-4F51-F584-C4F4-1B260C659076}"/>
              </a:ext>
            </a:extLst>
          </p:cNvPr>
          <p:cNvPicPr>
            <a:picLocks noChangeAspect="1"/>
          </p:cNvPicPr>
          <p:nvPr/>
        </p:nvPicPr>
        <p:blipFill>
          <a:blip r:embed="rId2"/>
          <a:stretch>
            <a:fillRect/>
          </a:stretch>
        </p:blipFill>
        <p:spPr>
          <a:xfrm>
            <a:off x="6579235" y="1577130"/>
            <a:ext cx="3870445" cy="4919662"/>
          </a:xfrm>
          <a:prstGeom prst="rect">
            <a:avLst/>
          </a:prstGeom>
        </p:spPr>
      </p:pic>
      <p:sp>
        <p:nvSpPr>
          <p:cNvPr id="2" name="TextBox 1">
            <a:extLst>
              <a:ext uri="{FF2B5EF4-FFF2-40B4-BE49-F238E27FC236}">
                <a16:creationId xmlns:a16="http://schemas.microsoft.com/office/drawing/2014/main" id="{678E1012-0625-AF82-C262-A5FD244D45C3}"/>
              </a:ext>
            </a:extLst>
          </p:cNvPr>
          <p:cNvSpPr txBox="1"/>
          <p:nvPr/>
        </p:nvSpPr>
        <p:spPr>
          <a:xfrm>
            <a:off x="525855" y="2598192"/>
            <a:ext cx="5203614" cy="2308324"/>
          </a:xfrm>
          <a:prstGeom prst="rect">
            <a:avLst/>
          </a:prstGeom>
          <a:noFill/>
        </p:spPr>
        <p:txBody>
          <a:bodyPr wrap="square">
            <a:spAutoFit/>
          </a:bodyPr>
          <a:lstStyle/>
          <a:p>
            <a:pPr algn="l"/>
            <a:r>
              <a:rPr lang="en-US" sz="1600" dirty="0">
                <a:solidFill>
                  <a:srgbClr val="000000"/>
                </a:solidFill>
                <a:latin typeface="+mj-lt"/>
              </a:rPr>
              <a:t>Most vehicle sales of all fuel types has been observed in Hyderabad, Medchal-Malkajgiry &amp; Rangareddy. </a:t>
            </a:r>
            <a:br>
              <a:rPr lang="en-US" sz="1600" dirty="0">
                <a:solidFill>
                  <a:srgbClr val="000000"/>
                </a:solidFill>
                <a:latin typeface="+mj-lt"/>
              </a:rPr>
            </a:br>
            <a:r>
              <a:rPr lang="en-US" sz="1600" dirty="0">
                <a:solidFill>
                  <a:srgbClr val="000000"/>
                </a:solidFill>
                <a:latin typeface="+mj-lt"/>
              </a:rPr>
              <a:t>As for electric vehicle sales, it has been noted that the sales are at peak by Feb-Mar months of all years. Also, the May-Jun months of the years are seeing a drop in sales consecutively. On FY22, there has been an e-Vehicle sales boom, which has resulted in higher sales even on other months. This has to be looked up on the coming years and we could identify if any of these trends continue.</a:t>
            </a:r>
            <a:endParaRPr lang="en-US" sz="1600" b="0" i="0" u="none" strike="noStrike" baseline="0" dirty="0">
              <a:solidFill>
                <a:srgbClr val="000000"/>
              </a:solidFill>
              <a:latin typeface="+mj-lt"/>
            </a:endParaRPr>
          </a:p>
        </p:txBody>
      </p:sp>
    </p:spTree>
    <p:extLst>
      <p:ext uri="{BB962C8B-B14F-4D97-AF65-F5344CB8AC3E}">
        <p14:creationId xmlns:p14="http://schemas.microsoft.com/office/powerpoint/2010/main" val="117623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0"/>
            <a:ext cx="3236259" cy="646331"/>
          </a:xfrm>
          <a:prstGeom prst="rect">
            <a:avLst/>
          </a:prstGeom>
          <a:noFill/>
        </p:spPr>
        <p:txBody>
          <a:bodyPr wrap="square">
            <a:spAutoFit/>
          </a:bodyPr>
          <a:lstStyle/>
          <a:p>
            <a:pPr algn="l"/>
            <a:endParaRPr lang="en-US" sz="1600" b="0" i="0" u="none" strike="noStrike" baseline="0" dirty="0">
              <a:solidFill>
                <a:srgbClr val="000000"/>
              </a:solidFill>
              <a:latin typeface="+mj-lt"/>
            </a:endParaRPr>
          </a:p>
          <a:p>
            <a:r>
              <a:rPr lang="en-US" sz="1600" b="0" i="0" u="none" strike="noStrike" baseline="0" dirty="0">
                <a:solidFill>
                  <a:srgbClr val="000000"/>
                </a:solidFill>
                <a:latin typeface="+mj-lt"/>
              </a:rPr>
              <a:t> </a:t>
            </a:r>
            <a:r>
              <a:rPr lang="en-US" sz="2000" b="1" dirty="0">
                <a:solidFill>
                  <a:srgbClr val="000000"/>
                </a:solidFill>
                <a:latin typeface="+mj-lt"/>
              </a:rPr>
              <a:t>T</a:t>
            </a:r>
            <a:r>
              <a:rPr lang="en-US" sz="2000" b="1" i="0" u="none" strike="noStrike" baseline="0" dirty="0">
                <a:solidFill>
                  <a:srgbClr val="000000"/>
                </a:solidFill>
                <a:latin typeface="+mj-lt"/>
              </a:rPr>
              <a:t>ransportation – Vehicle Sales</a:t>
            </a:r>
            <a:endParaRPr lang="en-US" sz="1800" b="0" i="0" u="none" strike="noStrike" baseline="0" dirty="0">
              <a:solidFill>
                <a:srgbClr val="000000"/>
              </a:solidFill>
              <a:latin typeface="+mj-lt"/>
            </a:endParaRP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744943"/>
            <a:ext cx="11116235" cy="954107"/>
          </a:xfrm>
          <a:prstGeom prst="rect">
            <a:avLst/>
          </a:prstGeom>
          <a:noFill/>
        </p:spPr>
        <p:txBody>
          <a:bodyPr wrap="square">
            <a:spAutoFit/>
          </a:bodyPr>
          <a:lstStyle/>
          <a:p>
            <a:pPr algn="l"/>
            <a:r>
              <a:rPr lang="en-US" b="0" i="0" u="none" strike="noStrike" baseline="0" dirty="0">
                <a:solidFill>
                  <a:srgbClr val="000000"/>
                </a:solidFill>
                <a:latin typeface="+mj-lt"/>
              </a:rPr>
              <a:t>6. How does the distribution of vehicles vary by vehicle class (Motor Cycle, Motor Car, Auto Rickshaw, Agriculture) across different districts? Are there any districts with a predominant preference for a specific vehicle class? Consider FY 2022 for analysis. </a:t>
            </a:r>
          </a:p>
        </p:txBody>
      </p:sp>
      <p:pic>
        <p:nvPicPr>
          <p:cNvPr id="4" name="Picture 3">
            <a:extLst>
              <a:ext uri="{FF2B5EF4-FFF2-40B4-BE49-F238E27FC236}">
                <a16:creationId xmlns:a16="http://schemas.microsoft.com/office/drawing/2014/main" id="{B013FD22-C543-12F1-87EB-D5ED1A408528}"/>
              </a:ext>
            </a:extLst>
          </p:cNvPr>
          <p:cNvPicPr>
            <a:picLocks noChangeAspect="1"/>
          </p:cNvPicPr>
          <p:nvPr/>
        </p:nvPicPr>
        <p:blipFill>
          <a:blip r:embed="rId2"/>
          <a:stretch>
            <a:fillRect/>
          </a:stretch>
        </p:blipFill>
        <p:spPr>
          <a:xfrm>
            <a:off x="6217920" y="1468207"/>
            <a:ext cx="4993957" cy="5150275"/>
          </a:xfrm>
          <a:prstGeom prst="rect">
            <a:avLst/>
          </a:prstGeom>
        </p:spPr>
      </p:pic>
      <p:sp>
        <p:nvSpPr>
          <p:cNvPr id="2" name="TextBox 1">
            <a:extLst>
              <a:ext uri="{FF2B5EF4-FFF2-40B4-BE49-F238E27FC236}">
                <a16:creationId xmlns:a16="http://schemas.microsoft.com/office/drawing/2014/main" id="{6608AF29-B7A6-8E57-27F4-439BEE6AE258}"/>
              </a:ext>
            </a:extLst>
          </p:cNvPr>
          <p:cNvSpPr txBox="1"/>
          <p:nvPr/>
        </p:nvSpPr>
        <p:spPr>
          <a:xfrm>
            <a:off x="561031" y="2755488"/>
            <a:ext cx="4890645" cy="1815882"/>
          </a:xfrm>
          <a:prstGeom prst="rect">
            <a:avLst/>
          </a:prstGeom>
          <a:noFill/>
        </p:spPr>
        <p:txBody>
          <a:bodyPr wrap="square">
            <a:spAutoFit/>
          </a:bodyPr>
          <a:lstStyle/>
          <a:p>
            <a:pPr algn="l"/>
            <a:r>
              <a:rPr lang="en-US" sz="1600" b="0" i="0" u="none" strike="noStrike" baseline="0" dirty="0">
                <a:solidFill>
                  <a:srgbClr val="000000"/>
                </a:solidFill>
                <a:latin typeface="+mj-lt"/>
              </a:rPr>
              <a:t>Yes, it is clear that almost all districts have a high sales for Agricultural Vehicles, except that of Adilabad, Hyderabad, </a:t>
            </a:r>
            <a:r>
              <a:rPr lang="en-US" sz="1600" b="0" i="0" u="none" strike="noStrike" baseline="0" dirty="0" err="1">
                <a:solidFill>
                  <a:srgbClr val="000000"/>
                </a:solidFill>
                <a:latin typeface="+mj-lt"/>
              </a:rPr>
              <a:t>Asifabad</a:t>
            </a:r>
            <a:r>
              <a:rPr lang="en-US" sz="1600" b="0" i="0" u="none" strike="noStrike" baseline="0" dirty="0">
                <a:solidFill>
                  <a:srgbClr val="000000"/>
                </a:solidFill>
                <a:latin typeface="+mj-lt"/>
              </a:rPr>
              <a:t>, </a:t>
            </a:r>
            <a:r>
              <a:rPr lang="en-US" sz="1600" b="0" i="0" u="none" strike="noStrike" baseline="0" dirty="0" err="1">
                <a:solidFill>
                  <a:srgbClr val="000000"/>
                </a:solidFill>
                <a:latin typeface="+mj-lt"/>
              </a:rPr>
              <a:t>Macheriall</a:t>
            </a:r>
            <a:r>
              <a:rPr lang="en-US" sz="1600" b="0" i="0" u="none" strike="noStrike" baseline="0" dirty="0">
                <a:solidFill>
                  <a:srgbClr val="000000"/>
                </a:solidFill>
                <a:latin typeface="+mj-lt"/>
              </a:rPr>
              <a:t>, </a:t>
            </a:r>
            <a:r>
              <a:rPr lang="en-US" sz="1600" b="0" i="0" u="none" strike="noStrike" baseline="0" dirty="0" err="1">
                <a:solidFill>
                  <a:srgbClr val="000000"/>
                </a:solidFill>
                <a:latin typeface="+mj-lt"/>
              </a:rPr>
              <a:t>Medchal</a:t>
            </a:r>
            <a:r>
              <a:rPr lang="en-US" sz="1600" dirty="0">
                <a:solidFill>
                  <a:srgbClr val="000000"/>
                </a:solidFill>
                <a:latin typeface="+mj-lt"/>
              </a:rPr>
              <a:t> and Rangareddy. This can also be justified by seeing the preferred vehicle classes in Hyderabad, </a:t>
            </a:r>
            <a:r>
              <a:rPr lang="en-US" sz="1600" dirty="0" err="1">
                <a:solidFill>
                  <a:srgbClr val="000000"/>
                </a:solidFill>
                <a:latin typeface="+mj-lt"/>
              </a:rPr>
              <a:t>Medchal</a:t>
            </a:r>
            <a:r>
              <a:rPr lang="en-US" sz="1600" dirty="0">
                <a:solidFill>
                  <a:srgbClr val="000000"/>
                </a:solidFill>
                <a:latin typeface="+mj-lt"/>
              </a:rPr>
              <a:t> &amp; Rangareddy. The sales are high for Motor Cycles, Motor Cars &amp; Other Vehicles in these districts compared to other districts.</a:t>
            </a:r>
            <a:endParaRPr lang="en-US" sz="1600" b="0" i="0" u="none" strike="noStrike" baseline="0" dirty="0">
              <a:solidFill>
                <a:srgbClr val="000000"/>
              </a:solidFill>
              <a:latin typeface="+mj-lt"/>
            </a:endParaRPr>
          </a:p>
        </p:txBody>
      </p:sp>
    </p:spTree>
    <p:extLst>
      <p:ext uri="{BB962C8B-B14F-4D97-AF65-F5344CB8AC3E}">
        <p14:creationId xmlns:p14="http://schemas.microsoft.com/office/powerpoint/2010/main" val="194830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0"/>
            <a:ext cx="3236259" cy="646331"/>
          </a:xfrm>
          <a:prstGeom prst="rect">
            <a:avLst/>
          </a:prstGeom>
          <a:noFill/>
        </p:spPr>
        <p:txBody>
          <a:bodyPr wrap="square">
            <a:spAutoFit/>
          </a:bodyPr>
          <a:lstStyle/>
          <a:p>
            <a:pPr algn="l"/>
            <a:endParaRPr lang="en-US" sz="1600" b="0" i="0" u="none" strike="noStrike" baseline="0" dirty="0">
              <a:solidFill>
                <a:srgbClr val="000000"/>
              </a:solidFill>
              <a:latin typeface="+mj-lt"/>
            </a:endParaRPr>
          </a:p>
          <a:p>
            <a:r>
              <a:rPr lang="en-US" sz="1600" b="0" i="0" u="none" strike="noStrike" baseline="0" dirty="0">
                <a:solidFill>
                  <a:srgbClr val="000000"/>
                </a:solidFill>
                <a:latin typeface="+mj-lt"/>
              </a:rPr>
              <a:t> </a:t>
            </a:r>
            <a:r>
              <a:rPr lang="en-US" sz="2000" b="1" dirty="0">
                <a:solidFill>
                  <a:srgbClr val="000000"/>
                </a:solidFill>
                <a:latin typeface="+mj-lt"/>
              </a:rPr>
              <a:t>T</a:t>
            </a:r>
            <a:r>
              <a:rPr lang="en-US" sz="2000" b="1" i="0" u="none" strike="noStrike" baseline="0" dirty="0">
                <a:solidFill>
                  <a:srgbClr val="000000"/>
                </a:solidFill>
                <a:latin typeface="+mj-lt"/>
              </a:rPr>
              <a:t>ransportation – Vehicle Sales</a:t>
            </a:r>
            <a:endParaRPr lang="en-US" sz="1800" b="0" i="0" u="none" strike="noStrike" baseline="0" dirty="0">
              <a:solidFill>
                <a:srgbClr val="000000"/>
              </a:solidFill>
              <a:latin typeface="+mj-lt"/>
            </a:endParaRP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744943"/>
            <a:ext cx="11116235" cy="646331"/>
          </a:xfrm>
          <a:prstGeom prst="rect">
            <a:avLst/>
          </a:prstGeom>
          <a:noFill/>
        </p:spPr>
        <p:txBody>
          <a:bodyPr wrap="square">
            <a:spAutoFit/>
          </a:bodyPr>
          <a:lstStyle/>
          <a:p>
            <a:pPr algn="l"/>
            <a:r>
              <a:rPr lang="en-US" b="0" i="0" u="none" strike="noStrike" baseline="0" dirty="0">
                <a:solidFill>
                  <a:srgbClr val="000000"/>
                </a:solidFill>
                <a:latin typeface="+mj-lt"/>
              </a:rPr>
              <a:t>7. List down the top 3 and bottom 3 districts that have shown the highest and lowest vehicle sales growth during FY 2022 compared to FY 2021? (Consider and compare categories: Petrol, Diesel and Electric)</a:t>
            </a:r>
          </a:p>
        </p:txBody>
      </p:sp>
      <p:pic>
        <p:nvPicPr>
          <p:cNvPr id="4" name="Picture 3">
            <a:extLst>
              <a:ext uri="{FF2B5EF4-FFF2-40B4-BE49-F238E27FC236}">
                <a16:creationId xmlns:a16="http://schemas.microsoft.com/office/drawing/2014/main" id="{39D19A67-39BB-A70E-1F17-D8D5E7025F29}"/>
              </a:ext>
            </a:extLst>
          </p:cNvPr>
          <p:cNvPicPr>
            <a:picLocks noChangeAspect="1"/>
          </p:cNvPicPr>
          <p:nvPr/>
        </p:nvPicPr>
        <p:blipFill rotWithShape="1">
          <a:blip r:embed="rId2"/>
          <a:srcRect r="51078"/>
          <a:stretch/>
        </p:blipFill>
        <p:spPr>
          <a:xfrm>
            <a:off x="2514701" y="1489886"/>
            <a:ext cx="3196341" cy="5140960"/>
          </a:xfrm>
          <a:prstGeom prst="rect">
            <a:avLst/>
          </a:prstGeom>
        </p:spPr>
      </p:pic>
      <p:pic>
        <p:nvPicPr>
          <p:cNvPr id="2" name="Picture 1">
            <a:extLst>
              <a:ext uri="{FF2B5EF4-FFF2-40B4-BE49-F238E27FC236}">
                <a16:creationId xmlns:a16="http://schemas.microsoft.com/office/drawing/2014/main" id="{F4C6D5D2-5D96-EFBE-E8F6-D9FD5928C25F}"/>
              </a:ext>
            </a:extLst>
          </p:cNvPr>
          <p:cNvPicPr>
            <a:picLocks noChangeAspect="1"/>
          </p:cNvPicPr>
          <p:nvPr/>
        </p:nvPicPr>
        <p:blipFill rotWithShape="1">
          <a:blip r:embed="rId2"/>
          <a:srcRect l="51078"/>
          <a:stretch/>
        </p:blipFill>
        <p:spPr>
          <a:xfrm>
            <a:off x="6342927" y="1489886"/>
            <a:ext cx="3196341" cy="5140960"/>
          </a:xfrm>
          <a:prstGeom prst="rect">
            <a:avLst/>
          </a:prstGeom>
        </p:spPr>
      </p:pic>
    </p:spTree>
    <p:extLst>
      <p:ext uri="{BB962C8B-B14F-4D97-AF65-F5344CB8AC3E}">
        <p14:creationId xmlns:p14="http://schemas.microsoft.com/office/powerpoint/2010/main" val="3073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DDC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61A6D-22EF-F321-3326-9F9033F11161}"/>
              </a:ext>
            </a:extLst>
          </p:cNvPr>
          <p:cNvSpPr txBox="1"/>
          <p:nvPr/>
        </p:nvSpPr>
        <p:spPr>
          <a:xfrm>
            <a:off x="340659" y="170329"/>
            <a:ext cx="10614212" cy="400110"/>
          </a:xfrm>
          <a:prstGeom prst="rect">
            <a:avLst/>
          </a:prstGeom>
          <a:noFill/>
        </p:spPr>
        <p:txBody>
          <a:bodyPr wrap="square">
            <a:spAutoFit/>
          </a:bodyPr>
          <a:lstStyle/>
          <a:p>
            <a:pPr algn="l"/>
            <a:r>
              <a:rPr lang="en-US" sz="2000" b="1" i="0" u="none" strike="noStrike" baseline="0" dirty="0">
                <a:solidFill>
                  <a:srgbClr val="000000"/>
                </a:solidFill>
                <a:latin typeface="+mj-lt"/>
              </a:rPr>
              <a:t>TS-</a:t>
            </a:r>
            <a:r>
              <a:rPr lang="en-US" sz="2000" b="1" dirty="0" err="1">
                <a:solidFill>
                  <a:srgbClr val="000000"/>
                </a:solidFill>
                <a:latin typeface="+mj-lt"/>
              </a:rPr>
              <a:t>i</a:t>
            </a:r>
            <a:r>
              <a:rPr lang="en-US" sz="2000" b="1" i="0" u="none" strike="noStrike" baseline="0" dirty="0" err="1">
                <a:solidFill>
                  <a:srgbClr val="000000"/>
                </a:solidFill>
                <a:latin typeface="+mj-lt"/>
              </a:rPr>
              <a:t>Pass</a:t>
            </a:r>
            <a:r>
              <a:rPr lang="en-US" sz="2000" b="1" i="0" u="none" strike="noStrike" baseline="0" dirty="0">
                <a:solidFill>
                  <a:srgbClr val="000000"/>
                </a:solidFill>
                <a:latin typeface="+mj-lt"/>
              </a:rPr>
              <a:t> (Telangana State Industrial Project Approval and Self Certification System)</a:t>
            </a:r>
          </a:p>
        </p:txBody>
      </p:sp>
      <p:sp>
        <p:nvSpPr>
          <p:cNvPr id="6" name="TextBox 5">
            <a:extLst>
              <a:ext uri="{FF2B5EF4-FFF2-40B4-BE49-F238E27FC236}">
                <a16:creationId xmlns:a16="http://schemas.microsoft.com/office/drawing/2014/main" id="{04493309-D988-EA6F-4F4E-816C3BC8D389}"/>
              </a:ext>
            </a:extLst>
          </p:cNvPr>
          <p:cNvSpPr txBox="1"/>
          <p:nvPr/>
        </p:nvSpPr>
        <p:spPr>
          <a:xfrm>
            <a:off x="340659" y="570439"/>
            <a:ext cx="11116235" cy="369332"/>
          </a:xfrm>
          <a:prstGeom prst="rect">
            <a:avLst/>
          </a:prstGeom>
          <a:noFill/>
        </p:spPr>
        <p:txBody>
          <a:bodyPr wrap="square">
            <a:spAutoFit/>
          </a:bodyPr>
          <a:lstStyle/>
          <a:p>
            <a:pPr algn="l"/>
            <a:r>
              <a:rPr lang="en-US" dirty="0">
                <a:solidFill>
                  <a:srgbClr val="000000"/>
                </a:solidFill>
                <a:latin typeface="+mj-lt"/>
              </a:rPr>
              <a:t>8</a:t>
            </a:r>
            <a:r>
              <a:rPr lang="en-US" b="0" i="0" u="none" strike="noStrike" baseline="0" dirty="0">
                <a:solidFill>
                  <a:srgbClr val="000000"/>
                </a:solidFill>
                <a:latin typeface="+mj-lt"/>
              </a:rPr>
              <a:t>. List down the top 5 sectors that have witnessed the most significant investments in FY 2022. </a:t>
            </a:r>
          </a:p>
        </p:txBody>
      </p:sp>
      <p:pic>
        <p:nvPicPr>
          <p:cNvPr id="7" name="Picture 6">
            <a:extLst>
              <a:ext uri="{FF2B5EF4-FFF2-40B4-BE49-F238E27FC236}">
                <a16:creationId xmlns:a16="http://schemas.microsoft.com/office/drawing/2014/main" id="{D79867FB-6EA0-02A7-375B-668124A0A467}"/>
              </a:ext>
            </a:extLst>
          </p:cNvPr>
          <p:cNvPicPr>
            <a:picLocks noChangeAspect="1"/>
          </p:cNvPicPr>
          <p:nvPr/>
        </p:nvPicPr>
        <p:blipFill>
          <a:blip r:embed="rId2"/>
          <a:stretch>
            <a:fillRect/>
          </a:stretch>
        </p:blipFill>
        <p:spPr>
          <a:xfrm>
            <a:off x="531866" y="2056447"/>
            <a:ext cx="4734616" cy="2487251"/>
          </a:xfrm>
          <a:prstGeom prst="rect">
            <a:avLst/>
          </a:prstGeom>
        </p:spPr>
      </p:pic>
      <p:pic>
        <p:nvPicPr>
          <p:cNvPr id="8" name="Picture 7">
            <a:extLst>
              <a:ext uri="{FF2B5EF4-FFF2-40B4-BE49-F238E27FC236}">
                <a16:creationId xmlns:a16="http://schemas.microsoft.com/office/drawing/2014/main" id="{93F92646-D394-0396-24E7-8D346D9D25DE}"/>
              </a:ext>
            </a:extLst>
          </p:cNvPr>
          <p:cNvPicPr>
            <a:picLocks noChangeAspect="1"/>
          </p:cNvPicPr>
          <p:nvPr/>
        </p:nvPicPr>
        <p:blipFill>
          <a:blip r:embed="rId3"/>
          <a:stretch>
            <a:fillRect/>
          </a:stretch>
        </p:blipFill>
        <p:spPr>
          <a:xfrm>
            <a:off x="5632558" y="1952906"/>
            <a:ext cx="5880047" cy="2745105"/>
          </a:xfrm>
          <a:prstGeom prst="rect">
            <a:avLst/>
          </a:prstGeom>
        </p:spPr>
      </p:pic>
    </p:spTree>
    <p:extLst>
      <p:ext uri="{BB962C8B-B14F-4D97-AF65-F5344CB8AC3E}">
        <p14:creationId xmlns:p14="http://schemas.microsoft.com/office/powerpoint/2010/main" val="122102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952</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SegoeUI</vt:lpstr>
      <vt:lpstr>SegoeUI-Bold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Saheen Ahzan</dc:creator>
  <cp:lastModifiedBy>Saheen Ahzan</cp:lastModifiedBy>
  <cp:revision>19</cp:revision>
  <dcterms:created xsi:type="dcterms:W3CDTF">2023-09-30T15:17:17Z</dcterms:created>
  <dcterms:modified xsi:type="dcterms:W3CDTF">2023-10-01T12:44:13Z</dcterms:modified>
</cp:coreProperties>
</file>