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75" r:id="rId3"/>
    <p:sldId id="287" r:id="rId4"/>
    <p:sldId id="258" r:id="rId5"/>
    <p:sldId id="279" r:id="rId6"/>
    <p:sldId id="281" r:id="rId7"/>
    <p:sldId id="282" r:id="rId8"/>
    <p:sldId id="284" r:id="rId9"/>
    <p:sldId id="288" r:id="rId10"/>
    <p:sldId id="277" r:id="rId11"/>
    <p:sldId id="278"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p:scale>
          <a:sx n="69" d="100"/>
          <a:sy n="69" d="100"/>
        </p:scale>
        <p:origin x="-133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a:pPr>
                <a:defRPr/>
              </a:pPr>
              <a:t>1/22/2019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a:pPr>
                <a:defRPr/>
              </a:pPr>
              <a:t>1/22/2019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a:pPr>
                <a:defRPr/>
              </a:pPr>
              <a:t>1/22/2019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E3902D03-C3D1-475B-A440-E250D8DC6C8E}" type="datetimeFigureOut">
              <a:rPr lang="en-US"/>
              <a:pPr>
                <a:defRPr/>
              </a:pPr>
              <a:t>1/22/2019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81376-5CEE-4DA4-BE99-CBA90DAF78D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9B2ACA7C-9984-477B-A826-7A6ED720F592}" type="datetimeFigureOut">
              <a:rPr lang="en-US"/>
              <a:pPr>
                <a:defRPr/>
              </a:pPr>
              <a:t>1/22/2019</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10279034-DFD8-4DC9-9CFE-C6BD6C022B6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fld id="{0E25B1A9-DD24-43ED-822D-E622518DB832}" type="datetimeFigureOut">
              <a:rPr lang="en-US"/>
              <a:pPr>
                <a:defRPr/>
              </a:pPr>
              <a:t>1/22/2019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DD5782-A392-4FDF-A359-156D169EAA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a:pPr>
                <a:defRPr/>
              </a:pPr>
              <a:t>1/22/2019</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a:pPr>
                <a:defRPr/>
              </a:pPr>
              <a:t>1/22/2019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a:pPr>
                <a:defRPr/>
              </a:pPr>
              <a:t>1/22/2019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a:pPr>
                <a:defRPr/>
              </a:pPr>
              <a:t>1/22/2019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a:pPr>
                <a:defRPr/>
              </a:pPr>
              <a:t>1/22/2019</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a:pPr>
                <a:defRPr/>
              </a:pPr>
              <a:t>1/22/2019</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a:pPr>
                <a:defRPr/>
              </a:pPr>
              <a:t>1/22/2019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a:pPr>
                <a:defRPr/>
              </a:pPr>
              <a:t>1/22/2019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a:pPr>
                <a:defRPr/>
              </a:pPr>
              <a:t>1/22/2019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a:pPr>
                <a:defRPr/>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697" r:id="rId3"/>
    <p:sldLayoutId id="2147483698" r:id="rId4"/>
    <p:sldLayoutId id="2147483699" r:id="rId5"/>
    <p:sldLayoutId id="2147483709" r:id="rId6"/>
    <p:sldLayoutId id="2147483710"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838200" y="1219200"/>
            <a:ext cx="7623175" cy="2743200"/>
          </a:xfrm>
        </p:spPr>
        <p:txBody>
          <a:bodyPr anchor="ctr"/>
          <a:lstStyle/>
          <a:p>
            <a:pPr algn="ctr" eaLnBrk="1" hangingPunct="1"/>
            <a:r>
              <a:rPr lang="en-IN" sz="4800" dirty="0" smtClean="0">
                <a:latin typeface="Times New Roman" pitchFamily="18" charset="0"/>
                <a:cs typeface="Times New Roman" pitchFamily="18" charset="0"/>
              </a:rPr>
              <a:t>FAKE NEWS DETECTION </a:t>
            </a:r>
            <a:r>
              <a:rPr lang="en-IN" sz="4800" smtClean="0">
                <a:latin typeface="Times New Roman" pitchFamily="18" charset="0"/>
                <a:cs typeface="Times New Roman" pitchFamily="18" charset="0"/>
              </a:rPr>
              <a:t>USING NAIVE </a:t>
            </a:r>
            <a:r>
              <a:rPr lang="en-IN" sz="4800" dirty="0" smtClean="0">
                <a:latin typeface="Times New Roman" pitchFamily="18" charset="0"/>
                <a:cs typeface="Times New Roman" pitchFamily="18" charset="0"/>
              </a:rPr>
              <a:t>BAYES CLASSIFIER </a:t>
            </a:r>
          </a:p>
        </p:txBody>
      </p:sp>
      <p:sp>
        <p:nvSpPr>
          <p:cNvPr id="6147" name="Subtitle 4"/>
          <p:cNvSpPr>
            <a:spLocks noGrp="1"/>
          </p:cNvSpPr>
          <p:nvPr>
            <p:ph type="subTitle" idx="1"/>
          </p:nvPr>
        </p:nvSpPr>
        <p:spPr>
          <a:xfrm>
            <a:off x="762000" y="4038600"/>
            <a:ext cx="7772400" cy="1676400"/>
          </a:xfrm>
        </p:spPr>
        <p:txBody>
          <a:bodyPr/>
          <a:lstStyle/>
          <a:p>
            <a:pPr eaLnBrk="1" hangingPunct="1"/>
            <a:r>
              <a:rPr lang="en-US" sz="1600" b="1" dirty="0" smtClean="0">
                <a:latin typeface="Times New Roman" pitchFamily="18" charset="0"/>
                <a:cs typeface="Times New Roman" pitchFamily="18" charset="0"/>
              </a:rPr>
              <a:t>Batch No: </a:t>
            </a:r>
            <a:r>
              <a:rPr lang="en-US" sz="1600" dirty="0" smtClean="0">
                <a:latin typeface="Times New Roman" pitchFamily="18" charset="0"/>
                <a:cs typeface="Times New Roman" pitchFamily="18" charset="0"/>
              </a:rPr>
              <a:t>B9                                                          </a:t>
            </a:r>
            <a:r>
              <a:rPr lang="en-US" sz="1600" b="1" dirty="0" smtClean="0">
                <a:latin typeface="Times New Roman" pitchFamily="18" charset="0"/>
                <a:cs typeface="Times New Roman" pitchFamily="18" charset="0"/>
              </a:rPr>
              <a:t>Project Guide:</a:t>
            </a:r>
          </a:p>
          <a:p>
            <a:r>
              <a:rPr lang="en-US" sz="1600" dirty="0" smtClean="0">
                <a:latin typeface="Times New Roman" pitchFamily="18" charset="0"/>
                <a:cs typeface="Times New Roman" pitchFamily="18" charset="0"/>
              </a:rPr>
              <a:t>H.Saheer Sultana (154G1A0574)                      Mr.M.Ranjit Reddy M.Tech.,(Ph.D)</a:t>
            </a:r>
            <a:endParaRPr lang="en-US" sz="1600" baseline="-25000" dirty="0" smtClean="0">
              <a:latin typeface="Times New Roman" pitchFamily="18" charset="0"/>
              <a:cs typeface="Times New Roman" pitchFamily="18" charset="0"/>
            </a:endParaRPr>
          </a:p>
          <a:p>
            <a:pPr eaLnBrk="1" hangingPunct="1"/>
            <a:r>
              <a:rPr lang="en-US" sz="1600" dirty="0" smtClean="0">
                <a:latin typeface="Times New Roman" pitchFamily="18" charset="0"/>
                <a:cs typeface="Times New Roman" pitchFamily="18" charset="0"/>
              </a:rPr>
              <a:t>P.Vasavi (154G1A05A3)                                            (Assistant Professor)</a:t>
            </a:r>
          </a:p>
          <a:p>
            <a:pPr eaLnBrk="1" hangingPunct="1"/>
            <a:r>
              <a:rPr lang="en-US" sz="1600" dirty="0" smtClean="0">
                <a:latin typeface="Times New Roman" pitchFamily="18" charset="0"/>
                <a:cs typeface="Times New Roman" pitchFamily="18" charset="0"/>
              </a:rPr>
              <a:t>D.Supriya (154G1A0591)                                   </a:t>
            </a:r>
          </a:p>
          <a:p>
            <a:pPr eaLnBrk="1" hangingPunct="1"/>
            <a:r>
              <a:rPr lang="en-US" sz="1600" dirty="0" smtClean="0">
                <a:latin typeface="Times New Roman" pitchFamily="18" charset="0"/>
                <a:cs typeface="Times New Roman" pitchFamily="18" charset="0"/>
              </a:rPr>
              <a:t>B.Maruthi (164G5A0504)</a:t>
            </a:r>
          </a:p>
        </p:txBody>
      </p:sp>
      <p:sp>
        <p:nvSpPr>
          <p:cNvPr id="6148" name="TextBox 5"/>
          <p:cNvSpPr txBox="1">
            <a:spLocks noChangeArrowheads="1"/>
          </p:cNvSpPr>
          <p:nvPr/>
        </p:nvSpPr>
        <p:spPr bwMode="auto">
          <a:xfrm>
            <a:off x="1447800" y="5715000"/>
            <a:ext cx="7086600" cy="1016000"/>
          </a:xfrm>
          <a:prstGeom prst="rect">
            <a:avLst/>
          </a:prstGeom>
          <a:noFill/>
          <a:ln w="9525">
            <a:noFill/>
            <a:miter lim="800000"/>
            <a:headEnd/>
            <a:tailEnd/>
          </a:ln>
        </p:spPr>
        <p:txBody>
          <a:bodyPr>
            <a:spAutoFit/>
          </a:bodyPr>
          <a:lstStyle/>
          <a:p>
            <a:pPr algn="ctr"/>
            <a:r>
              <a:rPr lang="en-US" sz="2400" b="1"/>
              <a:t>Srinivasa Ramanujan Institute of Technology</a:t>
            </a:r>
          </a:p>
          <a:p>
            <a:pPr algn="ctr"/>
            <a:r>
              <a:rPr lang="en-US" b="1"/>
              <a:t>Department of Computer Science &amp; Engineering</a:t>
            </a:r>
          </a:p>
          <a:p>
            <a:endParaRPr lang="en-US"/>
          </a:p>
        </p:txBody>
      </p:sp>
      <p:pic>
        <p:nvPicPr>
          <p:cNvPr id="6149" name="Picture 2"/>
          <p:cNvPicPr>
            <a:picLocks noChangeAspect="1" noChangeArrowheads="1"/>
          </p:cNvPicPr>
          <p:nvPr/>
        </p:nvPicPr>
        <p:blipFill>
          <a:blip r:embed="rId3"/>
          <a:srcRect/>
          <a:stretch>
            <a:fillRect/>
          </a:stretch>
        </p:blipFill>
        <p:spPr bwMode="auto">
          <a:xfrm>
            <a:off x="685800" y="5638800"/>
            <a:ext cx="958850" cy="814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Requirements</a:t>
            </a:r>
          </a:p>
        </p:txBody>
      </p:sp>
      <p:sp>
        <p:nvSpPr>
          <p:cNvPr id="10243" name="Content Placeholder 2"/>
          <p:cNvSpPr>
            <a:spLocks noGrp="1"/>
          </p:cNvSpPr>
          <p:nvPr>
            <p:ph idx="1"/>
          </p:nvPr>
        </p:nvSpPr>
        <p:spPr>
          <a:xfrm>
            <a:off x="457200" y="1295400"/>
            <a:ext cx="8229600" cy="4530725"/>
          </a:xfrm>
        </p:spPr>
        <p:txBody>
          <a:bodyPr/>
          <a:lstStyle/>
          <a:p>
            <a:pPr eaLnBrk="1" hangingPunct="1"/>
            <a:r>
              <a:rPr lang="en-US" sz="2400" dirty="0" smtClean="0">
                <a:solidFill>
                  <a:schemeClr val="tx2">
                    <a:lumMod val="75000"/>
                  </a:schemeClr>
                </a:solidFill>
                <a:latin typeface="Times New Roman" pitchFamily="18" charset="0"/>
                <a:cs typeface="Times New Roman" pitchFamily="18" charset="0"/>
              </a:rPr>
              <a:t>Software Requirements:</a:t>
            </a:r>
          </a:p>
          <a:p>
            <a:pPr eaLnBrk="1" hangingPunct="1">
              <a:buNone/>
            </a:pPr>
            <a:r>
              <a:rPr lang="en-US" sz="2400" dirty="0" smtClean="0">
                <a:latin typeface="Times New Roman" pitchFamily="18" charset="0"/>
                <a:cs typeface="Times New Roman" pitchFamily="18" charset="0"/>
              </a:rPr>
              <a:t>Operating System : Windows 7.</a:t>
            </a:r>
          </a:p>
          <a:p>
            <a:pPr eaLnBrk="1" hangingPunct="1">
              <a:buNone/>
            </a:pPr>
            <a:r>
              <a:rPr lang="en-US" sz="2400" dirty="0" smtClean="0">
                <a:latin typeface="Times New Roman" pitchFamily="18" charset="0"/>
                <a:cs typeface="Times New Roman" pitchFamily="18" charset="0"/>
              </a:rPr>
              <a:t>Language : Python 3.7.0</a:t>
            </a:r>
          </a:p>
          <a:p>
            <a:pPr eaLnBrk="1" hangingPunct="1">
              <a:buNone/>
            </a:pPr>
            <a:endParaRPr lang="en-US" sz="2400" dirty="0" smtClean="0">
              <a:latin typeface="Times New Roman" pitchFamily="18" charset="0"/>
              <a:cs typeface="Times New Roman" pitchFamily="18" charset="0"/>
            </a:endParaRPr>
          </a:p>
          <a:p>
            <a:pPr eaLnBrk="1" hangingPunct="1"/>
            <a:r>
              <a:rPr lang="en-US" sz="2400" dirty="0" smtClean="0">
                <a:solidFill>
                  <a:schemeClr val="accent2">
                    <a:lumMod val="75000"/>
                  </a:schemeClr>
                </a:solidFill>
                <a:latin typeface="Times New Roman" pitchFamily="18" charset="0"/>
                <a:cs typeface="Times New Roman" pitchFamily="18" charset="0"/>
              </a:rPr>
              <a:t>Hardware Requirements:</a:t>
            </a:r>
          </a:p>
          <a:p>
            <a:pPr eaLnBrk="1" hangingPunct="1">
              <a:buNone/>
            </a:pPr>
            <a:r>
              <a:rPr lang="en-US" sz="2400" dirty="0" smtClean="0">
                <a:latin typeface="Times New Roman" pitchFamily="18" charset="0"/>
                <a:cs typeface="Times New Roman" pitchFamily="18" charset="0"/>
              </a:rPr>
              <a:t>Processor : Core I3 and above.</a:t>
            </a:r>
          </a:p>
          <a:p>
            <a:pPr eaLnBrk="1" hangingPunct="1">
              <a:buNone/>
            </a:pPr>
            <a:r>
              <a:rPr lang="en-US" sz="2400" dirty="0" smtClean="0">
                <a:latin typeface="Times New Roman" pitchFamily="18" charset="0"/>
                <a:cs typeface="Times New Roman" pitchFamily="18" charset="0"/>
              </a:rPr>
              <a:t>HDD : 100GB and above.</a:t>
            </a:r>
          </a:p>
          <a:p>
            <a:pPr eaLnBrk="1" hangingPunct="1">
              <a:buNone/>
            </a:pPr>
            <a:r>
              <a:rPr lang="en-US" sz="2400" dirty="0" smtClean="0">
                <a:latin typeface="Times New Roman" pitchFamily="18" charset="0"/>
                <a:cs typeface="Times New Roman" pitchFamily="18" charset="0"/>
              </a:rPr>
              <a:t>RAM : 4GB and above. </a:t>
            </a:r>
          </a:p>
          <a:p>
            <a:pPr eaLnBrk="1" hangingPunct="1">
              <a:buNone/>
            </a:pPr>
            <a:endParaRPr lang="en-US" sz="2400" dirty="0" smtClean="0">
              <a:latin typeface="Times New Roman" pitchFamily="18" charset="0"/>
              <a:cs typeface="Times New Roman" pitchFamily="18" charset="0"/>
            </a:endParaRPr>
          </a:p>
          <a:p>
            <a:pPr eaLnBrk="1" hangingPunct="1">
              <a:buNone/>
            </a:pPr>
            <a:endParaRPr lang="en-US" sz="2400" dirty="0" smtClean="0">
              <a:latin typeface="Times New Roman" pitchFamily="18" charset="0"/>
              <a:cs typeface="Times New Roman" pitchFamily="18" charset="0"/>
            </a:endParaRPr>
          </a:p>
          <a:p>
            <a:pPr eaLnBrk="1" hangingPunct="1">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t>Thank you</a:t>
            </a:r>
            <a:endParaRPr lang="en-US" dirty="0"/>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smtClean="0"/>
              <a:t>Queries</a:t>
            </a:r>
          </a:p>
        </p:txBody>
      </p:sp>
      <p:sp>
        <p:nvSpPr>
          <p:cNvPr id="6" name="Rectangle 5"/>
          <p:cNvSpPr/>
          <p:nvPr/>
        </p:nvSpPr>
        <p:spPr>
          <a:xfrm>
            <a:off x="3886200" y="2362200"/>
            <a:ext cx="1676400" cy="1862048"/>
          </a:xfrm>
          <a:prstGeom prst="rect">
            <a:avLst/>
          </a:prstGeom>
          <a:noFill/>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Abstract </a:t>
            </a:r>
          </a:p>
        </p:txBody>
      </p:sp>
      <p:sp>
        <p:nvSpPr>
          <p:cNvPr id="8195" name="Content Placeholder 2"/>
          <p:cNvSpPr>
            <a:spLocks noGrp="1"/>
          </p:cNvSpPr>
          <p:nvPr>
            <p:ph idx="1"/>
          </p:nvPr>
        </p:nvSpPr>
        <p:spPr>
          <a:xfrm>
            <a:off x="457200" y="990600"/>
            <a:ext cx="8229600" cy="5140325"/>
          </a:xfrm>
        </p:spPr>
        <p:txBody>
          <a:bodyPr/>
          <a:lstStyle/>
          <a:p>
            <a:pPr algn="just"/>
            <a:r>
              <a:rPr lang="en-GB" sz="2400" dirty="0" smtClean="0">
                <a:latin typeface="Times New Roman" pitchFamily="18" charset="0"/>
                <a:cs typeface="Times New Roman" pitchFamily="18" charset="0"/>
              </a:rPr>
              <a:t>The advent of internet  and mostly the birth of social media has made fake news escalated. Social media for news consumption is double-edged sword. On one hand its low cost, easy access, and dissemination of information lead people to seek out and consume news from social media. On the other hand, it enables wide spread of “fake news”, i.e., low quality news with intentionally false information to mislead readers which is difficult and nontrivial to detect based on news content. The extensive spread of fake news has extremely negative impacts on individuals and society. Therefore, fake news detection on social media has become emerging research that is attracting tremendous attention as it presents unique characteristics and challenges that make existing detection algorithms from traditional news media ineffective. </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GB" sz="2400" dirty="0" smtClean="0">
                <a:latin typeface="Times New Roman" pitchFamily="18" charset="0"/>
                <a:cs typeface="Times New Roman" pitchFamily="18" charset="0"/>
              </a:rPr>
              <a:t>Therefore we will present a review of detecting fake news on social media, including characterizations on psychology and existing algorithms from a data mining perspective ,evaluation metrics and representative datasets.</a:t>
            </a:r>
            <a:endParaRPr lang="en-IN" sz="2400" dirty="0" smtClean="0">
              <a:latin typeface="Times New Roman" pitchFamily="18" charset="0"/>
              <a:cs typeface="Times New Roman" pitchFamily="18" charset="0"/>
            </a:endParaRP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N" smtClean="0"/>
              <a:t>Contents:</a:t>
            </a:r>
          </a:p>
        </p:txBody>
      </p:sp>
      <p:sp>
        <p:nvSpPr>
          <p:cNvPr id="9219" name="Content Placeholder 2"/>
          <p:cNvSpPr>
            <a:spLocks noGrp="1"/>
          </p:cNvSpPr>
          <p:nvPr>
            <p:ph idx="1"/>
          </p:nvPr>
        </p:nvSpPr>
        <p:spPr>
          <a:xfrm>
            <a:off x="381000" y="1066800"/>
            <a:ext cx="8458200" cy="5486400"/>
          </a:xfrm>
        </p:spPr>
        <p:txBody>
          <a:bodyPr/>
          <a:lstStyle/>
          <a:p>
            <a:pPr algn="just" eaLnBrk="1" hangingPunct="1"/>
            <a:endParaRPr lang="en-IN" sz="2400" dirty="0" smtClean="0">
              <a:latin typeface="Times New Roman" pitchFamily="18" charset="0"/>
              <a:cs typeface="Times New Roman" pitchFamily="18" charset="0"/>
            </a:endParaRPr>
          </a:p>
          <a:p>
            <a:pPr lvl="2" algn="just" eaLnBrk="1" hangingPunct="1"/>
            <a:r>
              <a:rPr lang="en-IN" sz="2400" dirty="0" smtClean="0">
                <a:latin typeface="Times New Roman" pitchFamily="18" charset="0"/>
                <a:cs typeface="Times New Roman" pitchFamily="18" charset="0"/>
              </a:rPr>
              <a:t>Introduction</a:t>
            </a:r>
          </a:p>
          <a:p>
            <a:pPr lvl="2" algn="just" eaLnBrk="1" hangingPunct="1"/>
            <a:r>
              <a:rPr lang="en-IN" sz="2400" dirty="0" smtClean="0">
                <a:latin typeface="Times New Roman" pitchFamily="18" charset="0"/>
                <a:cs typeface="Times New Roman" pitchFamily="18" charset="0"/>
              </a:rPr>
              <a:t>Objective</a:t>
            </a:r>
          </a:p>
          <a:p>
            <a:pPr lvl="2" algn="just" eaLnBrk="1" hangingPunct="1"/>
            <a:r>
              <a:rPr lang="en-IN" sz="2400" smtClean="0">
                <a:latin typeface="Times New Roman" pitchFamily="18" charset="0"/>
                <a:cs typeface="Times New Roman" pitchFamily="18" charset="0"/>
              </a:rPr>
              <a:t>Detection</a:t>
            </a:r>
            <a:endParaRPr lang="en-IN" sz="2400" dirty="0" smtClean="0">
              <a:latin typeface="Times New Roman" pitchFamily="18" charset="0"/>
              <a:cs typeface="Times New Roman" pitchFamily="18" charset="0"/>
            </a:endParaRPr>
          </a:p>
          <a:p>
            <a:pPr lvl="2" algn="just" eaLnBrk="1" hangingPunct="1"/>
            <a:r>
              <a:rPr lang="en-IN" sz="2400" dirty="0" smtClean="0">
                <a:latin typeface="Times New Roman" pitchFamily="18" charset="0"/>
                <a:cs typeface="Times New Roman" pitchFamily="18" charset="0"/>
              </a:rPr>
              <a:t>Features of Naive </a:t>
            </a:r>
            <a:r>
              <a:rPr lang="en-IN" sz="2400" dirty="0" err="1" smtClean="0">
                <a:latin typeface="Times New Roman" pitchFamily="18" charset="0"/>
                <a:cs typeface="Times New Roman" pitchFamily="18" charset="0"/>
              </a:rPr>
              <a:t>Bayes</a:t>
            </a:r>
            <a:r>
              <a:rPr lang="en-IN" sz="2400" dirty="0" smtClean="0">
                <a:latin typeface="Times New Roman" pitchFamily="18" charset="0"/>
                <a:cs typeface="Times New Roman" pitchFamily="18" charset="0"/>
              </a:rPr>
              <a:t> Classifier</a:t>
            </a:r>
          </a:p>
          <a:p>
            <a:pPr lvl="2" algn="just" eaLnBrk="1" hangingPunct="1"/>
            <a:r>
              <a:rPr lang="en-IN" sz="2400" dirty="0" smtClean="0">
                <a:latin typeface="Times New Roman" pitchFamily="18" charset="0"/>
                <a:cs typeface="Times New Roman" pitchFamily="18" charset="0"/>
              </a:rPr>
              <a:t>Requirements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Introduction</a:t>
            </a:r>
          </a:p>
        </p:txBody>
      </p:sp>
      <p:sp>
        <p:nvSpPr>
          <p:cNvPr id="3" name="Content Placeholder 2"/>
          <p:cNvSpPr>
            <a:spLocks noGrp="1"/>
          </p:cNvSpPr>
          <p:nvPr>
            <p:ph idx="1"/>
          </p:nvPr>
        </p:nvSpPr>
        <p:spPr>
          <a:xfrm>
            <a:off x="457200" y="1143000"/>
            <a:ext cx="8229600" cy="5257800"/>
          </a:xfrm>
        </p:spPr>
        <p:txBody>
          <a:bodyPr/>
          <a:lstStyle/>
          <a:p>
            <a:pPr algn="just" eaLnBrk="1" hangingPunct="1">
              <a:defRPr/>
            </a:pPr>
            <a:r>
              <a:rPr lang="en-GB" sz="2400" dirty="0" smtClean="0">
                <a:latin typeface="Times New Roman" pitchFamily="18" charset="0"/>
                <a:cs typeface="Times New Roman" pitchFamily="18" charset="0"/>
              </a:rPr>
              <a:t>Fake news on social media has been occurring for several years; however, there is no agreed upon definition of the term “fake news”, and is in early stage of development, and so there are still many challenging issues that need further investigations.</a:t>
            </a:r>
          </a:p>
          <a:p>
            <a:pPr algn="just" eaLnBrk="1" hangingPunct="1">
              <a:defRPr/>
            </a:pPr>
            <a:r>
              <a:rPr lang="en-GB" sz="2400" dirty="0" smtClean="0">
                <a:latin typeface="Times New Roman" pitchFamily="18" charset="0"/>
                <a:cs typeface="Times New Roman" pitchFamily="18" charset="0"/>
              </a:rPr>
              <a:t>Social media has proved to be a powerful source for fake news dissemination. There are some emerging patterns that can be utilized for fake news detection in social media. </a:t>
            </a:r>
          </a:p>
          <a:p>
            <a:pPr algn="just" eaLnBrk="1" hangingPunct="1">
              <a:defRPr/>
            </a:pPr>
            <a:r>
              <a:rPr lang="en-GB" sz="2400" dirty="0" smtClean="0">
                <a:latin typeface="Times New Roman" pitchFamily="18" charset="0"/>
                <a:cs typeface="Times New Roman" pitchFamily="18" charset="0"/>
              </a:rPr>
              <a:t>A review on existing fake news detection methods under various social media scenarios can provide a basic understanding on the state-of-the-art fake news detection methods. </a:t>
            </a:r>
          </a:p>
          <a:p>
            <a:pPr algn="just" eaLnBrk="1" hangingPunct="1">
              <a:buNone/>
              <a:defRPr/>
            </a:pP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Objective</a:t>
            </a:r>
          </a:p>
        </p:txBody>
      </p:sp>
      <p:sp>
        <p:nvSpPr>
          <p:cNvPr id="3" name="Content Placeholder 2"/>
          <p:cNvSpPr>
            <a:spLocks noGrp="1"/>
          </p:cNvSpPr>
          <p:nvPr>
            <p:ph idx="1"/>
          </p:nvPr>
        </p:nvSpPr>
        <p:spPr>
          <a:xfrm>
            <a:off x="457200" y="1371600"/>
            <a:ext cx="8229600" cy="5029200"/>
          </a:xfrm>
        </p:spPr>
        <p:txBody>
          <a:bodyPr/>
          <a:lstStyle/>
          <a:p>
            <a:r>
              <a:rPr lang="en-GB" sz="2400" dirty="0" smtClean="0">
                <a:latin typeface="Times New Roman" pitchFamily="18" charset="0"/>
                <a:cs typeface="Times New Roman" pitchFamily="18" charset="0"/>
              </a:rPr>
              <a:t>The main objective is to detect the fake news, which is a classic text classification problem with a straight forward proposition. It is needed to build a model that can differentiate between “Real” news and “Fake” news.</a:t>
            </a:r>
          </a:p>
          <a:p>
            <a:pPr>
              <a:buNone/>
            </a:pPr>
            <a:endParaRPr lang="en-GB" sz="2400" b="1" dirty="0" smtClean="0">
              <a:latin typeface="Times New Roman" pitchFamily="18" charset="0"/>
              <a:cs typeface="Times New Roman" pitchFamily="18" charset="0"/>
            </a:endParaRPr>
          </a:p>
          <a:p>
            <a:pPr algn="just" eaLnBrk="1" hangingPunct="1">
              <a:defRPr/>
            </a:pP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Detection</a:t>
            </a:r>
            <a:endParaRPr lang="en-IN" dirty="0"/>
          </a:p>
        </p:txBody>
      </p:sp>
      <p:sp>
        <p:nvSpPr>
          <p:cNvPr id="3" name="Content Placeholder 2"/>
          <p:cNvSpPr>
            <a:spLocks noGrp="1"/>
          </p:cNvSpPr>
          <p:nvPr>
            <p:ph idx="1"/>
          </p:nvPr>
        </p:nvSpPr>
        <p:spPr>
          <a:xfrm>
            <a:off x="457200" y="1143000"/>
            <a:ext cx="8229600" cy="4987925"/>
          </a:xfrm>
        </p:spPr>
        <p:txBody>
          <a:bodyPr/>
          <a:lstStyle/>
          <a:p>
            <a:pPr algn="just"/>
            <a:r>
              <a:rPr lang="en-GB" sz="2400" dirty="0" smtClean="0">
                <a:latin typeface="Times New Roman" pitchFamily="18" charset="0"/>
                <a:cs typeface="Times New Roman" pitchFamily="18" charset="0"/>
              </a:rPr>
              <a:t>There exists a large body of research for deception detection, most of it has been focusing on classifying online reviews and publicly available social media posts. Particularly since late 2016.</a:t>
            </a:r>
          </a:p>
          <a:p>
            <a:pPr algn="just"/>
            <a:r>
              <a:rPr lang="en-GB" sz="2400" dirty="0" smtClean="0">
                <a:latin typeface="Times New Roman" pitchFamily="18" charset="0"/>
                <a:cs typeface="Times New Roman" pitchFamily="18" charset="0"/>
              </a:rPr>
              <a:t>One approach is by using Naive </a:t>
            </a:r>
            <a:r>
              <a:rPr lang="en-GB" sz="2400" dirty="0" err="1" smtClean="0">
                <a:latin typeface="Times New Roman" pitchFamily="18" charset="0"/>
                <a:cs typeface="Times New Roman" pitchFamily="18" charset="0"/>
              </a:rPr>
              <a:t>bayes</a:t>
            </a:r>
            <a:r>
              <a:rPr lang="en-GB" sz="2400" dirty="0" smtClean="0">
                <a:latin typeface="Times New Roman" pitchFamily="18" charset="0"/>
                <a:cs typeface="Times New Roman" pitchFamily="18" charset="0"/>
              </a:rPr>
              <a:t> classifier.</a:t>
            </a:r>
          </a:p>
          <a:p>
            <a:pPr algn="just"/>
            <a:r>
              <a:rPr lang="en-GB" sz="2400" dirty="0" smtClean="0">
                <a:latin typeface="Times New Roman" pitchFamily="18" charset="0"/>
                <a:cs typeface="Times New Roman" pitchFamily="18" charset="0"/>
              </a:rPr>
              <a:t>Considering the articles and filtering based on the presence of content and relevant data.</a:t>
            </a:r>
          </a:p>
          <a:p>
            <a:pPr algn="just"/>
            <a:r>
              <a:rPr lang="en-GB" sz="2400" dirty="0" smtClean="0">
                <a:latin typeface="Times New Roman" pitchFamily="18" charset="0"/>
                <a:cs typeface="Times New Roman" pitchFamily="18" charset="0"/>
              </a:rPr>
              <a:t>Separating data in the training data and test datasets.</a:t>
            </a:r>
          </a:p>
          <a:p>
            <a:pPr algn="just"/>
            <a:r>
              <a:rPr lang="en-GB" sz="2400" dirty="0" smtClean="0">
                <a:latin typeface="Times New Roman" pitchFamily="18" charset="0"/>
                <a:cs typeface="Times New Roman" pitchFamily="18" charset="0"/>
              </a:rPr>
              <a:t>Training the naive </a:t>
            </a:r>
            <a:r>
              <a:rPr lang="en-GB" sz="2400" dirty="0" err="1" smtClean="0">
                <a:latin typeface="Times New Roman" pitchFamily="18" charset="0"/>
                <a:cs typeface="Times New Roman" pitchFamily="18" charset="0"/>
              </a:rPr>
              <a:t>bayes</a:t>
            </a:r>
            <a:r>
              <a:rPr lang="en-GB" sz="2400" dirty="0" smtClean="0">
                <a:latin typeface="Times New Roman" pitchFamily="18" charset="0"/>
                <a:cs typeface="Times New Roman" pitchFamily="18" charset="0"/>
              </a:rPr>
              <a:t> classifier and based upon the conditional probability testing is performed.</a:t>
            </a:r>
          </a:p>
          <a:p>
            <a:pPr algn="just"/>
            <a:r>
              <a:rPr lang="en-GB" sz="2400" dirty="0" smtClean="0">
                <a:latin typeface="Times New Roman" pitchFamily="18" charset="0"/>
                <a:cs typeface="Times New Roman" pitchFamily="18" charset="0"/>
              </a:rPr>
              <a:t>Accuracy evaluation is obtained.</a:t>
            </a:r>
          </a:p>
          <a:p>
            <a:pPr algn="just">
              <a:buNone/>
            </a:pPr>
            <a:endParaRPr lang="en-GB" sz="2400" dirty="0" smtClean="0">
              <a:latin typeface="Times New Roman" pitchFamily="18" charset="0"/>
              <a:cs typeface="Times New Roman" pitchFamily="18" charset="0"/>
            </a:endParaRPr>
          </a:p>
          <a:p>
            <a:pPr algn="just"/>
            <a:endParaRPr lang="en-GB" sz="2400" dirty="0" smtClean="0">
              <a:latin typeface="Times New Roman" pitchFamily="18" charset="0"/>
              <a:cs typeface="Times New Roman" pitchFamily="18" charset="0"/>
            </a:endParaRPr>
          </a:p>
          <a:p>
            <a:pPr algn="just"/>
            <a:endParaRPr lang="en-IN" sz="22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GB" sz="2400" dirty="0" smtClean="0">
                <a:latin typeface="Times New Roman" pitchFamily="18" charset="0"/>
                <a:cs typeface="Times New Roman" pitchFamily="18" charset="0"/>
              </a:rPr>
              <a:t>Since this problem is a kind of text classification, Implementing a Naive Bayes classifier will be best as this is standard for text-based  processing. </a:t>
            </a:r>
          </a:p>
          <a:p>
            <a:pPr algn="just"/>
            <a:r>
              <a:rPr lang="en-GB" sz="2400" dirty="0" smtClean="0">
                <a:latin typeface="Times New Roman" pitchFamily="18" charset="0"/>
                <a:cs typeface="Times New Roman" pitchFamily="18" charset="0"/>
              </a:rPr>
              <a:t>The actual goal is in developing a model which was the text transformation  and choosing which type of text to use (headlines </a:t>
            </a:r>
            <a:r>
              <a:rPr lang="en-GB" sz="2400" dirty="0" err="1" smtClean="0">
                <a:latin typeface="Times New Roman" pitchFamily="18" charset="0"/>
                <a:cs typeface="Times New Roman" pitchFamily="18" charset="0"/>
              </a:rPr>
              <a:t>vs</a:t>
            </a:r>
            <a:r>
              <a:rPr lang="en-GB" sz="2400" dirty="0" smtClean="0">
                <a:latin typeface="Times New Roman" pitchFamily="18" charset="0"/>
                <a:cs typeface="Times New Roman" pitchFamily="18" charset="0"/>
              </a:rPr>
              <a:t> full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Naive </a:t>
            </a:r>
            <a:r>
              <a:rPr lang="en-US" dirty="0" err="1" smtClean="0"/>
              <a:t>Bayes</a:t>
            </a:r>
            <a:r>
              <a:rPr lang="en-US" dirty="0" smtClean="0"/>
              <a:t> Classifier</a:t>
            </a:r>
            <a:endParaRPr lang="en-US" dirty="0"/>
          </a:p>
        </p:txBody>
      </p:sp>
      <p:sp>
        <p:nvSpPr>
          <p:cNvPr id="3" name="Content Placeholder 2"/>
          <p:cNvSpPr>
            <a:spLocks noGrp="1"/>
          </p:cNvSpPr>
          <p:nvPr>
            <p:ph idx="1"/>
          </p:nvPr>
        </p:nvSpPr>
        <p:spPr>
          <a:xfrm>
            <a:off x="457200" y="1219200"/>
            <a:ext cx="8229600" cy="4911725"/>
          </a:xfrm>
        </p:spPr>
        <p:txBody>
          <a:bodyPr/>
          <a:lstStyle/>
          <a:p>
            <a:r>
              <a:rPr lang="en-US" sz="2400" dirty="0" smtClean="0">
                <a:latin typeface="Times New Roman" pitchFamily="18" charset="0"/>
                <a:cs typeface="Times New Roman" pitchFamily="18" charset="0"/>
              </a:rPr>
              <a:t>Very simple, easy to implement and fast.</a:t>
            </a:r>
          </a:p>
          <a:p>
            <a:r>
              <a:rPr lang="en-US" sz="2400" dirty="0" smtClean="0">
                <a:latin typeface="Times New Roman" pitchFamily="18" charset="0"/>
                <a:cs typeface="Times New Roman" pitchFamily="18" charset="0"/>
              </a:rPr>
              <a:t>If the NB conditional independence assumption holds, then it will converge quicker than discriminative models like logistic regression.</a:t>
            </a:r>
          </a:p>
          <a:p>
            <a:r>
              <a:rPr lang="en-US" sz="2400" dirty="0" smtClean="0">
                <a:latin typeface="Times New Roman" pitchFamily="18" charset="0"/>
                <a:cs typeface="Times New Roman" pitchFamily="18" charset="0"/>
              </a:rPr>
              <a:t>Can make probabilistic predictions.</a:t>
            </a:r>
          </a:p>
          <a:p>
            <a:r>
              <a:rPr lang="en-US" sz="2400" dirty="0" smtClean="0">
                <a:latin typeface="Times New Roman" pitchFamily="18" charset="0"/>
                <a:cs typeface="Times New Roman" pitchFamily="18" charset="0"/>
              </a:rPr>
              <a:t>Can be used for both binary and </a:t>
            </a:r>
            <a:r>
              <a:rPr lang="en-US" sz="2400" dirty="0" err="1" smtClean="0">
                <a:latin typeface="Times New Roman" pitchFamily="18" charset="0"/>
                <a:cs typeface="Times New Roman" pitchFamily="18" charset="0"/>
              </a:rPr>
              <a:t>mult-iclass</a:t>
            </a:r>
            <a:r>
              <a:rPr lang="en-US" sz="2400" dirty="0" smtClean="0">
                <a:latin typeface="Times New Roman" pitchFamily="18" charset="0"/>
                <a:cs typeface="Times New Roman" pitchFamily="18" charset="0"/>
              </a:rPr>
              <a:t> classification problems.</a:t>
            </a:r>
          </a:p>
          <a:p>
            <a:r>
              <a:rPr lang="en-US" sz="2400" dirty="0" smtClean="0">
                <a:latin typeface="Times New Roman" pitchFamily="18" charset="0"/>
                <a:cs typeface="Times New Roman" pitchFamily="18" charset="0"/>
              </a:rPr>
              <a:t>Highly scalable. It scales linearly with the number of predictors and data points.</a:t>
            </a:r>
          </a:p>
          <a:p>
            <a:endParaRPr lang="en-US" dirty="0"/>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619</TotalTime>
  <Words>610</Words>
  <Application>Microsoft Office PowerPoint</Application>
  <PresentationFormat>On-screen Show (4:3)</PresentationFormat>
  <Paragraphs>56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SRIT_PPT_Theme</vt:lpstr>
      <vt:lpstr>FAKE NEWS DETECTION USING NAIVE BAYES CLASSIFIER </vt:lpstr>
      <vt:lpstr>Abstract </vt:lpstr>
      <vt:lpstr>Contd...</vt:lpstr>
      <vt:lpstr>Contents:</vt:lpstr>
      <vt:lpstr>Introduction</vt:lpstr>
      <vt:lpstr>Objective</vt:lpstr>
      <vt:lpstr>Detection</vt:lpstr>
      <vt:lpstr>Cont.....</vt:lpstr>
      <vt:lpstr>Features of Naive Bayes Classifier</vt:lpstr>
      <vt:lpstr>Requirements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admin</cp:lastModifiedBy>
  <cp:revision>185</cp:revision>
  <dcterms:created xsi:type="dcterms:W3CDTF">2006-08-16T00:00:00Z</dcterms:created>
  <dcterms:modified xsi:type="dcterms:W3CDTF">2019-01-22T08:43:07Z</dcterms:modified>
</cp:coreProperties>
</file>