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embeddedFontLst>
    <p:embeddedFont>
      <p:font typeface="Lato" panose="020F0502020204030203" pitchFamily="34" charset="0"/>
      <p:regular r:id="rId20"/>
      <p:bold r:id="rId21"/>
      <p:italic r:id="rId22"/>
      <p:boldItalic r:id="rId23"/>
    </p:embeddedFont>
    <p:embeddedFont>
      <p:font typeface="Raleway" panose="020B0604020202020204"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63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126d8255554_4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126d8255554_4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26d8255554_4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126d8255554_4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26d8255554_4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26d8255554_4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26d8255554_4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26d8255554_4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26d8255554_4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26d8255554_4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26d8255554_4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126d8255554_4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27ac1b0033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127ac1b0033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26d8255554_4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126d8255554_4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26d8255554_0_2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6d8255554_0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26d8255554_0_3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26d8255554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26d8255554_4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26d8255554_4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26d8255554_4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26d8255554_4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26d8255554_4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26d8255554_4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126d8255554_4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126d8255554_4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26d8255554_4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126d8255554_4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26d8255554_4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126d8255554_4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4800"/>
              <a:t>Concrete Strength Project</a:t>
            </a:r>
            <a:endParaRPr/>
          </a:p>
        </p:txBody>
      </p:sp>
      <p:sp>
        <p:nvSpPr>
          <p:cNvPr id="87" name="Google Shape;87;p13"/>
          <p:cNvSpPr txBox="1"/>
          <p:nvPr/>
        </p:nvSpPr>
        <p:spPr>
          <a:xfrm>
            <a:off x="2481450" y="3207525"/>
            <a:ext cx="4181100" cy="1354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900">
                <a:latin typeface="Times New Roman"/>
                <a:ea typeface="Times New Roman"/>
                <a:cs typeface="Times New Roman"/>
                <a:sym typeface="Times New Roman"/>
              </a:rPr>
              <a:t>By </a:t>
            </a:r>
            <a:endParaRPr sz="1900">
              <a:latin typeface="Times New Roman"/>
              <a:ea typeface="Times New Roman"/>
              <a:cs typeface="Times New Roman"/>
              <a:sym typeface="Times New Roman"/>
            </a:endParaRPr>
          </a:p>
          <a:p>
            <a:pPr marL="0" lvl="0" indent="0" algn="ctr" rtl="0">
              <a:spcBef>
                <a:spcPts val="0"/>
              </a:spcBef>
              <a:spcAft>
                <a:spcPts val="0"/>
              </a:spcAft>
              <a:buNone/>
            </a:pPr>
            <a:r>
              <a:rPr lang="en" sz="1900">
                <a:latin typeface="Times New Roman"/>
                <a:ea typeface="Times New Roman"/>
                <a:cs typeface="Times New Roman"/>
                <a:sym typeface="Times New Roman"/>
              </a:rPr>
              <a:t>Hamzah</a:t>
            </a:r>
            <a:endParaRPr sz="1900">
              <a:latin typeface="Times New Roman"/>
              <a:ea typeface="Times New Roman"/>
              <a:cs typeface="Times New Roman"/>
              <a:sym typeface="Times New Roman"/>
            </a:endParaRPr>
          </a:p>
          <a:p>
            <a:pPr marL="0" lvl="0" indent="0" algn="ctr" rtl="0">
              <a:spcBef>
                <a:spcPts val="0"/>
              </a:spcBef>
              <a:spcAft>
                <a:spcPts val="0"/>
              </a:spcAft>
              <a:buNone/>
            </a:pPr>
            <a:r>
              <a:rPr lang="en" sz="1900">
                <a:latin typeface="Times New Roman"/>
                <a:ea typeface="Times New Roman"/>
                <a:cs typeface="Times New Roman"/>
                <a:sym typeface="Times New Roman"/>
              </a:rPr>
              <a:t>Yousef</a:t>
            </a:r>
            <a:endParaRPr sz="1900">
              <a:latin typeface="Times New Roman"/>
              <a:ea typeface="Times New Roman"/>
              <a:cs typeface="Times New Roman"/>
              <a:sym typeface="Times New Roman"/>
            </a:endParaRPr>
          </a:p>
          <a:p>
            <a:pPr marL="0" lvl="0" indent="0" algn="ctr" rtl="0">
              <a:spcBef>
                <a:spcPts val="0"/>
              </a:spcBef>
              <a:spcAft>
                <a:spcPts val="0"/>
              </a:spcAft>
              <a:buNone/>
            </a:pPr>
            <a:r>
              <a:rPr lang="en" sz="1900">
                <a:latin typeface="Times New Roman"/>
                <a:ea typeface="Times New Roman"/>
                <a:cs typeface="Times New Roman"/>
                <a:sym typeface="Times New Roman"/>
              </a:rPr>
              <a:t>And Sahel</a:t>
            </a:r>
            <a:endParaRPr sz="19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Assigning Values to Further Complete The Model</a:t>
            </a:r>
            <a:endParaRPr/>
          </a:p>
        </p:txBody>
      </p:sp>
      <p:sp>
        <p:nvSpPr>
          <p:cNvPr id="144" name="Google Shape;144;p2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500"/>
          </a:p>
          <a:p>
            <a:pPr marL="457200" lvl="0" indent="-323850" algn="l" rtl="0">
              <a:spcBef>
                <a:spcPts val="1200"/>
              </a:spcBef>
              <a:spcAft>
                <a:spcPts val="0"/>
              </a:spcAft>
              <a:buSzPts val="1500"/>
              <a:buChar char="●"/>
            </a:pPr>
            <a:r>
              <a:rPr lang="en" sz="1500"/>
              <a:t>Values that are assigned into the predict array.</a:t>
            </a:r>
            <a:endParaRPr sz="1500"/>
          </a:p>
          <a:p>
            <a:pPr marL="457200" lvl="0" indent="0" algn="l" rtl="0">
              <a:spcBef>
                <a:spcPts val="1200"/>
              </a:spcBef>
              <a:spcAft>
                <a:spcPts val="0"/>
              </a:spcAft>
              <a:buNone/>
            </a:pPr>
            <a:r>
              <a:rPr lang="en" sz="1500"/>
              <a:t>These values help us predict which regression model is ideal and further helps us with a more completed model</a:t>
            </a:r>
            <a:endParaRPr sz="1500"/>
          </a:p>
          <a:p>
            <a:pPr marL="457200" lvl="0" indent="0" algn="l" rtl="0">
              <a:spcBef>
                <a:spcPts val="1200"/>
              </a:spcBef>
              <a:spcAft>
                <a:spcPts val="1200"/>
              </a:spcAft>
              <a:buNone/>
            </a:pPr>
            <a:endParaRPr/>
          </a:p>
        </p:txBody>
      </p:sp>
      <p:pic>
        <p:nvPicPr>
          <p:cNvPr id="145" name="Google Shape;145;p22"/>
          <p:cNvPicPr preferRelativeResize="0"/>
          <p:nvPr/>
        </p:nvPicPr>
        <p:blipFill>
          <a:blip r:embed="rId3">
            <a:alphaModFix/>
          </a:blip>
          <a:stretch>
            <a:fillRect/>
          </a:stretch>
        </p:blipFill>
        <p:spPr>
          <a:xfrm>
            <a:off x="782925" y="2078875"/>
            <a:ext cx="7635224" cy="354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150" name="Google Shape;150;p23"/>
          <p:cNvPicPr preferRelativeResize="0"/>
          <p:nvPr/>
        </p:nvPicPr>
        <p:blipFill>
          <a:blip r:embed="rId3">
            <a:alphaModFix/>
          </a:blip>
          <a:stretch>
            <a:fillRect/>
          </a:stretch>
        </p:blipFill>
        <p:spPr>
          <a:xfrm>
            <a:off x="0" y="0"/>
            <a:ext cx="5910350" cy="5143500"/>
          </a:xfrm>
          <a:prstGeom prst="rect">
            <a:avLst/>
          </a:prstGeom>
          <a:noFill/>
          <a:ln>
            <a:noFill/>
          </a:ln>
        </p:spPr>
      </p:pic>
      <p:sp>
        <p:nvSpPr>
          <p:cNvPr id="151" name="Google Shape;151;p23"/>
          <p:cNvSpPr txBox="1"/>
          <p:nvPr/>
        </p:nvSpPr>
        <p:spPr>
          <a:xfrm>
            <a:off x="5975900" y="523325"/>
            <a:ext cx="29940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latin typeface="Lato"/>
                <a:ea typeface="Lato"/>
                <a:cs typeface="Lato"/>
                <a:sym typeface="Lato"/>
              </a:rPr>
              <a:t>Data.info shows the data types present</a:t>
            </a:r>
            <a:endParaRPr sz="1500">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4"/>
          <p:cNvSpPr txBox="1">
            <a:spLocks noGrp="1"/>
          </p:cNvSpPr>
          <p:nvPr>
            <p:ph type="body" idx="1"/>
          </p:nvPr>
        </p:nvSpPr>
        <p:spPr>
          <a:xfrm>
            <a:off x="729450" y="1273525"/>
            <a:ext cx="7688700" cy="22611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Char char="●"/>
            </a:pPr>
            <a:r>
              <a:rPr lang="en" sz="1500"/>
              <a:t>Creating boxplot to further analyze the data. </a:t>
            </a:r>
            <a:endParaRPr sz="1500"/>
          </a:p>
        </p:txBody>
      </p:sp>
      <p:pic>
        <p:nvPicPr>
          <p:cNvPr id="157" name="Google Shape;157;p24"/>
          <p:cNvPicPr preferRelativeResize="0"/>
          <p:nvPr/>
        </p:nvPicPr>
        <p:blipFill>
          <a:blip r:embed="rId3">
            <a:alphaModFix/>
          </a:blip>
          <a:stretch>
            <a:fillRect/>
          </a:stretch>
        </p:blipFill>
        <p:spPr>
          <a:xfrm>
            <a:off x="53275" y="1984500"/>
            <a:ext cx="9041049" cy="946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63" name="Google Shape;163;p2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64" name="Google Shape;164;p25"/>
          <p:cNvPicPr preferRelativeResize="0"/>
          <p:nvPr/>
        </p:nvPicPr>
        <p:blipFill>
          <a:blip r:embed="rId3">
            <a:alphaModFix/>
          </a:blip>
          <a:stretch>
            <a:fillRect/>
          </a:stretch>
        </p:blipFill>
        <p:spPr>
          <a:xfrm>
            <a:off x="154200" y="1169238"/>
            <a:ext cx="8839201" cy="834034"/>
          </a:xfrm>
          <a:prstGeom prst="rect">
            <a:avLst/>
          </a:prstGeom>
          <a:noFill/>
          <a:ln>
            <a:noFill/>
          </a:ln>
        </p:spPr>
      </p:pic>
      <p:pic>
        <p:nvPicPr>
          <p:cNvPr id="165" name="Google Shape;165;p25"/>
          <p:cNvPicPr preferRelativeResize="0"/>
          <p:nvPr/>
        </p:nvPicPr>
        <p:blipFill>
          <a:blip r:embed="rId4">
            <a:alphaModFix/>
          </a:blip>
          <a:stretch>
            <a:fillRect/>
          </a:stretch>
        </p:blipFill>
        <p:spPr>
          <a:xfrm>
            <a:off x="192838" y="2078875"/>
            <a:ext cx="8758324" cy="3140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6"/>
          <p:cNvSpPr txBox="1">
            <a:spLocks noGrp="1"/>
          </p:cNvSpPr>
          <p:nvPr>
            <p:ph type="title"/>
          </p:nvPr>
        </p:nvSpPr>
        <p:spPr>
          <a:xfrm>
            <a:off x="791800" y="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Building The Regression Model</a:t>
            </a:r>
            <a:endParaRPr/>
          </a:p>
        </p:txBody>
      </p:sp>
      <p:sp>
        <p:nvSpPr>
          <p:cNvPr id="171" name="Google Shape;171;p26"/>
          <p:cNvSpPr txBox="1">
            <a:spLocks noGrp="1"/>
          </p:cNvSpPr>
          <p:nvPr>
            <p:ph type="body" idx="1"/>
          </p:nvPr>
        </p:nvSpPr>
        <p:spPr>
          <a:xfrm>
            <a:off x="5559600" y="966700"/>
            <a:ext cx="3486000" cy="39885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Char char="●"/>
            </a:pPr>
            <a:r>
              <a:rPr lang="en" sz="1500"/>
              <a:t>Assign x values from data set</a:t>
            </a:r>
            <a:endParaRPr sz="1500"/>
          </a:p>
          <a:p>
            <a:pPr marL="457200" lvl="0" indent="-323850" algn="l" rtl="0">
              <a:spcBef>
                <a:spcPts val="0"/>
              </a:spcBef>
              <a:spcAft>
                <a:spcPts val="0"/>
              </a:spcAft>
              <a:buSzPts val="1500"/>
              <a:buChar char="●"/>
            </a:pPr>
            <a:r>
              <a:rPr lang="en" sz="1500"/>
              <a:t>Assign y values from data set</a:t>
            </a:r>
            <a:endParaRPr sz="1500"/>
          </a:p>
          <a:p>
            <a:pPr marL="457200" lvl="0" indent="-323850" algn="l" rtl="0">
              <a:spcBef>
                <a:spcPts val="0"/>
              </a:spcBef>
              <a:spcAft>
                <a:spcPts val="0"/>
              </a:spcAft>
              <a:buSzPts val="1500"/>
              <a:buChar char="●"/>
            </a:pPr>
            <a:r>
              <a:rPr lang="en" sz="1500"/>
              <a:t>Build a Regression Model(linear, lasso, ridge)</a:t>
            </a:r>
            <a:endParaRPr sz="1500"/>
          </a:p>
          <a:p>
            <a:pPr marL="457200" lvl="0" indent="-323850" algn="l" rtl="0">
              <a:spcBef>
                <a:spcPts val="0"/>
              </a:spcBef>
              <a:spcAft>
                <a:spcPts val="0"/>
              </a:spcAft>
              <a:buSzPts val="1500"/>
              <a:buChar char="●"/>
            </a:pPr>
            <a:endParaRPr sz="1500"/>
          </a:p>
        </p:txBody>
      </p:sp>
      <p:pic>
        <p:nvPicPr>
          <p:cNvPr id="172" name="Google Shape;172;p26"/>
          <p:cNvPicPr preferRelativeResize="0"/>
          <p:nvPr/>
        </p:nvPicPr>
        <p:blipFill>
          <a:blip r:embed="rId3">
            <a:alphaModFix/>
          </a:blip>
          <a:stretch>
            <a:fillRect/>
          </a:stretch>
        </p:blipFill>
        <p:spPr>
          <a:xfrm>
            <a:off x="0" y="474400"/>
            <a:ext cx="5473475" cy="46691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pic>
        <p:nvPicPr>
          <p:cNvPr id="178" name="Google Shape;178;p27"/>
          <p:cNvPicPr preferRelativeResize="0"/>
          <p:nvPr/>
        </p:nvPicPr>
        <p:blipFill>
          <a:blip r:embed="rId3">
            <a:alphaModFix/>
          </a:blip>
          <a:stretch>
            <a:fillRect/>
          </a:stretch>
        </p:blipFill>
        <p:spPr>
          <a:xfrm>
            <a:off x="115875" y="1248625"/>
            <a:ext cx="8088050" cy="2646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84" name="Google Shape;184;p2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85" name="Google Shape;185;p28"/>
          <p:cNvPicPr preferRelativeResize="0"/>
          <p:nvPr/>
        </p:nvPicPr>
        <p:blipFill>
          <a:blip r:embed="rId3">
            <a:alphaModFix/>
          </a:blip>
          <a:stretch>
            <a:fillRect/>
          </a:stretch>
        </p:blipFill>
        <p:spPr>
          <a:xfrm>
            <a:off x="0" y="514350"/>
            <a:ext cx="8418150" cy="47053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91" name="Google Shape;191;p2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92" name="Google Shape;192;p29"/>
          <p:cNvPicPr preferRelativeResize="0"/>
          <p:nvPr/>
        </p:nvPicPr>
        <p:blipFill>
          <a:blip r:embed="rId3">
            <a:alphaModFix/>
          </a:blip>
          <a:stretch>
            <a:fillRect/>
          </a:stretch>
        </p:blipFill>
        <p:spPr>
          <a:xfrm>
            <a:off x="371475" y="33338"/>
            <a:ext cx="8401050" cy="5076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254250"/>
            <a:ext cx="8193000" cy="16290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4200">
                <a:solidFill>
                  <a:srgbClr val="000000"/>
                </a:solidFill>
                <a:latin typeface="Arial"/>
                <a:ea typeface="Arial"/>
                <a:cs typeface="Arial"/>
                <a:sym typeface="Arial"/>
              </a:rPr>
              <a:t>Constituents Of Concrete</a:t>
            </a:r>
            <a:endParaRPr sz="3600"/>
          </a:p>
        </p:txBody>
      </p:sp>
      <p:sp>
        <p:nvSpPr>
          <p:cNvPr id="93" name="Google Shape;93;p14"/>
          <p:cNvSpPr txBox="1">
            <a:spLocks noGrp="1"/>
          </p:cNvSpPr>
          <p:nvPr>
            <p:ph type="body" idx="1"/>
          </p:nvPr>
        </p:nvSpPr>
        <p:spPr>
          <a:xfrm>
            <a:off x="461000" y="2035925"/>
            <a:ext cx="8414700" cy="3016500"/>
          </a:xfrm>
          <a:prstGeom prst="rect">
            <a:avLst/>
          </a:prstGeom>
        </p:spPr>
        <p:txBody>
          <a:bodyPr spcFirstLastPara="1" wrap="square" lIns="91425" tIns="91425" rIns="91425" bIns="91425" anchor="t" anchorCtr="0">
            <a:normAutofit fontScale="85000" lnSpcReduction="20000"/>
          </a:bodyPr>
          <a:lstStyle/>
          <a:p>
            <a:pPr marL="0" lvl="0" indent="0" algn="l" rtl="0">
              <a:lnSpc>
                <a:spcPct val="120000"/>
              </a:lnSpc>
              <a:spcBef>
                <a:spcPts val="1000"/>
              </a:spcBef>
              <a:spcAft>
                <a:spcPts val="0"/>
              </a:spcAft>
              <a:buNone/>
            </a:pPr>
            <a:r>
              <a:rPr lang="en" sz="2000">
                <a:solidFill>
                  <a:srgbClr val="B71E42"/>
                </a:solidFill>
                <a:latin typeface="Arial"/>
                <a:ea typeface="Arial"/>
                <a:cs typeface="Arial"/>
                <a:sym typeface="Arial"/>
              </a:rPr>
              <a:t>•</a:t>
            </a:r>
            <a:r>
              <a:rPr lang="en" sz="2445">
                <a:solidFill>
                  <a:srgbClr val="000000"/>
                </a:solidFill>
                <a:latin typeface="Arial"/>
                <a:ea typeface="Arial"/>
                <a:cs typeface="Arial"/>
                <a:sym typeface="Arial"/>
              </a:rPr>
              <a:t>Water</a:t>
            </a:r>
            <a:endParaRPr sz="2445">
              <a:solidFill>
                <a:srgbClr val="000000"/>
              </a:solidFill>
              <a:latin typeface="Arial"/>
              <a:ea typeface="Arial"/>
              <a:cs typeface="Arial"/>
              <a:sym typeface="Arial"/>
            </a:endParaRPr>
          </a:p>
          <a:p>
            <a:pPr marL="0" lvl="0" indent="0" algn="l" rtl="0">
              <a:lnSpc>
                <a:spcPct val="120000"/>
              </a:lnSpc>
              <a:spcBef>
                <a:spcPts val="1000"/>
              </a:spcBef>
              <a:spcAft>
                <a:spcPts val="0"/>
              </a:spcAft>
              <a:buNone/>
            </a:pPr>
            <a:r>
              <a:rPr lang="en" sz="2445">
                <a:solidFill>
                  <a:srgbClr val="B71E42"/>
                </a:solidFill>
                <a:latin typeface="Arial"/>
                <a:ea typeface="Arial"/>
                <a:cs typeface="Arial"/>
                <a:sym typeface="Arial"/>
              </a:rPr>
              <a:t>•</a:t>
            </a:r>
            <a:r>
              <a:rPr lang="en" sz="2445">
                <a:solidFill>
                  <a:srgbClr val="000000"/>
                </a:solidFill>
                <a:latin typeface="Arial"/>
                <a:ea typeface="Arial"/>
                <a:cs typeface="Arial"/>
                <a:sym typeface="Arial"/>
              </a:rPr>
              <a:t>Aggregate</a:t>
            </a:r>
            <a:endParaRPr sz="2445">
              <a:solidFill>
                <a:srgbClr val="000000"/>
              </a:solidFill>
              <a:latin typeface="Arial"/>
              <a:ea typeface="Arial"/>
              <a:cs typeface="Arial"/>
              <a:sym typeface="Arial"/>
            </a:endParaRPr>
          </a:p>
          <a:p>
            <a:pPr marL="0" lvl="0" indent="0" algn="l" rtl="0">
              <a:lnSpc>
                <a:spcPct val="120000"/>
              </a:lnSpc>
              <a:spcBef>
                <a:spcPts val="1000"/>
              </a:spcBef>
              <a:spcAft>
                <a:spcPts val="0"/>
              </a:spcAft>
              <a:buNone/>
            </a:pPr>
            <a:r>
              <a:rPr lang="en" sz="2445">
                <a:solidFill>
                  <a:srgbClr val="B71E42"/>
                </a:solidFill>
                <a:latin typeface="Arial"/>
                <a:ea typeface="Arial"/>
                <a:cs typeface="Arial"/>
                <a:sym typeface="Arial"/>
              </a:rPr>
              <a:t>•</a:t>
            </a:r>
            <a:r>
              <a:rPr lang="en" sz="2445">
                <a:solidFill>
                  <a:srgbClr val="000000"/>
                </a:solidFill>
                <a:latin typeface="Arial"/>
                <a:ea typeface="Arial"/>
                <a:cs typeface="Arial"/>
                <a:sym typeface="Arial"/>
              </a:rPr>
              <a:t>Portland Cement</a:t>
            </a:r>
            <a:endParaRPr sz="2445">
              <a:solidFill>
                <a:srgbClr val="000000"/>
              </a:solidFill>
              <a:latin typeface="Arial"/>
              <a:ea typeface="Arial"/>
              <a:cs typeface="Arial"/>
              <a:sym typeface="Arial"/>
            </a:endParaRPr>
          </a:p>
          <a:p>
            <a:pPr marL="0" lvl="0" indent="0" algn="l" rtl="0">
              <a:lnSpc>
                <a:spcPct val="120000"/>
              </a:lnSpc>
              <a:spcBef>
                <a:spcPts val="1000"/>
              </a:spcBef>
              <a:spcAft>
                <a:spcPts val="0"/>
              </a:spcAft>
              <a:buNone/>
            </a:pPr>
            <a:r>
              <a:rPr lang="en" sz="2445">
                <a:solidFill>
                  <a:srgbClr val="000000"/>
                </a:solidFill>
                <a:latin typeface="Arial"/>
                <a:ea typeface="Arial"/>
                <a:cs typeface="Arial"/>
                <a:sym typeface="Arial"/>
              </a:rPr>
              <a:t>The components of concrete are very important. The quality of each component determines how the concrete behaves under pressure and in different conditions. Varying the amount of the concentration of water can significantly alter concrete texture.</a:t>
            </a:r>
            <a:endParaRPr sz="2445">
              <a:solidFill>
                <a:srgbClr val="000000"/>
              </a:solidFill>
              <a:latin typeface="Arial"/>
              <a:ea typeface="Arial"/>
              <a:cs typeface="Arial"/>
              <a:sym typeface="Arial"/>
            </a:endParaRPr>
          </a:p>
          <a:p>
            <a:pPr marL="0" lvl="0" indent="0" algn="l" rtl="0">
              <a:spcBef>
                <a:spcPts val="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674075" y="539850"/>
            <a:ext cx="7688700" cy="5352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Model Explanation</a:t>
            </a:r>
            <a:endParaRPr/>
          </a:p>
        </p:txBody>
      </p:sp>
      <p:sp>
        <p:nvSpPr>
          <p:cNvPr id="99" name="Google Shape;99;p15"/>
          <p:cNvSpPr txBox="1">
            <a:spLocks noGrp="1"/>
          </p:cNvSpPr>
          <p:nvPr>
            <p:ph type="body" idx="1"/>
          </p:nvPr>
        </p:nvSpPr>
        <p:spPr>
          <a:xfrm>
            <a:off x="0" y="1219225"/>
            <a:ext cx="7804800" cy="3549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 sz="5400"/>
              <a:t>Things that can into an effective model</a:t>
            </a:r>
            <a:endParaRPr sz="5400"/>
          </a:p>
          <a:p>
            <a:pPr marL="457200" lvl="0" indent="-314325" algn="l" rtl="0">
              <a:spcBef>
                <a:spcPts val="1200"/>
              </a:spcBef>
              <a:spcAft>
                <a:spcPts val="0"/>
              </a:spcAft>
              <a:buSzPct val="100000"/>
              <a:buChar char="●"/>
            </a:pPr>
            <a:r>
              <a:rPr lang="en" sz="5400"/>
              <a:t>Importing modules such as numpy, pandas, statistics, maplotlib, sklearn, </a:t>
            </a:r>
            <a:endParaRPr sz="5400"/>
          </a:p>
          <a:p>
            <a:pPr marL="457200" lvl="0" indent="0" algn="l" rtl="0">
              <a:spcBef>
                <a:spcPts val="1200"/>
              </a:spcBef>
              <a:spcAft>
                <a:spcPts val="0"/>
              </a:spcAft>
              <a:buNone/>
            </a:pPr>
            <a:r>
              <a:rPr lang="en" sz="5400"/>
              <a:t>Modules have functions that make the completions of models much easier with their individual functions</a:t>
            </a:r>
            <a:endParaRPr sz="5400"/>
          </a:p>
          <a:p>
            <a:pPr marL="457200" lvl="0" indent="-314325" algn="l" rtl="0">
              <a:spcBef>
                <a:spcPts val="1200"/>
              </a:spcBef>
              <a:spcAft>
                <a:spcPts val="0"/>
              </a:spcAft>
              <a:buSzPct val="100000"/>
              <a:buChar char="●"/>
            </a:pPr>
            <a:r>
              <a:rPr lang="en" sz="5400"/>
              <a:t>Import concrete csv</a:t>
            </a:r>
            <a:endParaRPr sz="5400"/>
          </a:p>
          <a:p>
            <a:pPr marL="0" lvl="0" indent="0" algn="l" rtl="0">
              <a:spcBef>
                <a:spcPts val="1200"/>
              </a:spcBef>
              <a:spcAft>
                <a:spcPts val="0"/>
              </a:spcAft>
              <a:buNone/>
            </a:pPr>
            <a:r>
              <a:rPr lang="en" sz="5400"/>
              <a:t>	The file should have a large amount of data with diversity. Importing a csv file that is of rich quality ensures our model is optimal and accurate</a:t>
            </a:r>
            <a:endParaRPr sz="5400"/>
          </a:p>
          <a:p>
            <a:pPr marL="457200" lvl="0" indent="-314325" algn="l" rtl="0">
              <a:spcBef>
                <a:spcPts val="1200"/>
              </a:spcBef>
              <a:spcAft>
                <a:spcPts val="0"/>
              </a:spcAft>
              <a:buSzPct val="100000"/>
              <a:buChar char="●"/>
            </a:pPr>
            <a:r>
              <a:rPr lang="en" sz="5400"/>
              <a:t>Data.info </a:t>
            </a:r>
            <a:endParaRPr sz="5400"/>
          </a:p>
          <a:p>
            <a:pPr marL="457200" lvl="0" indent="0" algn="l" rtl="0">
              <a:spcBef>
                <a:spcPts val="1200"/>
              </a:spcBef>
              <a:spcAft>
                <a:spcPts val="0"/>
              </a:spcAft>
              <a:buNone/>
            </a:pPr>
            <a:r>
              <a:rPr lang="en" sz="5400"/>
              <a:t>This allows us to better gauge how the data will behave as it displays the data types present within the data. </a:t>
            </a:r>
            <a:endParaRPr sz="5400"/>
          </a:p>
          <a:p>
            <a:pPr marL="457200" lvl="0" indent="-314325" algn="l" rtl="0">
              <a:spcBef>
                <a:spcPts val="1200"/>
              </a:spcBef>
              <a:spcAft>
                <a:spcPts val="0"/>
              </a:spcAft>
              <a:buSzPct val="100000"/>
              <a:buChar char="●"/>
            </a:pPr>
            <a:r>
              <a:rPr lang="en" sz="5400"/>
              <a:t>Data.describe </a:t>
            </a:r>
            <a:endParaRPr sz="5400"/>
          </a:p>
          <a:p>
            <a:pPr marL="0" lvl="0" indent="0" algn="l" rtl="0">
              <a:spcBef>
                <a:spcPts val="1200"/>
              </a:spcBef>
              <a:spcAft>
                <a:spcPts val="0"/>
              </a:spcAft>
              <a:buNone/>
            </a:pPr>
            <a:r>
              <a:rPr lang="en" sz="5400"/>
              <a:t>	This allows us to more effectively analyze the data with its statistics such as standard deviation and mean, maximum value and minimum value.</a:t>
            </a:r>
            <a:endParaRPr sz="5400"/>
          </a:p>
          <a:p>
            <a:pPr marL="0" lvl="0" indent="0" algn="l" rtl="0">
              <a:spcBef>
                <a:spcPts val="120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05" name="Google Shape;105;p1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06" name="Google Shape;106;p16"/>
          <p:cNvPicPr preferRelativeResize="0"/>
          <p:nvPr/>
        </p:nvPicPr>
        <p:blipFill>
          <a:blip r:embed="rId3">
            <a:alphaModFix/>
          </a:blip>
          <a:stretch>
            <a:fillRect/>
          </a:stretch>
        </p:blipFill>
        <p:spPr>
          <a:xfrm>
            <a:off x="0" y="0"/>
            <a:ext cx="9143999"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Model Explanation</a:t>
            </a:r>
            <a:endParaRPr/>
          </a:p>
        </p:txBody>
      </p:sp>
      <p:sp>
        <p:nvSpPr>
          <p:cNvPr id="112" name="Google Shape;112;p1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 sz="1500"/>
              <a:t>Data=Data.dropna()</a:t>
            </a:r>
            <a:endParaRPr sz="1500"/>
          </a:p>
          <a:p>
            <a:pPr marL="457200" lvl="0" indent="0" algn="l" rtl="0">
              <a:spcBef>
                <a:spcPts val="1200"/>
              </a:spcBef>
              <a:spcAft>
                <a:spcPts val="0"/>
              </a:spcAft>
              <a:buNone/>
            </a:pPr>
            <a:r>
              <a:rPr lang="en" sz="1500"/>
              <a:t>You can think of this function as a mechanism by which we clean the data to decrease the likelihood that we face errors when enforcing this model’</a:t>
            </a:r>
            <a:endParaRPr sz="1500"/>
          </a:p>
          <a:p>
            <a:pPr marL="457200" lvl="0" indent="-323850" algn="l" rtl="0">
              <a:spcBef>
                <a:spcPts val="1200"/>
              </a:spcBef>
              <a:spcAft>
                <a:spcPts val="0"/>
              </a:spcAft>
              <a:buSzPts val="1500"/>
              <a:buChar char="●"/>
            </a:pPr>
            <a:r>
              <a:rPr lang="en" sz="1500"/>
              <a:t>sns.pairplot(data)</a:t>
            </a:r>
            <a:endParaRPr sz="1500"/>
          </a:p>
          <a:p>
            <a:pPr marL="457200" lvl="0" indent="0" algn="l" rtl="0">
              <a:spcBef>
                <a:spcPts val="1200"/>
              </a:spcBef>
              <a:spcAft>
                <a:spcPts val="1200"/>
              </a:spcAft>
              <a:buNone/>
            </a:pPr>
            <a:r>
              <a:rPr lang="en" sz="1500"/>
              <a:t>This function allows us to see various relationships between different features/ independent variables present within the data. Their relationships present the different correlations found whether positive or negative </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Correlations Found Among Different Features</a:t>
            </a:r>
            <a:endParaRPr/>
          </a:p>
        </p:txBody>
      </p:sp>
      <p:sp>
        <p:nvSpPr>
          <p:cNvPr id="118" name="Google Shape;118;p1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20675" algn="l" rtl="0">
              <a:spcBef>
                <a:spcPts val="1100"/>
              </a:spcBef>
              <a:spcAft>
                <a:spcPts val="0"/>
              </a:spcAft>
              <a:buClr>
                <a:srgbClr val="000000"/>
              </a:buClr>
              <a:buSzPts val="1450"/>
              <a:buFont typeface="Arial"/>
              <a:buChar char="●"/>
            </a:pPr>
            <a:r>
              <a:rPr lang="en" sz="1450">
                <a:solidFill>
                  <a:srgbClr val="000000"/>
                </a:solidFill>
                <a:highlight>
                  <a:srgbClr val="FFFFFF"/>
                </a:highlight>
                <a:latin typeface="Arial"/>
                <a:ea typeface="Arial"/>
                <a:cs typeface="Arial"/>
                <a:sym typeface="Arial"/>
              </a:rPr>
              <a:t>Positive Correlation between cement and compressive strength. This makes a lot of sense because of the increased strength suggesting they are proportional </a:t>
            </a:r>
            <a:endParaRPr sz="1450">
              <a:solidFill>
                <a:srgbClr val="000000"/>
              </a:solidFill>
              <a:highlight>
                <a:srgbClr val="FFFFFF"/>
              </a:highlight>
              <a:latin typeface="Arial"/>
              <a:ea typeface="Arial"/>
              <a:cs typeface="Arial"/>
              <a:sym typeface="Arial"/>
            </a:endParaRPr>
          </a:p>
          <a:p>
            <a:pPr marL="457200" lvl="0" indent="-320675" algn="l" rtl="0">
              <a:spcBef>
                <a:spcPts val="0"/>
              </a:spcBef>
              <a:spcAft>
                <a:spcPts val="0"/>
              </a:spcAft>
              <a:buClr>
                <a:srgbClr val="000000"/>
              </a:buClr>
              <a:buSzPts val="1450"/>
              <a:buFont typeface="Arial"/>
              <a:buChar char="●"/>
            </a:pPr>
            <a:r>
              <a:rPr lang="en" sz="1450">
                <a:solidFill>
                  <a:srgbClr val="000000"/>
                </a:solidFill>
                <a:highlight>
                  <a:srgbClr val="FFFFFF"/>
                </a:highlight>
                <a:latin typeface="Arial"/>
                <a:ea typeface="Arial"/>
                <a:cs typeface="Arial"/>
                <a:sym typeface="Arial"/>
              </a:rPr>
              <a:t>Super plasticizer and age are positively and strongly correlated with compressive strength.</a:t>
            </a:r>
            <a:endParaRPr sz="1450">
              <a:solidFill>
                <a:srgbClr val="000000"/>
              </a:solidFill>
              <a:highlight>
                <a:srgbClr val="FFFFFF"/>
              </a:highlight>
              <a:latin typeface="Arial"/>
              <a:ea typeface="Arial"/>
              <a:cs typeface="Arial"/>
              <a:sym typeface="Arial"/>
            </a:endParaRPr>
          </a:p>
          <a:p>
            <a:pPr marL="457200" lvl="0" indent="-320675" algn="l" rtl="0">
              <a:spcBef>
                <a:spcPts val="0"/>
              </a:spcBef>
              <a:spcAft>
                <a:spcPts val="0"/>
              </a:spcAft>
              <a:buClr>
                <a:srgbClr val="000000"/>
              </a:buClr>
              <a:buSzPts val="1450"/>
              <a:buFont typeface="Arial"/>
              <a:buChar char="●"/>
            </a:pPr>
            <a:r>
              <a:rPr lang="en" sz="1450">
                <a:solidFill>
                  <a:srgbClr val="000000"/>
                </a:solidFill>
                <a:highlight>
                  <a:srgbClr val="FFFFFF"/>
                </a:highlight>
                <a:latin typeface="Arial"/>
                <a:ea typeface="Arial"/>
                <a:cs typeface="Arial"/>
                <a:sym typeface="Arial"/>
              </a:rPr>
              <a:t>Water has a negative and high correlation with super plasticizer,</a:t>
            </a:r>
            <a:endParaRPr sz="1450">
              <a:solidFill>
                <a:srgbClr val="000000"/>
              </a:solidFill>
              <a:highlight>
                <a:srgbClr val="FFFFFF"/>
              </a:highlight>
              <a:latin typeface="Arial"/>
              <a:ea typeface="Arial"/>
              <a:cs typeface="Arial"/>
              <a:sym typeface="Arial"/>
            </a:endParaRPr>
          </a:p>
          <a:p>
            <a:pPr marL="457200" lvl="0" indent="-320675" algn="l" rtl="0">
              <a:spcBef>
                <a:spcPts val="0"/>
              </a:spcBef>
              <a:spcAft>
                <a:spcPts val="0"/>
              </a:spcAft>
              <a:buClr>
                <a:srgbClr val="000000"/>
              </a:buClr>
              <a:buSzPts val="1450"/>
              <a:buFont typeface="Arial"/>
              <a:buChar char="●"/>
            </a:pPr>
            <a:r>
              <a:rPr lang="en" sz="1450">
                <a:solidFill>
                  <a:srgbClr val="000000"/>
                </a:solidFill>
                <a:highlight>
                  <a:srgbClr val="FFFFFF"/>
                </a:highlight>
                <a:latin typeface="Arial"/>
                <a:ea typeface="Arial"/>
                <a:cs typeface="Arial"/>
                <a:sym typeface="Arial"/>
              </a:rPr>
              <a:t> Fly ash has a positive correlation with Fine aggregate.</a:t>
            </a:r>
            <a:endParaRPr sz="1450">
              <a:solidFill>
                <a:srgbClr val="000000"/>
              </a:solidFill>
              <a:highlight>
                <a:srgbClr val="FFFFFF"/>
              </a:highlight>
              <a:latin typeface="Arial"/>
              <a:ea typeface="Arial"/>
              <a:cs typeface="Arial"/>
              <a:sym typeface="Arial"/>
            </a:endParaRPr>
          </a:p>
          <a:p>
            <a:pPr marL="0" lvl="0" indent="0" algn="l" rtl="0">
              <a:spcBef>
                <a:spcPts val="1100"/>
              </a:spcBef>
              <a:spcAft>
                <a:spcPts val="0"/>
              </a:spcAft>
              <a:buNone/>
            </a:pPr>
            <a:r>
              <a:rPr lang="en" sz="1450">
                <a:solidFill>
                  <a:srgbClr val="000000"/>
                </a:solidFill>
                <a:highlight>
                  <a:srgbClr val="FFFFFF"/>
                </a:highlight>
                <a:latin typeface="Arial"/>
                <a:ea typeface="Arial"/>
                <a:cs typeface="Arial"/>
                <a:sym typeface="Arial"/>
              </a:rPr>
              <a:t>The pairplot proves to be immensely beneficial in allowing us to see the unique relationships among the features present within the pairplot</a:t>
            </a:r>
            <a:endParaRPr sz="1450">
              <a:solidFill>
                <a:srgbClr val="000000"/>
              </a:solidFill>
              <a:highlight>
                <a:srgbClr val="FFFFFF"/>
              </a:highlight>
              <a:latin typeface="Arial"/>
              <a:ea typeface="Arial"/>
              <a:cs typeface="Arial"/>
              <a:sym typeface="Arial"/>
            </a:endParaRPr>
          </a:p>
          <a:p>
            <a:pPr marL="0" lvl="0" indent="0" algn="l" rtl="0">
              <a:spcBef>
                <a:spcPts val="1100"/>
              </a:spcBef>
              <a:spcAft>
                <a:spcPts val="12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24" name="Google Shape;124;p1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25" name="Google Shape;125;p19"/>
          <p:cNvPicPr preferRelativeResize="0"/>
          <p:nvPr/>
        </p:nvPicPr>
        <p:blipFill>
          <a:blip r:embed="rId3">
            <a:alphaModFix/>
          </a:blip>
          <a:stretch>
            <a:fillRect/>
          </a:stretch>
        </p:blipFill>
        <p:spPr>
          <a:xfrm>
            <a:off x="0" y="0"/>
            <a:ext cx="9144001" cy="51435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Correlations</a:t>
            </a:r>
            <a:endParaRPr/>
          </a:p>
        </p:txBody>
      </p:sp>
      <p:sp>
        <p:nvSpPr>
          <p:cNvPr id="131" name="Google Shape;131;p2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36550" algn="l" rtl="0">
              <a:spcBef>
                <a:spcPts val="0"/>
              </a:spcBef>
              <a:spcAft>
                <a:spcPts val="0"/>
              </a:spcAft>
              <a:buSzPts val="1700"/>
              <a:buChar char="●"/>
            </a:pPr>
            <a:r>
              <a:rPr lang="en" sz="1700"/>
              <a:t>corr = Data.corr()</a:t>
            </a:r>
            <a:endParaRPr sz="1700"/>
          </a:p>
          <a:p>
            <a:pPr marL="457200" lvl="0" indent="-336550" algn="l" rtl="0">
              <a:spcBef>
                <a:spcPts val="0"/>
              </a:spcBef>
              <a:spcAft>
                <a:spcPts val="0"/>
              </a:spcAft>
              <a:buSzPts val="1700"/>
              <a:buChar char="●"/>
            </a:pPr>
            <a:r>
              <a:rPr lang="en" sz="1700"/>
              <a:t>sns.heatmap(corr,  annot = True, cmap = ‘Blue’)</a:t>
            </a:r>
            <a:endParaRPr sz="1700"/>
          </a:p>
          <a:p>
            <a:pPr marL="457200" lvl="0" indent="-336550" algn="l" rtl="0">
              <a:spcBef>
                <a:spcPts val="0"/>
              </a:spcBef>
              <a:spcAft>
                <a:spcPts val="0"/>
              </a:spcAft>
              <a:buSzPts val="1700"/>
              <a:buChar char="●"/>
            </a:pPr>
            <a:r>
              <a:rPr lang="en" sz="1700"/>
              <a:t>plt.title(“Feature Correlation Heatmap”)</a:t>
            </a:r>
            <a:endParaRPr sz="1700"/>
          </a:p>
          <a:p>
            <a:pPr marL="457200" lvl="0" indent="0" algn="l" rtl="0">
              <a:spcBef>
                <a:spcPts val="1200"/>
              </a:spcBef>
              <a:spcAft>
                <a:spcPts val="0"/>
              </a:spcAft>
              <a:buNone/>
            </a:pPr>
            <a:r>
              <a:rPr lang="en" sz="1700"/>
              <a:t>This allows us to see how strongly correlated the different columns in this dataset are.</a:t>
            </a:r>
            <a:endParaRPr sz="1700"/>
          </a:p>
          <a:p>
            <a:pPr marL="457200" lvl="0" indent="0" algn="l" rtl="0">
              <a:spcBef>
                <a:spcPts val="1200"/>
              </a:spcBef>
              <a:spcAft>
                <a:spcPts val="12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37" name="Google Shape;137;p2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38" name="Google Shape;138;p21"/>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462</Words>
  <Application>Microsoft Office PowerPoint</Application>
  <PresentationFormat>On-screen Show (16:9)</PresentationFormat>
  <Paragraphs>46</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Times New Roman</vt:lpstr>
      <vt:lpstr>Lato</vt:lpstr>
      <vt:lpstr>Arial</vt:lpstr>
      <vt:lpstr>Raleway</vt:lpstr>
      <vt:lpstr>Streamline</vt:lpstr>
      <vt:lpstr>Concrete Strength Project</vt:lpstr>
      <vt:lpstr>Constituents Of Concrete</vt:lpstr>
      <vt:lpstr>Model Explanation</vt:lpstr>
      <vt:lpstr>PowerPoint Presentation</vt:lpstr>
      <vt:lpstr>Model Explanation</vt:lpstr>
      <vt:lpstr>Correlations Found Among Different Features</vt:lpstr>
      <vt:lpstr>PowerPoint Presentation</vt:lpstr>
      <vt:lpstr>Correlations</vt:lpstr>
      <vt:lpstr>PowerPoint Presentation</vt:lpstr>
      <vt:lpstr>Assigning Values to Further Complete The Model</vt:lpstr>
      <vt:lpstr>PowerPoint Presentation</vt:lpstr>
      <vt:lpstr>PowerPoint Presentation</vt:lpstr>
      <vt:lpstr>PowerPoint Presentation</vt:lpstr>
      <vt:lpstr>Building The Regression Model</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Concrete Strength Project</dc:title>
  <cp:lastModifiedBy>Alnaser, Hamzah I (0992)</cp:lastModifiedBy>
  <cp:revision>1</cp:revision>
  <dcterms:modified xsi:type="dcterms:W3CDTF">2022-05-04T04:21:40Z</dcterms:modified>
</cp:coreProperties>
</file>