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Ynes Ineza"/>
  <p:cmAuthor clrIdx="1" id="1" initials="" lastIdx="2" name="Salish ttu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5-07-23T20:15:58.179">
    <p:pos x="6000" y="0"/>
    <p:text>Ynes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1" idx="1" dt="2025-07-23T20:16:42.595">
    <p:pos x="6000" y="0"/>
    <p:text>salish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1" idx="2" dt="2025-07-23T20:16:49.309">
    <p:pos x="6000" y="0"/>
    <p:text>salish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Ynes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7120ca0018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7120ca0018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7120ca0018_3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7120ca0018_3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7120ca0018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7120ca0018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7120ca001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7120ca001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Sahel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7120ca0018_3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7120ca0018_3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7120ca001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7120ca001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7120ca0018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7120ca0018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7120ca001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7120ca001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7120ca0018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7120ca0018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7120ca001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7120ca001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7120ca001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7120ca001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7120ca001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7120ca001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7120ca0018_3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7120ca0018_3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Salish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7120ca0018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7120ca0018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7120ca0018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7120ca0018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45013902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45013902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450139021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450139021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3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584200" marR="7620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highlight>
                  <a:srgbClr val="F9FBFD"/>
                </a:highlight>
                <a:latin typeface="Roboto"/>
                <a:ea typeface="Roboto"/>
                <a:cs typeface="Roboto"/>
                <a:sym typeface="Roboto"/>
              </a:rPr>
              <a:t>Noise-Consistent Siamese-Diffusion for Medical Image Synthesis and Segmentation</a:t>
            </a:r>
            <a:endParaRPr sz="2400">
              <a:highlight>
                <a:srgbClr val="F9FBFD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Sahel Azzam, </a:t>
            </a:r>
            <a:r>
              <a:rPr lang="en"/>
              <a:t>Samuel </a:t>
            </a:r>
            <a:r>
              <a:rPr lang="en"/>
              <a:t>Abiola, Daniel Diaz Santiago, Ynes Ineza, </a:t>
            </a:r>
            <a:r>
              <a:rPr lang="en"/>
              <a:t>Salish Kumar</a:t>
            </a:r>
            <a:r>
              <a:rPr lang="en"/>
              <a:t> </a:t>
            </a:r>
            <a:endParaRPr b="1" sz="1800">
              <a:solidFill>
                <a:srgbClr val="FFFFFF"/>
              </a:solidFill>
              <a:highlight>
                <a:srgbClr val="2D2C2C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phase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5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 is done on three Public medical Datasets - Polyps, ISIC2016 and ISIC2018.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Segmentation performance is evaluated using weighted mDice(%) and mIoU(%).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Evaluation metrics used are FID, KID, CLIP-1, LPIPS, CMMD and the Mean Opinion Score (MOS)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introduce the Noise consistency Loss they select wc=1.0 as the optimal stable default.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16" name="Google Shape;116;p23" title="Screenshot 2025-07-23 at 5.56.53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25"/>
            <a:ext cx="4857750" cy="386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3" title="Screenshot 2025-07-23 at 5.56.35 A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5100" y="1609725"/>
            <a:ext cx="4358900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4" title="Screenshot 2025-07-23 at 3.23.15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525" y="1291825"/>
            <a:ext cx="8520600" cy="327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Vs. Actual Results</a:t>
            </a:r>
            <a:endParaRPr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609600" rtl="0" algn="l">
              <a:spcBef>
                <a:spcPts val="200"/>
              </a:spcBef>
              <a:spcAft>
                <a:spcPts val="0"/>
              </a:spcAft>
              <a:buClr>
                <a:srgbClr val="292929"/>
              </a:buClr>
              <a:buSzPts val="2600"/>
              <a:buChar char="●"/>
            </a:pPr>
            <a:r>
              <a:rPr lang="en" sz="2600">
                <a:solidFill>
                  <a:srgbClr val="292929"/>
                </a:solidFill>
                <a:highlight>
                  <a:srgbClr val="FFFFFF"/>
                </a:highlight>
              </a:rPr>
              <a:t>Left: Your noisy output image</a:t>
            </a:r>
            <a:endParaRPr sz="26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93700" lvl="0" marL="6096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600"/>
              <a:buChar char="●"/>
            </a:pPr>
            <a:r>
              <a:rPr lang="en" sz="2600">
                <a:solidFill>
                  <a:srgbClr val="292929"/>
                </a:solidFill>
                <a:highlight>
                  <a:srgbClr val="FFFFFF"/>
                </a:highlight>
              </a:rPr>
              <a:t>Right: Expected clean polyp image from paper</a:t>
            </a:r>
            <a:endParaRPr sz="26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93700" lvl="0" marL="6096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600"/>
              <a:buChar char="●"/>
            </a:pPr>
            <a:r>
              <a:rPr lang="en" sz="2600">
                <a:solidFill>
                  <a:srgbClr val="292929"/>
                </a:solidFill>
                <a:highlight>
                  <a:srgbClr val="FFFFFF"/>
                </a:highlight>
              </a:rPr>
              <a:t>Clear visual impact of the problem</a:t>
            </a:r>
            <a:endParaRPr sz="26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00"/>
              </a:spcBef>
              <a:spcAft>
                <a:spcPts val="1200"/>
              </a:spcAft>
              <a:buNone/>
            </a:pPr>
            <a:r>
              <a:t/>
            </a:r>
            <a:endParaRPr sz="2600"/>
          </a:p>
        </p:txBody>
      </p:sp>
      <p:pic>
        <p:nvPicPr>
          <p:cNvPr id="131" name="Google Shape;1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875075"/>
            <a:ext cx="2054950" cy="205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6268" y="2875068"/>
            <a:ext cx="2546024" cy="217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result</a:t>
            </a:r>
            <a:endParaRPr/>
          </a:p>
        </p:txBody>
      </p:sp>
      <p:pic>
        <p:nvPicPr>
          <p:cNvPr id="138" name="Google Shape;138;p26" title="Screenshot 2025-07-23 at 5.23.01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92"/>
            <a:ext cx="8520600" cy="1534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Could Be The Issue</a:t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762000" rtl="0" algn="l">
              <a:spcBef>
                <a:spcPts val="200"/>
              </a:spcBef>
              <a:spcAft>
                <a:spcPts val="0"/>
              </a:spcAft>
              <a:buClr>
                <a:srgbClr val="292929"/>
              </a:buClr>
              <a:buSzPts val="2300"/>
              <a:buChar char="●"/>
            </a:pPr>
            <a:r>
              <a:rPr lang="en" sz="2300">
                <a:solidFill>
                  <a:srgbClr val="292929"/>
                </a:solidFill>
                <a:highlight>
                  <a:srgbClr val="FFFFFF"/>
                </a:highlight>
              </a:rPr>
              <a:t>Sampling configuration problems</a:t>
            </a:r>
            <a:endParaRPr sz="23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74650" lvl="0" marL="7620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300"/>
              <a:buChar char="●"/>
            </a:pPr>
            <a:r>
              <a:rPr lang="en" sz="2300">
                <a:solidFill>
                  <a:srgbClr val="292929"/>
                </a:solidFill>
                <a:highlight>
                  <a:srgbClr val="FFFFFF"/>
                </a:highlight>
              </a:rPr>
              <a:t>Training convergence issues</a:t>
            </a:r>
            <a:endParaRPr sz="23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74650" lvl="0" marL="7620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300"/>
              <a:buChar char="●"/>
            </a:pPr>
            <a:r>
              <a:rPr lang="en" sz="2300">
                <a:solidFill>
                  <a:srgbClr val="292929"/>
                </a:solidFill>
                <a:highlight>
                  <a:srgbClr val="FFFFFF"/>
                </a:highlight>
              </a:rPr>
              <a:t>Data preprocessing gaps</a:t>
            </a:r>
            <a:endParaRPr sz="23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74650" lvl="0" marL="7620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300"/>
              <a:buChar char="●"/>
            </a:pPr>
            <a:r>
              <a:rPr lang="en" sz="2300">
                <a:solidFill>
                  <a:srgbClr val="292929"/>
                </a:solidFill>
                <a:highlight>
                  <a:srgbClr val="FFFFFF"/>
                </a:highlight>
              </a:rPr>
              <a:t>Architecture implementation details</a:t>
            </a:r>
            <a:endParaRPr sz="23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00"/>
              </a:spcBef>
              <a:spcAft>
                <a:spcPts val="120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rgbClr val="292929"/>
                </a:solidFill>
                <a:highlight>
                  <a:srgbClr val="FFFFFF"/>
                </a:highlight>
              </a:rPr>
              <a:t>Debugging Strategies</a:t>
            </a:r>
            <a:endParaRPr sz="26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609600" rtl="0" algn="l">
              <a:spcBef>
                <a:spcPts val="200"/>
              </a:spcBef>
              <a:spcAft>
                <a:spcPts val="0"/>
              </a:spcAft>
              <a:buClr>
                <a:srgbClr val="292929"/>
              </a:buClr>
              <a:buSzPts val="2600"/>
              <a:buChar char="●"/>
            </a:pPr>
            <a:r>
              <a:rPr lang="en" sz="2600">
                <a:solidFill>
                  <a:srgbClr val="292929"/>
                </a:solidFill>
                <a:highlight>
                  <a:srgbClr val="FFFFFF"/>
                </a:highlight>
              </a:rPr>
              <a:t>Systematic approaches we plan to take:</a:t>
            </a:r>
            <a:endParaRPr sz="26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74650" lvl="0" marL="7620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300"/>
              <a:buChar char="●"/>
            </a:pPr>
            <a:r>
              <a:rPr lang="en" sz="2300">
                <a:solidFill>
                  <a:srgbClr val="292929"/>
                </a:solidFill>
                <a:highlight>
                  <a:srgbClr val="FFFFFF"/>
                </a:highlight>
              </a:rPr>
              <a:t>Start with simpler baseline</a:t>
            </a:r>
            <a:endParaRPr sz="23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74650" lvl="0" marL="7620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300"/>
              <a:buChar char="●"/>
            </a:pPr>
            <a:r>
              <a:rPr lang="en" sz="2300">
                <a:solidFill>
                  <a:srgbClr val="292929"/>
                </a:solidFill>
                <a:highlight>
                  <a:srgbClr val="FFFFFF"/>
                </a:highlight>
              </a:rPr>
              <a:t>Verify loss computations</a:t>
            </a:r>
            <a:endParaRPr sz="23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74650" lvl="0" marL="7620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300"/>
              <a:buChar char="●"/>
            </a:pPr>
            <a:r>
              <a:rPr lang="en" sz="2300">
                <a:solidFill>
                  <a:srgbClr val="292929"/>
                </a:solidFill>
                <a:highlight>
                  <a:srgbClr val="FFFFFF"/>
                </a:highlight>
              </a:rPr>
              <a:t>Check gradient flow</a:t>
            </a:r>
            <a:endParaRPr sz="23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74650" lvl="0" marL="7620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300"/>
              <a:buChar char="●"/>
            </a:pPr>
            <a:r>
              <a:rPr lang="en" sz="2300">
                <a:solidFill>
                  <a:srgbClr val="292929"/>
                </a:solidFill>
                <a:highlight>
                  <a:srgbClr val="FFFFFF"/>
                </a:highlight>
              </a:rPr>
              <a:t>Compare with ControlNet baseline</a:t>
            </a:r>
            <a:endParaRPr sz="23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00"/>
              </a:spcBef>
              <a:spcAft>
                <a:spcPts val="1200"/>
              </a:spcAft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4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292929"/>
                </a:solidFill>
                <a:highlight>
                  <a:srgbClr val="FFFFFF"/>
                </a:highlight>
              </a:rPr>
              <a:t>Lessons Learned</a:t>
            </a:r>
            <a:endParaRPr sz="2500"/>
          </a:p>
        </p:txBody>
      </p:sp>
      <p:sp>
        <p:nvSpPr>
          <p:cNvPr id="156" name="Google Shape;15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609600" rtl="0" algn="l">
              <a:spcBef>
                <a:spcPts val="200"/>
              </a:spcBef>
              <a:spcAft>
                <a:spcPts val="0"/>
              </a:spcAft>
              <a:buClr>
                <a:srgbClr val="292929"/>
              </a:buClr>
              <a:buSzPts val="2200"/>
              <a:buChar char="●"/>
            </a:pPr>
            <a:r>
              <a:rPr lang="en" sz="2200">
                <a:solidFill>
                  <a:srgbClr val="292929"/>
                </a:solidFill>
                <a:highlight>
                  <a:srgbClr val="FFFFFF"/>
                </a:highlight>
              </a:rPr>
              <a:t>Importance of implementation details in papers</a:t>
            </a:r>
            <a:endParaRPr sz="22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68300" lvl="0" marL="6096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200"/>
              <a:buChar char="●"/>
            </a:pPr>
            <a:r>
              <a:rPr lang="en" sz="2200">
                <a:solidFill>
                  <a:srgbClr val="292929"/>
                </a:solidFill>
                <a:highlight>
                  <a:srgbClr val="FFFFFF"/>
                </a:highlight>
              </a:rPr>
              <a:t>Need for incremental validation</a:t>
            </a:r>
            <a:endParaRPr sz="22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68300" lvl="0" marL="6096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200"/>
              <a:buChar char="●"/>
            </a:pPr>
            <a:r>
              <a:rPr lang="en" sz="2200">
                <a:solidFill>
                  <a:srgbClr val="292929"/>
                </a:solidFill>
                <a:highlight>
                  <a:srgbClr val="FFFFFF"/>
                </a:highlight>
              </a:rPr>
              <a:t>Reproducibility challenges in deep learning</a:t>
            </a:r>
            <a:endParaRPr sz="22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68300" lvl="0" marL="6096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200"/>
              <a:buChar char="●"/>
            </a:pPr>
            <a:r>
              <a:rPr lang="en" sz="2200">
                <a:solidFill>
                  <a:srgbClr val="292929"/>
                </a:solidFill>
                <a:highlight>
                  <a:srgbClr val="FFFFFF"/>
                </a:highlight>
              </a:rPr>
              <a:t>Domain-specific considerations for medical imaging</a:t>
            </a:r>
            <a:endParaRPr sz="22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92929"/>
                </a:solidFill>
              </a:rPr>
              <a:t>What could be improved</a:t>
            </a:r>
            <a:endParaRPr>
              <a:solidFill>
                <a:srgbClr val="292929"/>
              </a:solidFill>
            </a:endParaRPr>
          </a:p>
        </p:txBody>
      </p:sp>
      <p:sp>
        <p:nvSpPr>
          <p:cNvPr id="162" name="Google Shape;16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92929"/>
                </a:solidFill>
              </a:rPr>
              <a:t>Our implementation:</a:t>
            </a:r>
            <a:endParaRPr>
              <a:solidFill>
                <a:srgbClr val="292929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292929"/>
              </a:buClr>
              <a:buSzPts val="1800"/>
              <a:buChar char="●"/>
            </a:pPr>
            <a:r>
              <a:rPr lang="en">
                <a:solidFill>
                  <a:srgbClr val="292929"/>
                </a:solidFill>
              </a:rPr>
              <a:t>Start from verified ControlNet baseline</a:t>
            </a:r>
            <a:endParaRPr>
              <a:solidFill>
                <a:srgbClr val="29292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Char char="●"/>
            </a:pPr>
            <a:r>
              <a:rPr lang="en">
                <a:solidFill>
                  <a:srgbClr val="292929"/>
                </a:solidFill>
              </a:rPr>
              <a:t>Use lower resolution images for faster debugging</a:t>
            </a:r>
            <a:endParaRPr>
              <a:solidFill>
                <a:srgbClr val="29292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Char char="●"/>
            </a:pPr>
            <a:r>
              <a:rPr lang="en">
                <a:solidFill>
                  <a:srgbClr val="292929"/>
                </a:solidFill>
              </a:rPr>
              <a:t>Inject mask‑branch features via cross‑attention into the image UNet</a:t>
            </a:r>
            <a:endParaRPr>
              <a:solidFill>
                <a:srgbClr val="29292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Char char="●"/>
            </a:pPr>
            <a:r>
              <a:rPr lang="en">
                <a:solidFill>
                  <a:srgbClr val="292929"/>
                </a:solidFill>
              </a:rPr>
              <a:t>Predict soft masks with a KL‑divergence uncertainty loss</a:t>
            </a:r>
            <a:endParaRPr>
              <a:solidFill>
                <a:srgbClr val="29292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92929"/>
                </a:solidFill>
              </a:rPr>
              <a:t>Original implementation:</a:t>
            </a:r>
            <a:endParaRPr>
              <a:solidFill>
                <a:srgbClr val="292929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292929"/>
              </a:buClr>
              <a:buSzPts val="1800"/>
              <a:buChar char="●"/>
            </a:pPr>
            <a:r>
              <a:rPr lang="en">
                <a:solidFill>
                  <a:srgbClr val="292929"/>
                </a:solidFill>
              </a:rPr>
              <a:t>Expand to 3D/grayscale modalities (CT and MRI)</a:t>
            </a:r>
            <a:endParaRPr>
              <a:solidFill>
                <a:srgbClr val="29292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Char char="●"/>
            </a:pPr>
            <a:r>
              <a:rPr lang="en">
                <a:solidFill>
                  <a:srgbClr val="292929"/>
                </a:solidFill>
              </a:rPr>
              <a:t>Promote expert feedback (medical professionals)</a:t>
            </a:r>
            <a:endParaRPr>
              <a:solidFill>
                <a:srgbClr val="29292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 &amp; Motivation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609600" rtl="0" algn="l">
              <a:spcBef>
                <a:spcPts val="200"/>
              </a:spcBef>
              <a:spcAft>
                <a:spcPts val="0"/>
              </a:spcAft>
              <a:buClr>
                <a:srgbClr val="292929"/>
              </a:buClr>
              <a:buSzPts val="2600"/>
              <a:buChar char="●"/>
            </a:pPr>
            <a:r>
              <a:rPr lang="en" sz="2600">
                <a:solidFill>
                  <a:srgbClr val="292929"/>
                </a:solidFill>
                <a:highlight>
                  <a:srgbClr val="FFFFFF"/>
                </a:highlight>
              </a:rPr>
              <a:t>Medical image segmentation needs more data</a:t>
            </a:r>
            <a:endParaRPr sz="26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93700" lvl="0" marL="6096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600"/>
              <a:buChar char="●"/>
            </a:pPr>
            <a:r>
              <a:rPr lang="en" sz="2600">
                <a:solidFill>
                  <a:srgbClr val="292929"/>
                </a:solidFill>
                <a:highlight>
                  <a:srgbClr val="FFFFFF"/>
                </a:highlight>
              </a:rPr>
              <a:t>Traditional diffusion models lack morphological fidelity</a:t>
            </a:r>
            <a:endParaRPr sz="26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93700" lvl="0" marL="6096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600"/>
              <a:buChar char="●"/>
            </a:pPr>
            <a:r>
              <a:rPr lang="en" sz="2600">
                <a:solidFill>
                  <a:srgbClr val="292929"/>
                </a:solidFill>
                <a:highlight>
                  <a:srgbClr val="FFFFFF"/>
                </a:highlight>
              </a:rPr>
              <a:t>Show the contrast: noisy output vs. expected high-quality medical images</a:t>
            </a:r>
            <a:endParaRPr sz="26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00"/>
              </a:spcBef>
              <a:spcAft>
                <a:spcPts val="1200"/>
              </a:spcAft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3050">
                <a:solidFill>
                  <a:srgbClr val="292929"/>
                </a:solidFill>
                <a:highlight>
                  <a:srgbClr val="FFFFFF"/>
                </a:highlight>
              </a:rPr>
              <a:t>Original Siamese-Diffusion Method</a:t>
            </a:r>
            <a:endParaRPr sz="305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422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609600" rtl="0" algn="l">
              <a:spcBef>
                <a:spcPts val="200"/>
              </a:spcBef>
              <a:spcAft>
                <a:spcPts val="0"/>
              </a:spcAft>
              <a:buClr>
                <a:srgbClr val="292929"/>
              </a:buClr>
              <a:buSzPts val="2600"/>
              <a:buChar char="●"/>
            </a:pPr>
            <a:r>
              <a:rPr lang="en" sz="2600">
                <a:solidFill>
                  <a:srgbClr val="292929"/>
                </a:solidFill>
                <a:highlight>
                  <a:srgbClr val="FFFFFF"/>
                </a:highlight>
              </a:rPr>
              <a:t>Brief overview of Qiu et al. approach</a:t>
            </a:r>
            <a:endParaRPr sz="26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93700" lvl="0" marL="6096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600"/>
              <a:buChar char="●"/>
            </a:pPr>
            <a:r>
              <a:rPr lang="en" sz="2600">
                <a:solidFill>
                  <a:srgbClr val="292929"/>
                </a:solidFill>
                <a:highlight>
                  <a:srgbClr val="FFFFFF"/>
                </a:highlight>
              </a:rPr>
              <a:t>Two branches: Mask-Diffusion + Image-Diffusion</a:t>
            </a:r>
            <a:endParaRPr sz="26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93700" lvl="0" marL="6096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600"/>
              <a:buChar char="●"/>
            </a:pPr>
            <a:r>
              <a:rPr lang="en" sz="2600">
                <a:solidFill>
                  <a:srgbClr val="292929"/>
                </a:solidFill>
                <a:highlight>
                  <a:srgbClr val="FFFFFF"/>
                </a:highlight>
              </a:rPr>
              <a:t>Key innovation: Noise Consistency Loss</a:t>
            </a:r>
            <a:endParaRPr sz="26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93700" lvl="0" marL="6096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600"/>
              <a:buChar char="●"/>
            </a:pPr>
            <a:r>
              <a:rPr lang="en" sz="2600">
                <a:solidFill>
                  <a:srgbClr val="292929"/>
                </a:solidFill>
                <a:highlight>
                  <a:srgbClr val="FFFFFF"/>
                </a:highlight>
              </a:rPr>
              <a:t>Simple architecture diagram</a:t>
            </a:r>
            <a:endParaRPr sz="26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00"/>
              </a:spcBef>
              <a:spcAft>
                <a:spcPts val="1200"/>
              </a:spcAft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292929"/>
                </a:solidFill>
                <a:highlight>
                  <a:srgbClr val="FFFFFF"/>
                </a:highlight>
              </a:rPr>
              <a:t>Our Implementation Approach</a:t>
            </a:r>
            <a:endParaRPr sz="24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609600" rtl="0" algn="l">
              <a:spcBef>
                <a:spcPts val="200"/>
              </a:spcBef>
              <a:spcAft>
                <a:spcPts val="0"/>
              </a:spcAft>
              <a:buClr>
                <a:srgbClr val="292929"/>
              </a:buClr>
              <a:buSzPts val="2600"/>
              <a:buChar char="●"/>
            </a:pPr>
            <a:r>
              <a:rPr lang="en" sz="2600">
                <a:solidFill>
                  <a:srgbClr val="292929"/>
                </a:solidFill>
                <a:highlight>
                  <a:srgbClr val="FFFFFF"/>
                </a:highlight>
              </a:rPr>
              <a:t>Replication methodology</a:t>
            </a:r>
            <a:endParaRPr sz="26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93700" lvl="0" marL="6096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600"/>
              <a:buChar char="●"/>
            </a:pPr>
            <a:r>
              <a:rPr lang="en" sz="2600">
                <a:solidFill>
                  <a:srgbClr val="292929"/>
                </a:solidFill>
                <a:highlight>
                  <a:srgbClr val="FFFFFF"/>
                </a:highlight>
              </a:rPr>
              <a:t>Technical stack: PyTorch + Stable Diffusion v1.5</a:t>
            </a:r>
            <a:endParaRPr sz="26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93700" lvl="0" marL="6096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600"/>
              <a:buChar char="●"/>
            </a:pPr>
            <a:r>
              <a:rPr lang="en" sz="2600">
                <a:solidFill>
                  <a:srgbClr val="292929"/>
                </a:solidFill>
                <a:highlight>
                  <a:srgbClr val="FFFFFF"/>
                </a:highlight>
              </a:rPr>
              <a:t>Key parameters and setup</a:t>
            </a:r>
            <a:endParaRPr sz="26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93700" lvl="0" marL="6096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600"/>
              <a:buChar char="●"/>
            </a:pPr>
            <a:r>
              <a:rPr lang="en" sz="2600">
                <a:solidFill>
                  <a:srgbClr val="292929"/>
                </a:solidFill>
                <a:highlight>
                  <a:srgbClr val="FFFFFF"/>
                </a:highlight>
              </a:rPr>
              <a:t>Dataset: Polyps (Kvasir + CVC-ClinicDB)</a:t>
            </a:r>
            <a:endParaRPr sz="26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00"/>
              </a:spcBef>
              <a:spcAft>
                <a:spcPts val="1200"/>
              </a:spcAft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Diffusion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Diffusion models are tools used to generate image mask pairs, </a:t>
            </a:r>
            <a:r>
              <a:rPr lang="en"/>
              <a:t>widely</a:t>
            </a:r>
            <a:r>
              <a:rPr lang="en"/>
              <a:t> used to expand data sets for medical image segmentation tasks.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Typically, generating medical images involves using</a:t>
            </a:r>
            <a:r>
              <a:rPr lang="en">
                <a:solidFill>
                  <a:srgbClr val="808080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masks to indicate the lesion areas as prior controls injected into the diffusion model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Diffusion models consists of a diffusion process and a denoising process.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Siamese-Diffusion model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paper proposes the resource-efficient Siamese-Diffusion model, which trains the diffusion model under varying prior controls.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When guided by a mask alone, this process is termed Mask-Diffusion, and when guided by both the image and its corresponding mask, it is called Image-Diffusion.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To alleviate the inherent issues of Image-Diffusion, the paper introduced a Noise Consistency Loss, enabling the noise predicted by Image-Diffusion to act as an additional anchor, steering the convergence trajectory of Mask-Diffusion toward a local minimum with higher morphological fidelity in the parameter space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Phase Model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9" title="Screenshot 2025-07-23 at 3.20.06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49975"/>
            <a:ext cx="8520601" cy="362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71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292929"/>
                </a:solidFill>
                <a:highlight>
                  <a:srgbClr val="FFFFFF"/>
                </a:highlight>
              </a:rPr>
              <a:t>How Siamese-Diffusion Works</a:t>
            </a:r>
            <a:endParaRPr b="1" sz="240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108150" y="717750"/>
            <a:ext cx="8632800" cy="38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Dual-Branch Training Architecture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1. Mask-Diffusion Branch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Input: Segmentation mask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Goal: High diversity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Limitation: Low fidelity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2. Image-Diffusion Branch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Input: Image + mask (via dense hint)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Goal: High fidelity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Limitation: Low diversity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/>
              <a:t>Key Innovation – Noise Consistency Loss</a:t>
            </a:r>
            <a:endParaRPr sz="2400"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60850" y="10836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92929"/>
                </a:solidFill>
                <a:highlight>
                  <a:srgbClr val="FFFFFF"/>
                </a:highlight>
              </a:rPr>
              <a:t>Key Innovation: Noise Consistency Loss</a:t>
            </a:r>
            <a:endParaRPr b="1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92929"/>
                </a:solidFill>
                <a:highlight>
                  <a:srgbClr val="FFFFFF"/>
                </a:highlight>
              </a:rPr>
              <a:t>Forces Mask-Diffusion to learn from Image-Diffusion's superior noise predictions</a:t>
            </a:r>
            <a:endParaRPr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92929"/>
                </a:solidFill>
                <a:highlight>
                  <a:srgbClr val="FFFFFF"/>
                </a:highlight>
              </a:rPr>
              <a:t>L_total = L_diffusion + λ × ||ε_mask - ε_image||²</a:t>
            </a:r>
            <a:endParaRPr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92929"/>
                </a:solidFill>
                <a:highlight>
                  <a:srgbClr val="FFFFFF"/>
                </a:highlight>
              </a:rPr>
              <a:t>Result: Mask-Diffusion inherits high fidelity while maintaining diversity</a:t>
            </a:r>
            <a:endParaRPr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292929"/>
                </a:solidFill>
                <a:highlight>
                  <a:srgbClr val="FFFFFF"/>
                </a:highlight>
              </a:rPr>
              <a:t>Inference: Best of Both Worlds</a:t>
            </a:r>
            <a:endParaRPr b="1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42900" lvl="0" marL="609600" rtl="0" algn="l">
              <a:spcBef>
                <a:spcPts val="700"/>
              </a:spcBef>
              <a:spcAft>
                <a:spcPts val="0"/>
              </a:spcAft>
              <a:buClr>
                <a:srgbClr val="292929"/>
              </a:buClr>
              <a:buSzPts val="1800"/>
              <a:buChar char="●"/>
            </a:pPr>
            <a:r>
              <a:rPr lang="en">
                <a:solidFill>
                  <a:srgbClr val="292929"/>
                </a:solidFill>
                <a:highlight>
                  <a:srgbClr val="FFFFFF"/>
                </a:highlight>
              </a:rPr>
              <a:t>During sampling: Only Mask-Diffusion branch is used</a:t>
            </a:r>
            <a:endParaRPr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42900" lvl="0" marL="6096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Char char="●"/>
            </a:pPr>
            <a:r>
              <a:rPr lang="en">
                <a:solidFill>
                  <a:srgbClr val="292929"/>
                </a:solidFill>
                <a:highlight>
                  <a:srgbClr val="FFFFFF"/>
                </a:highlight>
              </a:rPr>
              <a:t>Input: Segmentation mask only</a:t>
            </a:r>
            <a:endParaRPr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42900" lvl="0" marL="6096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Char char="●"/>
            </a:pPr>
            <a:r>
              <a:rPr lang="en">
                <a:solidFill>
                  <a:srgbClr val="292929"/>
                </a:solidFill>
                <a:highlight>
                  <a:srgbClr val="FFFFFF"/>
                </a:highlight>
              </a:rPr>
              <a:t>Output: High-fidelity + diverse synthetic medical images</a:t>
            </a:r>
            <a:endParaRPr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7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292929"/>
                </a:solidFill>
                <a:highlight>
                  <a:srgbClr val="FFFFFF"/>
                </a:highlight>
              </a:rPr>
              <a:t>Achieves the impossible: High fidelity AND high diversity from mask-only conditioning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