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2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5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1" d="100"/>
          <a:sy n="81" d="100"/>
        </p:scale>
        <p:origin x="46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871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11/9/2021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484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11/9/2021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919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778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166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11/9/2021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920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11/9/2021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818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11/9/2021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357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11/9/2021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999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11/9/2021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29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11/9/2021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88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2682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15" r:id="rId6"/>
    <p:sldLayoutId id="2147483711" r:id="rId7"/>
    <p:sldLayoutId id="2147483712" r:id="rId8"/>
    <p:sldLayoutId id="2147483713" r:id="rId9"/>
    <p:sldLayoutId id="2147483714" r:id="rId10"/>
    <p:sldLayoutId id="214748371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app/profile/saher.aziz/viz/RockbusterStealthDataAnalysis_16365054774550/Story1?publish=ye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14C34-F582-4EEF-86CE-F88761E52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58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587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1F3A80-EB72-43BB-905C-B112C360D3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50" b="1589"/>
          <a:stretch/>
        </p:blipFill>
        <p:spPr>
          <a:xfrm>
            <a:off x="-1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118982"/>
            <a:ext cx="7537704" cy="246266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74260E-1812-457A-BE3C-9540A04499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5791" y="3331444"/>
            <a:ext cx="6470692" cy="1229306"/>
          </a:xfrm>
        </p:spPr>
        <p:txBody>
          <a:bodyPr>
            <a:normAutofit/>
          </a:bodyPr>
          <a:lstStyle/>
          <a:p>
            <a:r>
              <a:rPr lang="en-US" sz="3800" b="1" i="0" u="none" strike="noStrike" baseline="0">
                <a:solidFill>
                  <a:schemeClr val="tx1"/>
                </a:solidFill>
                <a:latin typeface="Oswald-SemiBold"/>
              </a:rPr>
              <a:t>Rockbuster</a:t>
            </a:r>
            <a:br>
              <a:rPr lang="en-US" sz="3800" b="1" i="0" u="none" strike="noStrike" baseline="0">
                <a:solidFill>
                  <a:schemeClr val="tx1"/>
                </a:solidFill>
                <a:latin typeface="Oswald-SemiBold"/>
              </a:rPr>
            </a:br>
            <a:r>
              <a:rPr lang="en-US" sz="3800" b="1" i="0" u="none" strike="noStrike" baseline="0">
                <a:solidFill>
                  <a:schemeClr val="tx1"/>
                </a:solidFill>
                <a:latin typeface="Oswald-SemiBold"/>
              </a:rPr>
              <a:t>Stealth Data Analysis</a:t>
            </a:r>
            <a:endParaRPr lang="en-US" sz="380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661576-200F-4929-B559-F6E6B2BD8D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5791" y="4735799"/>
            <a:ext cx="6470693" cy="605256"/>
          </a:xfrm>
        </p:spPr>
        <p:txBody>
          <a:bodyPr>
            <a:normAutofit/>
          </a:bodyPr>
          <a:lstStyle/>
          <a:p>
            <a:r>
              <a:rPr lang="en-US" dirty="0"/>
              <a:t>By Saher Aziz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2429" y="4641183"/>
            <a:ext cx="6309360" cy="0"/>
          </a:xfrm>
          <a:prstGeom prst="line">
            <a:avLst/>
          </a:prstGeom>
          <a:ln w="19050">
            <a:solidFill>
              <a:schemeClr val="accent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!!footer rectangle">
            <a:extLst>
              <a:ext uri="{FF2B5EF4-FFF2-40B4-BE49-F238E27FC236}">
                <a16:creationId xmlns:a16="http://schemas.microsoft.com/office/drawing/2014/main" id="{C390A367-0330-4E03-9D5F-40308A7975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116813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42526D-CF99-41A5-807A-E243C1432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en-US" sz="3100">
                <a:solidFill>
                  <a:srgbClr val="FFFFFF"/>
                </a:solidFill>
              </a:rPr>
              <a:t>Conclusions and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59F12-BCD6-4DD1-8C01-6CB9C85C9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1958" y="605896"/>
            <a:ext cx="5923721" cy="5646208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Sports, Sci-Fi, and Animation contribute to the most in Revenue.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The average rental duration for all videos is 5.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India, China, and the US are the top countries in terms of Revenue and Customers.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The highest paying customers should be rewarded with discounted movie rentals.</a:t>
            </a:r>
          </a:p>
        </p:txBody>
      </p:sp>
    </p:spTree>
    <p:extLst>
      <p:ext uri="{BB962C8B-B14F-4D97-AF65-F5344CB8AC3E}">
        <p14:creationId xmlns:p14="http://schemas.microsoft.com/office/powerpoint/2010/main" val="1137540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996CE-F8AA-4309-ACE7-A46D5E2F6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39434-8835-4215-9CE5-5B587374A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Click Here for the Tableau Story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029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584895-7D8F-4D09-9F75-C03A08D80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Rockbuster Stealth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0D8C4-1E09-4F24-8EA8-BCC1DAD68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1958" y="605896"/>
            <a:ext cx="5923721" cy="5646208"/>
          </a:xfrm>
        </p:spPr>
        <p:txBody>
          <a:bodyPr anchor="ctr">
            <a:normAutofit/>
          </a:bodyPr>
          <a:lstStyle/>
          <a:p>
            <a:r>
              <a:rPr lang="en-US" sz="2400" b="0" i="0" u="none" strike="noStrike" baseline="0" dirty="0" err="1"/>
              <a:t>Rockbuster</a:t>
            </a:r>
            <a:r>
              <a:rPr lang="en-US" sz="2400" b="0" i="0" u="none" strike="noStrike" baseline="0" dirty="0"/>
              <a:t> Stealth LLC is a movie rental company that used to have stores around the world. Facing stiff competition from streaming services such as Netflix and Amazon Prime, the </a:t>
            </a:r>
            <a:r>
              <a:rPr lang="en-US" sz="2400" b="0" i="0" u="none" strike="noStrike" baseline="0" dirty="0" err="1"/>
              <a:t>Rockbuster</a:t>
            </a:r>
            <a:r>
              <a:rPr lang="en-US" sz="2400" b="0" i="0" u="none" strike="noStrike" baseline="0" dirty="0"/>
              <a:t> Stealth management team is planning to use its existing movie licenses to launch an online video rental service </a:t>
            </a:r>
            <a:r>
              <a:rPr lang="en-US" sz="2400" b="0" i="0" u="none" strike="noStrike" baseline="0" dirty="0" err="1"/>
              <a:t>i</a:t>
            </a:r>
            <a:r>
              <a:rPr lang="en-US" sz="2400" b="0" i="0" u="none" strike="noStrike" baseline="0" dirty="0"/>
              <a:t> n order to stay competitive.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18586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DD82D3-D002-45B0-B16A-82B3DA4EF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7817C2-77C0-438B-874C-7372BF236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073550" cy="5126203"/>
          </a:xfrm>
        </p:spPr>
        <p:txBody>
          <a:bodyPr anchor="ctr">
            <a:normAutofit/>
          </a:bodyPr>
          <a:lstStyle/>
          <a:p>
            <a:pPr algn="r"/>
            <a:r>
              <a:rPr lang="en-US" sz="4300"/>
              <a:t>Key Questions and Objectives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F09C252-16FE-4557-AD6D-BB5CA773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2" y="1778497"/>
            <a:ext cx="0" cy="320040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AE0EB30-57F5-4D6D-9E51-421A2FDF6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3786" y="621697"/>
            <a:ext cx="6791894" cy="5147973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0" i="0" u="none" strike="noStrike" baseline="0"/>
              <a:t>Which movies contributed the most/least to revenue gain?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u="none" strike="noStrike" baseline="0"/>
              <a:t>What was the average rental duration for all videos?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u="none" strike="noStrike" baseline="0"/>
              <a:t>Which countries are </a:t>
            </a:r>
            <a:r>
              <a:rPr lang="en-US" b="0" i="0" u="none" strike="noStrike" baseline="0" err="1"/>
              <a:t>Rockbuster</a:t>
            </a:r>
            <a:r>
              <a:rPr lang="en-US" b="0" i="0" u="none" strike="noStrike" baseline="0"/>
              <a:t> customers based in?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u="none" strike="noStrike" baseline="0"/>
              <a:t>Where are customers with a high lifetime value based?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u="none" strike="noStrike" baseline="0"/>
              <a:t>Do sales figures vary between geographic regions?</a:t>
            </a:r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552793-7DFF-4EC7-AC69-D34A75D018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17302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B0FA0-3B07-4A49-84F4-4598E06C2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Summary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DAD8A7-8ED9-40DF-B62E-E876591BED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1953845"/>
            <a:ext cx="4639736" cy="4411785"/>
          </a:xfrm>
        </p:spPr>
        <p:txBody>
          <a:bodyPr/>
          <a:lstStyle/>
          <a:p>
            <a:r>
              <a:rPr lang="en-US" dirty="0"/>
              <a:t>Rental Duration (Days)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Min  3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Max  7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Avg  4.99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r>
              <a:rPr lang="en-US" dirty="0"/>
              <a:t> Movie Length (Minutes)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Min  46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Max  185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Avg  115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B35AA33-0722-496B-B3A5-2E22C8A60F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5944" y="1953845"/>
            <a:ext cx="4639736" cy="4482124"/>
          </a:xfrm>
        </p:spPr>
        <p:txBody>
          <a:bodyPr/>
          <a:lstStyle/>
          <a:p>
            <a:r>
              <a:rPr lang="en-US" dirty="0"/>
              <a:t>Rental Rate (Dollars)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Min  0.99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Max  4.99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Avg 2.98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Replacement Cost (Dollars)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Min  9.99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Max  29.99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Avg  20</a:t>
            </a:r>
          </a:p>
        </p:txBody>
      </p:sp>
    </p:spTree>
    <p:extLst>
      <p:ext uri="{BB962C8B-B14F-4D97-AF65-F5344CB8AC3E}">
        <p14:creationId xmlns:p14="http://schemas.microsoft.com/office/powerpoint/2010/main" val="2043508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24C78EF-6142-4CB5-9D16-B7133FF39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911" y="643468"/>
            <a:ext cx="3177847" cy="1674180"/>
          </a:xfrm>
        </p:spPr>
        <p:txBody>
          <a:bodyPr>
            <a:normAutofit/>
          </a:bodyPr>
          <a:lstStyle/>
          <a:p>
            <a:r>
              <a:rPr lang="en-US" sz="2800"/>
              <a:t>Which Movies Contributed the Most/Least to Revenue Gain?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EB57AA8-F021-480C-A9E2-F89913313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2164" y="2478513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5F307F-D52D-4CCB-8C35-14ECDE696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064" y="2639380"/>
            <a:ext cx="3205049" cy="322971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 terms of Genre, Sports, Sci-Fi, and Animation contributed to the most Revenue.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 terms of Genre, Travel, Music, and Thriller contributed to the least Revenue.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C94013-A636-478B-A65A-2345C18CA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6298" y="1234915"/>
            <a:ext cx="7648656" cy="4034667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BF36B24-6632-4516-9692-731462896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97763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F9BCDC-5FC3-4B97-8A16-399CFF4E6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911" y="643468"/>
            <a:ext cx="3177847" cy="1674180"/>
          </a:xfrm>
        </p:spPr>
        <p:txBody>
          <a:bodyPr>
            <a:normAutofit/>
          </a:bodyPr>
          <a:lstStyle/>
          <a:p>
            <a:r>
              <a:rPr lang="en-US" sz="3700"/>
              <a:t>Top 10 Movies by Revenue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EB57AA8-F021-480C-A9E2-F89913313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2164" y="2478513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CE1AEF0-88B1-4813-BF12-3AF07FAE6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064" y="2639380"/>
            <a:ext cx="3205049" cy="3229714"/>
          </a:xfrm>
        </p:spPr>
        <p:txBody>
          <a:bodyPr>
            <a:normAutofit/>
          </a:bodyPr>
          <a:lstStyle/>
          <a:p>
            <a:r>
              <a:rPr lang="en-US" dirty="0"/>
              <a:t>These Movies contributed the most to Revenue.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331F64-CD9C-4FA1-A505-880F96208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9978" y="1524961"/>
            <a:ext cx="7279023" cy="343353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BF36B24-6632-4516-9692-731462896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03786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5AC892-3F09-488B-8B15-6269D52AD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911" y="643468"/>
            <a:ext cx="3177847" cy="1674180"/>
          </a:xfrm>
        </p:spPr>
        <p:txBody>
          <a:bodyPr>
            <a:normAutofit/>
          </a:bodyPr>
          <a:lstStyle/>
          <a:p>
            <a:r>
              <a:rPr lang="en-US" sz="2800"/>
              <a:t>Which Countries are Rockbuster Customers Based In?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B57AA8-F021-480C-A9E2-F89913313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2164" y="2478513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2380D-7C0E-4F5B-AE5C-6FFDFB0BA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064" y="2639380"/>
            <a:ext cx="3205049" cy="322971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Rockbuster</a:t>
            </a:r>
            <a:r>
              <a:rPr lang="en-US" dirty="0"/>
              <a:t> has Customers all over the world with the most being in India, China, and the United States.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74DD81-2900-40FA-979A-C9D61D2F55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3447" y="1033426"/>
            <a:ext cx="6892560" cy="44457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BF36B24-6632-4516-9692-731462896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19229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4FAA6B4-BAFB-4474-9B14-DC83A90965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CB89F3-1E2D-424E-8422-C5E25A99E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Where are Customers with a High Lifetime Value Based?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364CDC3-ADB0-4691-9286-5925F160C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5F5D6-2446-4F5F-8AEC-6B076A145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1" y="2108201"/>
            <a:ext cx="3557016" cy="376089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>
                <a:effectLst/>
              </a:rPr>
              <a:t>One strategy to help </a:t>
            </a:r>
            <a:r>
              <a:rPr lang="en-US" err="1">
                <a:effectLst/>
              </a:rPr>
              <a:t>Rockbuster</a:t>
            </a:r>
            <a:r>
              <a:rPr lang="en-US">
                <a:effectLst/>
              </a:rPr>
              <a:t> is to consider the top customers and reward them for being the top. Some requirements could include:</a:t>
            </a:r>
            <a:endParaRPr lang="en-US" dirty="0">
              <a:effectLst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>
                <a:effectLst/>
              </a:rPr>
              <a:t>Being in the top Countries</a:t>
            </a:r>
            <a:endParaRPr lang="en-US" dirty="0">
              <a:effectLst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>
                <a:effectLst/>
              </a:rPr>
              <a:t>Being in the top Cities.</a:t>
            </a:r>
          </a:p>
          <a:p>
            <a:pPr marL="201168" lvl="1" indent="0">
              <a:buNone/>
            </a:pPr>
            <a:endParaRPr lang="en-US">
              <a:effectLst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4F0BDF-77FC-4F86-9539-4720AE17C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754" y="4419155"/>
            <a:ext cx="6779842" cy="19816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660D7B-3E3D-43DB-A822-A73CDA9AB1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9596" y="2300308"/>
            <a:ext cx="4699229" cy="405806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B148495-5F82-48E2-A76C-C8E1C8949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94425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EC533-9D70-437F-BC11-1F7FE5AD3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Sales Figures Vary Between Geographic regions?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270EF4-C4FB-4A8D-9DB8-E4DF58DC05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6962" y="2193122"/>
            <a:ext cx="10676897" cy="3811751"/>
          </a:xfrm>
        </p:spPr>
      </p:pic>
    </p:spTree>
    <p:extLst>
      <p:ext uri="{BB962C8B-B14F-4D97-AF65-F5344CB8AC3E}">
        <p14:creationId xmlns:p14="http://schemas.microsoft.com/office/powerpoint/2010/main" val="191128666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DarkSeedRightStep">
      <a:dk1>
        <a:srgbClr val="000000"/>
      </a:dk1>
      <a:lt1>
        <a:srgbClr val="FFFFFF"/>
      </a:lt1>
      <a:dk2>
        <a:srgbClr val="1B2F30"/>
      </a:dk2>
      <a:lt2>
        <a:srgbClr val="F3F0F0"/>
      </a:lt2>
      <a:accent1>
        <a:srgbClr val="47AEB4"/>
      </a:accent1>
      <a:accent2>
        <a:srgbClr val="3B7AB1"/>
      </a:accent2>
      <a:accent3>
        <a:srgbClr val="4D5AC3"/>
      </a:accent3>
      <a:accent4>
        <a:srgbClr val="6744B5"/>
      </a:accent4>
      <a:accent5>
        <a:srgbClr val="A24DC3"/>
      </a:accent5>
      <a:accent6>
        <a:srgbClr val="B13BA1"/>
      </a:accent6>
      <a:hlink>
        <a:srgbClr val="5F9732"/>
      </a:hlink>
      <a:folHlink>
        <a:srgbClr val="7F7F7F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370</Words>
  <Application>Microsoft Office PowerPoint</Application>
  <PresentationFormat>Widescreen</PresentationFormat>
  <Paragraphs>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Bookman Old Style</vt:lpstr>
      <vt:lpstr>Calibri</vt:lpstr>
      <vt:lpstr>Franklin Gothic Book</vt:lpstr>
      <vt:lpstr>Oswald-SemiBold</vt:lpstr>
      <vt:lpstr>RetrospectVTI</vt:lpstr>
      <vt:lpstr>Rockbuster Stealth Data Analysis</vt:lpstr>
      <vt:lpstr>Rockbuster Stealth</vt:lpstr>
      <vt:lpstr>Key Questions and Objectives</vt:lpstr>
      <vt:lpstr>Data Summary</vt:lpstr>
      <vt:lpstr>Which Movies Contributed the Most/Least to Revenue Gain?</vt:lpstr>
      <vt:lpstr>Top 10 Movies by Revenue</vt:lpstr>
      <vt:lpstr>Which Countries are Rockbuster Customers Based In?</vt:lpstr>
      <vt:lpstr>Where are Customers with a High Lifetime Value Based?</vt:lpstr>
      <vt:lpstr>Do Sales Figures Vary Between Geographic regions?</vt:lpstr>
      <vt:lpstr>Conclusions and Recommendations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Rockbuster Stealth Data Analysis</dc:title>
  <dc:creator>Saher Aziz</dc:creator>
  <cp:lastModifiedBy>Saher Aziz</cp:lastModifiedBy>
  <cp:revision>1</cp:revision>
  <dcterms:created xsi:type="dcterms:W3CDTF">2021-11-10T00:52:36Z</dcterms:created>
  <dcterms:modified xsi:type="dcterms:W3CDTF">2021-11-10T01:53:16Z</dcterms:modified>
</cp:coreProperties>
</file>