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83" r:id="rId1"/>
  </p:sldMasterIdLst>
  <p:notesMasterIdLst>
    <p:notesMasterId r:id="rId16"/>
  </p:notesMasterIdLst>
  <p:sldIdLst>
    <p:sldId id="256" r:id="rId2"/>
    <p:sldId id="317" r:id="rId3"/>
    <p:sldId id="333" r:id="rId4"/>
    <p:sldId id="334" r:id="rId5"/>
    <p:sldId id="310" r:id="rId6"/>
    <p:sldId id="325" r:id="rId7"/>
    <p:sldId id="326" r:id="rId8"/>
    <p:sldId id="327" r:id="rId9"/>
    <p:sldId id="328" r:id="rId10"/>
    <p:sldId id="330" r:id="rId11"/>
    <p:sldId id="331" r:id="rId12"/>
    <p:sldId id="332" r:id="rId13"/>
    <p:sldId id="320" r:id="rId14"/>
    <p:sldId id="267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9A49505-B9E8-40A1-B0D0-4E7644FB493F}">
          <p14:sldIdLst>
            <p14:sldId id="256"/>
            <p14:sldId id="317"/>
            <p14:sldId id="333"/>
            <p14:sldId id="334"/>
            <p14:sldId id="310"/>
            <p14:sldId id="325"/>
            <p14:sldId id="326"/>
            <p14:sldId id="327"/>
            <p14:sldId id="328"/>
            <p14:sldId id="330"/>
            <p14:sldId id="331"/>
            <p14:sldId id="332"/>
            <p14:sldId id="320"/>
          </p14:sldIdLst>
        </p14:section>
        <p14:section name="Untitled Section" id="{045A7729-C3E4-4D00-9701-6A5522609FB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er muhamed" initials="sm" lastIdx="1" clrIdx="0">
    <p:extLst>
      <p:ext uri="{19B8F6BF-5375-455C-9EA6-DF929625EA0E}">
        <p15:presenceInfo xmlns:p15="http://schemas.microsoft.com/office/powerpoint/2012/main" userId="cb7810932423d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B1C5F-8980-4A5C-8F2E-86E4539A469F}">
  <a:tblStyle styleId="{157B1C5F-8980-4A5C-8F2E-86E4539A4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55" y="1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1f102f22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1f102f22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7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8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4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8d8f7f297_0_18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8d8f7f297_0_18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8d8f7f297_0_18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8d8f7f297_0_18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13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6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63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3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80e89a1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80e89a1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6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4413" y="1446750"/>
            <a:ext cx="6001200" cy="1840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513" y="32872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455475" y="0"/>
            <a:ext cx="1051800" cy="63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7862662" y="238125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867788" y="110439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8507086" y="814000"/>
            <a:ext cx="639300" cy="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8277783" y="229500"/>
            <a:ext cx="1098000" cy="639000"/>
          </a:xfrm>
          <a:prstGeom prst="rect">
            <a:avLst/>
          </a:prstGeom>
          <a:solidFill>
            <a:srgbClr val="0082F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7867788" y="239431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7977986" y="2456850"/>
            <a:ext cx="453300" cy="4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 flipH="1">
            <a:off x="7604886" y="3611750"/>
            <a:ext cx="590100" cy="2492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7409052" y="3670650"/>
            <a:ext cx="1098000" cy="895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8624686" y="3916025"/>
            <a:ext cx="453300" cy="45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 flipH="1">
            <a:off x="7862412" y="-645736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35200" y="-3025"/>
            <a:ext cx="1098000" cy="63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-2182" y="237823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3492" y="110137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6725" y="810975"/>
            <a:ext cx="659400" cy="8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5400000">
            <a:off x="-229950" y="223025"/>
            <a:ext cx="1098000" cy="645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 flipH="1">
            <a:off x="3492" y="239129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894" y="1776605"/>
            <a:ext cx="453300" cy="453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945150" y="3599000"/>
            <a:ext cx="591300" cy="251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42824" y="3667625"/>
            <a:ext cx="1098000" cy="89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894" y="3913005"/>
            <a:ext cx="453300" cy="45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11175" y="-648750"/>
            <a:ext cx="12615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271463" dist="28575" dir="103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923425" y="942800"/>
            <a:ext cx="72972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 rot="5400000" flipH="1">
            <a:off x="-191825" y="4636020"/>
            <a:ext cx="478500" cy="536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571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125450" y="3425304"/>
            <a:ext cx="543900" cy="1718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57150" dir="198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flipH="1">
            <a:off x="178986" y="2868539"/>
            <a:ext cx="436800" cy="436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57163" dist="571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-16725" y="2259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-11051" y="-11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408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flipH="1">
            <a:off x="8484612" y="801326"/>
            <a:ext cx="659400" cy="15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-5400000" flipH="1">
            <a:off x="8259237" y="213376"/>
            <a:ext cx="1098000" cy="64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flipH="1">
            <a:off x="8535418" y="4568881"/>
            <a:ext cx="453300" cy="453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 flipH="1">
            <a:off x="7854612" y="-658399"/>
            <a:ext cx="12615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271463" dist="28575" dir="103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946650" y="1035000"/>
            <a:ext cx="7250700" cy="30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9" name="Google Shape;99;p8"/>
          <p:cNvSpPr/>
          <p:nvPr/>
        </p:nvSpPr>
        <p:spPr>
          <a:xfrm rot="10800000">
            <a:off x="-16725" y="238125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-11051" y="110439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rot="10800000" flipH="1">
            <a:off x="-11051" y="239431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704051" y="2456850"/>
            <a:ext cx="453300" cy="4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rot="5400000">
            <a:off x="940351" y="3611750"/>
            <a:ext cx="590100" cy="2492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628286" y="3670650"/>
            <a:ext cx="1098000" cy="895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57351" y="3916025"/>
            <a:ext cx="453300" cy="45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flipH="1">
            <a:off x="7402137" y="-3025"/>
            <a:ext cx="1098000" cy="63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 rot="10800000" flipH="1">
            <a:off x="7848119" y="237823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 flipH="1">
            <a:off x="7853245" y="110137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flipH="1">
            <a:off x="8492662" y="810975"/>
            <a:ext cx="659400" cy="8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-5400000" flipH="1">
            <a:off x="8267287" y="223025"/>
            <a:ext cx="1098000" cy="645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rot="10800000">
            <a:off x="7853245" y="239129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8610143" y="1776605"/>
            <a:ext cx="453300" cy="453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rot="10800000" flipH="1">
            <a:off x="7862662" y="-648750"/>
            <a:ext cx="12615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271463" dist="28575" dir="103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2786250" y="2747800"/>
            <a:ext cx="3571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720000" y="4084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/>
          <p:nvPr/>
        </p:nvSpPr>
        <p:spPr>
          <a:xfrm flipH="1">
            <a:off x="8093650" y="0"/>
            <a:ext cx="1051800" cy="63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 flipH="1">
            <a:off x="7862662" y="3851825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 flipH="1">
            <a:off x="7867788" y="257496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flipH="1">
            <a:off x="8507086" y="2284575"/>
            <a:ext cx="639300" cy="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 rot="10800000">
            <a:off x="7867788" y="386489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7977986" y="3927425"/>
            <a:ext cx="453300" cy="4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 rot="10800000" flipH="1">
            <a:off x="8500587" y="-645736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 rot="10800000">
            <a:off x="-2182" y="1276855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10800000">
            <a:off x="3492" y="-1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rot="10800000" flipH="1">
            <a:off x="3492" y="128992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71894" y="675230"/>
            <a:ext cx="453300" cy="453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 rot="5400000">
            <a:off x="945150" y="3599000"/>
            <a:ext cx="591300" cy="251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642824" y="3667625"/>
            <a:ext cx="1098000" cy="89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71894" y="3913005"/>
            <a:ext cx="453300" cy="453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subTitle" idx="1"/>
          </p:nvPr>
        </p:nvSpPr>
        <p:spPr>
          <a:xfrm>
            <a:off x="3691300" y="1513600"/>
            <a:ext cx="3342000" cy="434700"/>
          </a:xfrm>
          <a:prstGeom prst="rect">
            <a:avLst/>
          </a:prstGeom>
          <a:effectLst>
            <a:outerShdw blurRad="57150" dist="19050" dir="378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2"/>
          </p:nvPr>
        </p:nvSpPr>
        <p:spPr>
          <a:xfrm>
            <a:off x="3691302" y="3280675"/>
            <a:ext cx="3342000" cy="434700"/>
          </a:xfrm>
          <a:prstGeom prst="rect">
            <a:avLst/>
          </a:prstGeom>
          <a:effectLst>
            <a:outerShdw blurRad="57150" dist="19050" dir="378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3"/>
          </p:nvPr>
        </p:nvSpPr>
        <p:spPr>
          <a:xfrm>
            <a:off x="3691300" y="1896072"/>
            <a:ext cx="3342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4"/>
          </p:nvPr>
        </p:nvSpPr>
        <p:spPr>
          <a:xfrm>
            <a:off x="3691300" y="3663125"/>
            <a:ext cx="3342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720000" y="3994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0"/>
          <p:cNvSpPr/>
          <p:nvPr/>
        </p:nvSpPr>
        <p:spPr>
          <a:xfrm flipH="1">
            <a:off x="8500450" y="0"/>
            <a:ext cx="645000" cy="167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 rot="10800000" flipH="1">
            <a:off x="7862662" y="3851825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 rot="10800000" flipH="1">
            <a:off x="7867788" y="257496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/>
          <p:nvPr/>
        </p:nvSpPr>
        <p:spPr>
          <a:xfrm rot="10800000">
            <a:off x="7867788" y="386489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"/>
          <p:cNvSpPr/>
          <p:nvPr/>
        </p:nvSpPr>
        <p:spPr>
          <a:xfrm flipH="1">
            <a:off x="7977986" y="3927425"/>
            <a:ext cx="453300" cy="453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"/>
          <p:cNvSpPr/>
          <p:nvPr/>
        </p:nvSpPr>
        <p:spPr>
          <a:xfrm rot="10800000" flipH="1">
            <a:off x="8500587" y="-645736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 rot="10800000" flipH="1">
            <a:off x="-2182" y="385183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"/>
          <p:cNvSpPr/>
          <p:nvPr/>
        </p:nvSpPr>
        <p:spPr>
          <a:xfrm rot="10800000" flipH="1">
            <a:off x="2944" y="257497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"/>
          <p:cNvSpPr/>
          <p:nvPr/>
        </p:nvSpPr>
        <p:spPr>
          <a:xfrm rot="10800000">
            <a:off x="2944" y="386489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"/>
          <p:cNvSpPr/>
          <p:nvPr/>
        </p:nvSpPr>
        <p:spPr>
          <a:xfrm flipH="1">
            <a:off x="759842" y="3250205"/>
            <a:ext cx="453300" cy="453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-9850" y="-42000"/>
            <a:ext cx="1914900" cy="63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"/>
          <p:cNvSpPr/>
          <p:nvPr/>
        </p:nvSpPr>
        <p:spPr>
          <a:xfrm rot="10800000">
            <a:off x="-654387" y="-687736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/>
          <p:nvPr/>
        </p:nvSpPr>
        <p:spPr>
          <a:xfrm>
            <a:off x="-3620" y="0"/>
            <a:ext cx="645000" cy="167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2"/>
          <p:cNvSpPr/>
          <p:nvPr/>
        </p:nvSpPr>
        <p:spPr>
          <a:xfrm rot="10800000">
            <a:off x="7854593" y="3851825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/>
          <p:nvPr/>
        </p:nvSpPr>
        <p:spPr>
          <a:xfrm rot="10800000">
            <a:off x="7860267" y="2574969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/>
          <p:nvPr/>
        </p:nvSpPr>
        <p:spPr>
          <a:xfrm rot="10800000" flipH="1">
            <a:off x="7860267" y="386489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8575369" y="3927425"/>
            <a:ext cx="453300" cy="453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2"/>
          <p:cNvSpPr/>
          <p:nvPr/>
        </p:nvSpPr>
        <p:spPr>
          <a:xfrm rot="10800000">
            <a:off x="-648157" y="-645736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2"/>
          <p:cNvSpPr/>
          <p:nvPr/>
        </p:nvSpPr>
        <p:spPr>
          <a:xfrm rot="10800000" flipH="1">
            <a:off x="7854612" y="1276855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 rot="10800000" flipH="1">
            <a:off x="7859738" y="-1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/>
          <p:nvPr/>
        </p:nvSpPr>
        <p:spPr>
          <a:xfrm rot="10800000">
            <a:off x="7859738" y="128992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2"/>
          <p:cNvSpPr/>
          <p:nvPr/>
        </p:nvSpPr>
        <p:spPr>
          <a:xfrm flipH="1">
            <a:off x="8616636" y="675230"/>
            <a:ext cx="453300" cy="453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2"/>
          <p:cNvSpPr/>
          <p:nvPr/>
        </p:nvSpPr>
        <p:spPr>
          <a:xfrm flipH="1">
            <a:off x="-2170" y="4497550"/>
            <a:ext cx="1914900" cy="63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2"/>
          <p:cNvSpPr/>
          <p:nvPr/>
        </p:nvSpPr>
        <p:spPr>
          <a:xfrm rot="10800000" flipH="1">
            <a:off x="1267867" y="3851814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/>
          <p:nvPr/>
        </p:nvSpPr>
        <p:spPr>
          <a:xfrm rot="5400000">
            <a:off x="7984057" y="-524281"/>
            <a:ext cx="645000" cy="167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-5400000">
            <a:off x="2282" y="3854070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5400000">
            <a:off x="1289937" y="385974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5400000" flipH="1">
            <a:off x="12" y="3859744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5400000">
            <a:off x="762782" y="4574846"/>
            <a:ext cx="453300" cy="453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5400000">
            <a:off x="8501093" y="-653118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-5400000" flipH="1">
            <a:off x="6577752" y="3854089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5400000" flipH="1">
            <a:off x="7865407" y="3859215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-5400000">
            <a:off x="6575482" y="3859215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64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5400000" flipH="1">
            <a:off x="8015477" y="4616113"/>
            <a:ext cx="453300" cy="453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rot="5400000" flipH="1">
            <a:off x="-642267" y="637956"/>
            <a:ext cx="1914900" cy="63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 rot="-5400000" flipH="1">
            <a:off x="-8981" y="1270044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/>
          <p:nvPr/>
        </p:nvSpPr>
        <p:spPr>
          <a:xfrm rot="-5400000" flipH="1">
            <a:off x="8631062" y="-28620"/>
            <a:ext cx="478500" cy="536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571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 rot="10800000" flipH="1">
            <a:off x="8248387" y="96"/>
            <a:ext cx="543900" cy="1718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57150" dir="198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 rot="10800000" flipH="1">
            <a:off x="8301951" y="1838161"/>
            <a:ext cx="436800" cy="43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7163" dist="571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 rot="10800000" flipH="1">
            <a:off x="7854612" y="3851842"/>
            <a:ext cx="12894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 rot="10800000">
            <a:off x="7859738" y="3864911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408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 rot="10800000" flipH="1">
            <a:off x="635200" y="4517175"/>
            <a:ext cx="1098000" cy="63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 flipH="1">
            <a:off x="3492" y="1"/>
            <a:ext cx="1278600" cy="1278600"/>
          </a:xfrm>
          <a:prstGeom prst="pie">
            <a:avLst>
              <a:gd name="adj1" fmla="val 5404594"/>
              <a:gd name="adj2" fmla="val 16200000"/>
            </a:avLst>
          </a:prstGeom>
          <a:solidFill>
            <a:schemeClr val="lt2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 rot="10800000" flipH="1">
            <a:off x="-16725" y="2743175"/>
            <a:ext cx="659400" cy="15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7163" dist="95250" dir="606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 rot="5400000" flipH="1">
            <a:off x="-229950" y="4284225"/>
            <a:ext cx="1098000" cy="645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71894" y="150070"/>
            <a:ext cx="453300" cy="4533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95250" dir="300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 flipH="1">
            <a:off x="11175" y="4512500"/>
            <a:ext cx="1261500" cy="1289400"/>
          </a:xfrm>
          <a:prstGeom prst="pie">
            <a:avLst>
              <a:gd name="adj1" fmla="val 10793291"/>
              <a:gd name="adj2" fmla="val 16200000"/>
            </a:avLst>
          </a:prstGeom>
          <a:solidFill>
            <a:schemeClr val="accent1"/>
          </a:solidFill>
          <a:ln>
            <a:noFill/>
          </a:ln>
          <a:effectLst>
            <a:outerShdw blurRad="271463" dist="28575" dir="10320000" algn="bl" rotWithShape="0">
              <a:schemeClr val="dk1">
                <a:alpha val="58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42750"/>
            <a:ext cx="77139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3780000" algn="bl" rotWithShape="0">
              <a:srgbClr val="000000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ExtraBold"/>
              <a:buNone/>
              <a:defRPr sz="35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6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1" r:id="rId5"/>
    <p:sldLayoutId id="2147483666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ctrTitle"/>
          </p:nvPr>
        </p:nvSpPr>
        <p:spPr>
          <a:xfrm>
            <a:off x="1617746" y="1113039"/>
            <a:ext cx="60012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Vehicle Detection</a:t>
            </a:r>
            <a:br>
              <a:rPr lang="en-US" sz="5500" dirty="0"/>
            </a:br>
            <a:br>
              <a:rPr lang="en-US" sz="5500" dirty="0">
                <a:solidFill>
                  <a:schemeClr val="lt1"/>
                </a:solidFill>
              </a:rPr>
            </a:br>
            <a:r>
              <a:rPr lang="en-US" sz="5500" dirty="0">
                <a:solidFill>
                  <a:schemeClr val="lt1"/>
                </a:solidFill>
              </a:rPr>
              <a:t> </a:t>
            </a:r>
            <a:r>
              <a:rPr lang="en-US" sz="3600" dirty="0">
                <a:solidFill>
                  <a:srgbClr val="3B3B3B"/>
                </a:solidFill>
                <a:highlight>
                  <a:schemeClr val="accent1"/>
                </a:highlight>
              </a:rPr>
              <a:t>Neural Network Project</a:t>
            </a:r>
          </a:p>
        </p:txBody>
      </p:sp>
      <p:sp>
        <p:nvSpPr>
          <p:cNvPr id="533" name="Google Shape;533;p38"/>
          <p:cNvSpPr txBox="1">
            <a:spLocks noGrp="1"/>
          </p:cNvSpPr>
          <p:nvPr>
            <p:ph type="subTitle" idx="1"/>
          </p:nvPr>
        </p:nvSpPr>
        <p:spPr>
          <a:xfrm>
            <a:off x="1995649" y="4734000"/>
            <a:ext cx="5245394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Scientific Computing Department</a:t>
            </a:r>
            <a:endParaRPr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34" name="Google Shape;5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5825" y="152400"/>
            <a:ext cx="224687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6. Create our Transfer Learning Model (VGG19) for Image Classification: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utilizes transfer learning with the VGG19 pre-trained model for image classification. VGG19 is initialized with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imagenet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weights and the top classification layer is removed. The model is then extended with additional layers for classification. It is compiled with Adam optimizer, sparse categorical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crossentropy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loss, and accuracy metrics.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3259-AE29-DAA5-D927-FD49C3D5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97" y="2641084"/>
            <a:ext cx="5672240" cy="21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7. Confusion Matrix for F1-Score for each model: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calculates the F1 score using the predictions from a CNN model on the test set and prints it. Then, it generates a confusion matrix based on the predicted and true labels and visualizes it using a heatmap.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E028A-0EA5-BD21-F482-0622FD23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9" y="2685113"/>
            <a:ext cx="3823155" cy="1304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AD000-4659-7C78-1CBF-A27F628A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94" y="2520429"/>
            <a:ext cx="2942766" cy="21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1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7. Model Comparison: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767536" y="1302088"/>
            <a:ext cx="5424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code creates a bar plot comparing the accuracy scores of different models (CNN, VGG19, ResNet50). It visualizes the accuracy scores using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seaborn's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barplot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with a palette of "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YlGnBu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0E4D1-27A1-6ED6-1281-94E7398D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9" y="2571750"/>
            <a:ext cx="3319265" cy="1466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E3202-886B-B94F-2256-E9BD9D63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63" y="2257414"/>
            <a:ext cx="3319265" cy="24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464128" y="549976"/>
            <a:ext cx="8104909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4. Comparison between models </a:t>
            </a:r>
            <a:b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84A3D-1F0D-59DA-A9BD-639BD88C5C45}"/>
              </a:ext>
            </a:extLst>
          </p:cNvPr>
          <p:cNvSpPr txBox="1"/>
          <p:nvPr/>
        </p:nvSpPr>
        <p:spPr>
          <a:xfrm>
            <a:off x="1767536" y="1302088"/>
            <a:ext cx="542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is a comparison between each model using a bar chart. This chart displays the accuracy for each model on a single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7B63A-6C7A-A3A0-9EB1-44D9F2E5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00" y="2191102"/>
            <a:ext cx="3319265" cy="24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>
            <a:spLocks noGrp="1"/>
          </p:cNvSpPr>
          <p:nvPr>
            <p:ph type="title"/>
          </p:nvPr>
        </p:nvSpPr>
        <p:spPr>
          <a:xfrm>
            <a:off x="895850" y="825450"/>
            <a:ext cx="7250700" cy="30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sz="3200" dirty="0">
                <a:solidFill>
                  <a:schemeClr val="dk2"/>
                </a:solidFill>
                <a:highlight>
                  <a:schemeClr val="accent1"/>
                </a:highlight>
              </a:rPr>
              <a:t>Neural Network Project</a:t>
            </a:r>
            <a:endParaRPr dirty="0">
              <a:solidFill>
                <a:schemeClr val="dk2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>
            <a:spLocks noGrp="1"/>
          </p:cNvSpPr>
          <p:nvPr>
            <p:ph type="title"/>
          </p:nvPr>
        </p:nvSpPr>
        <p:spPr>
          <a:xfrm>
            <a:off x="720000" y="406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highlight>
                  <a:srgbClr val="008080"/>
                </a:highlight>
              </a:rPr>
              <a:t>Project Overview</a:t>
            </a:r>
            <a:endParaRPr sz="4000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540" name="Google Shape;540;p39"/>
          <p:cNvSpPr txBox="1">
            <a:spLocks noGrp="1"/>
          </p:cNvSpPr>
          <p:nvPr>
            <p:ph type="body" idx="1"/>
          </p:nvPr>
        </p:nvSpPr>
        <p:spPr>
          <a:xfrm>
            <a:off x="1683326" y="1340016"/>
            <a:ext cx="7246364" cy="303109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36258-0C66-E7D8-FB17-C79AD13BA45A}"/>
              </a:ext>
            </a:extLst>
          </p:cNvPr>
          <p:cNvSpPr txBox="1"/>
          <p:nvPr/>
        </p:nvSpPr>
        <p:spPr>
          <a:xfrm>
            <a:off x="1808018" y="1606888"/>
            <a:ext cx="48490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project aims to classify images to detect whether they contain a vehicle or not using a CNN (Convolutional Neural Network).</a:t>
            </a:r>
            <a:endParaRPr lang="en" sz="14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40F69-A5F5-1D13-F74A-BD488C8FA98A}"/>
              </a:ext>
            </a:extLst>
          </p:cNvPr>
          <p:cNvSpPr txBox="1"/>
          <p:nvPr/>
        </p:nvSpPr>
        <p:spPr>
          <a:xfrm>
            <a:off x="823909" y="1135502"/>
            <a:ext cx="4849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Project Description: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B7BA2-0C51-720F-E6DC-060E58C882A8}"/>
              </a:ext>
            </a:extLst>
          </p:cNvPr>
          <p:cNvSpPr txBox="1"/>
          <p:nvPr/>
        </p:nvSpPr>
        <p:spPr>
          <a:xfrm>
            <a:off x="823909" y="2391979"/>
            <a:ext cx="4849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Project Workflow: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3B1DC-8E37-0080-98EF-78C7E8CE3793}"/>
              </a:ext>
            </a:extLst>
          </p:cNvPr>
          <p:cNvSpPr txBox="1"/>
          <p:nvPr/>
        </p:nvSpPr>
        <p:spPr>
          <a:xfrm>
            <a:off x="1731817" y="2881277"/>
            <a:ext cx="617912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oppins ExtraBold" panose="00000900000000000000" pitchFamily="2" charset="0"/>
                <a:ea typeface="Arial" panose="020B0604020202020204" pitchFamily="34" charset="0"/>
                <a:cs typeface="Poppins ExtraBold" panose="00000900000000000000" pitchFamily="2" charset="0"/>
              </a:rPr>
              <a:t>Abstract (about what did you do?)</a:t>
            </a:r>
            <a:endParaRPr lang="en-US" sz="1600" dirty="0">
              <a:ea typeface="Arial" panose="020B0604020202020204" pitchFamily="34" charset="0"/>
            </a:endParaRP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oppins ExtraBold" panose="00000900000000000000" pitchFamily="2" charset="0"/>
                <a:ea typeface="Arial" panose="020B0604020202020204" pitchFamily="34" charset="0"/>
                <a:cs typeface="Poppins ExtraBold" panose="00000900000000000000" pitchFamily="2" charset="0"/>
              </a:rPr>
              <a:t>Dataset description </a:t>
            </a:r>
            <a:endParaRPr lang="en-US" dirty="0">
              <a:ea typeface="Arial" panose="020B0604020202020204" pitchFamily="34" charset="0"/>
            </a:endParaRP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oppins ExtraBold" panose="00000900000000000000" pitchFamily="2" charset="0"/>
                <a:ea typeface="Arial" panose="020B0604020202020204" pitchFamily="34" charset="0"/>
                <a:cs typeface="Poppins ExtraBold" panose="00000900000000000000" pitchFamily="2" charset="0"/>
              </a:rPr>
              <a:t>Results</a:t>
            </a:r>
            <a:endParaRPr lang="en-US" dirty="0">
              <a:ea typeface="Arial" panose="020B0604020202020204" pitchFamily="34" charset="0"/>
            </a:endParaRP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oppins ExtraBold" panose="00000900000000000000" pitchFamily="2" charset="0"/>
                <a:ea typeface="Arial" panose="020B0604020202020204" pitchFamily="34" charset="0"/>
                <a:cs typeface="Poppins ExtraBold" panose="00000900000000000000" pitchFamily="2" charset="0"/>
              </a:rPr>
              <a:t>Comparison between models </a:t>
            </a:r>
          </a:p>
          <a:p>
            <a:pPr marL="347472" marR="0" indent="-347472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oppins ExtraBold" panose="00000900000000000000" pitchFamily="2" charset="0"/>
                <a:ea typeface="Arial" panose="020B0604020202020204" pitchFamily="34" charset="0"/>
                <a:cs typeface="Poppins ExtraBold" panose="00000900000000000000" pitchFamily="2" charset="0"/>
              </a:rPr>
              <a:t>Determine the best and whys </a:t>
            </a:r>
            <a:endParaRPr lang="en-US" dirty="0">
              <a:effectLst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4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37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779318" y="734398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1.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Abstract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27911" y="904312"/>
            <a:ext cx="59990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project aims to classify vehicle and non-vehicle cells using deep learning models, including CNN, VGG19, and ResNet50, trained on a dataset of cell images. Transfer learning techniques are employed by leveraging pre-trained models such as VGG19 and ResNet50. The models' performances are evaluated using metrics like F1 score and confusion matrices, with a comparison of their accuracies presented through a bar plot visualization. The study demonstrates the effectiveness of deep learning in malaria detection through image classification.</a:t>
            </a:r>
            <a:endParaRPr lang="en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86B7F-B78B-CDDC-268A-3EC52AEB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58" y="3151081"/>
            <a:ext cx="2822498" cy="18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0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779318" y="734398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2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Dataset description 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27911" y="904312"/>
            <a:ext cx="59990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dataset is for the machine learning process and Deep Learning.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Two labels: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Poppins ExtraBold"/>
                <a:cs typeface="Poppins ExtraBold"/>
                <a:sym typeface="Poppins ExtraBold"/>
              </a:rPr>
              <a:t>Non-Vehicles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Poppins ExtraBold"/>
                <a:cs typeface="Poppins ExtraBold"/>
                <a:sym typeface="Poppins ExtraBold"/>
              </a:rPr>
              <a:t>Vehicles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Contains: </a:t>
            </a:r>
            <a:r>
              <a:rPr lang="en-US" dirty="0">
                <a:solidFill>
                  <a:schemeClr val="accent1"/>
                </a:solidFill>
                <a:latin typeface="Poppins ExtraBold"/>
                <a:cs typeface="Poppins ExtraBold"/>
                <a:sym typeface="Poppins ExtraBold"/>
              </a:rPr>
              <a:t>17760</a:t>
            </a:r>
            <a:r>
              <a:rPr lang="en-US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images</a:t>
            </a:r>
            <a:endParaRPr lang="en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86B7F-B78B-CDDC-268A-3EC52AEB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20" y="2720194"/>
            <a:ext cx="2822498" cy="18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5402-20D2-4AE0-8200-7EA64246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6" y="2715252"/>
            <a:ext cx="4169467" cy="810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1.Load The Images:</a:t>
            </a:r>
            <a:endParaRPr lang="en" dirty="0">
              <a:solidFill>
                <a:schemeClr val="bg1"/>
              </a:solidFill>
              <a:highlight>
                <a:srgbClr val="008080"/>
              </a:highlight>
              <a:sym typeface="Poppins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These Two cells define functions to </a:t>
            </a:r>
            <a:r>
              <a:rPr lang="en-US" sz="1200" dirty="0">
                <a:solidFill>
                  <a:srgbClr val="FF0000"/>
                </a:solidFill>
                <a:latin typeface="Poppins ExtraBold"/>
                <a:cs typeface="Poppins ExtraBold"/>
                <a:sym typeface="Poppins ExtraBold"/>
              </a:rPr>
              <a:t>load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and </a:t>
            </a:r>
            <a:r>
              <a:rPr lang="en-US" sz="1200" dirty="0">
                <a:solidFill>
                  <a:srgbClr val="FF0000"/>
                </a:solidFill>
                <a:latin typeface="Poppins ExtraBold"/>
                <a:cs typeface="Poppins ExtraBold"/>
                <a:sym typeface="Poppins ExtraBold"/>
              </a:rPr>
              <a:t>preprocess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images for a vehicle detection dataset. The </a:t>
            </a:r>
            <a:r>
              <a:rPr lang="en-US" sz="1200" dirty="0" err="1">
                <a:solidFill>
                  <a:schemeClr val="accent1"/>
                </a:solidFill>
                <a:latin typeface="Poppins ExtraBold"/>
                <a:cs typeface="Poppins ExtraBold"/>
                <a:sym typeface="Poppins ExtraBold"/>
              </a:rPr>
              <a:t>get_image</a:t>
            </a:r>
            <a:r>
              <a:rPr lang="en-US" sz="1200" dirty="0">
                <a:solidFill>
                  <a:schemeClr val="accent1"/>
                </a:solidFill>
                <a:latin typeface="Poppins ExtraBold"/>
                <a:cs typeface="Poppins ExtraBold"/>
                <a:sym typeface="Poppins ExtraBold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function loads an image from a given path and resizes it to a specified size, while </a:t>
            </a:r>
            <a:r>
              <a:rPr lang="en-US" sz="1200" dirty="0" err="1">
                <a:solidFill>
                  <a:schemeClr val="accent1"/>
                </a:solidFill>
                <a:latin typeface="Poppins ExtraBold"/>
                <a:cs typeface="Poppins ExtraBold"/>
                <a:sym typeface="Poppins ExtraBold"/>
              </a:rPr>
              <a:t>load_images</a:t>
            </a:r>
            <a:r>
              <a:rPr lang="en-US" sz="1200" dirty="0">
                <a:solidFill>
                  <a:schemeClr val="accent1"/>
                </a:solidFill>
                <a:latin typeface="Poppins ExtraBold"/>
                <a:cs typeface="Poppins ExtraBold"/>
                <a:sym typeface="Poppins ExtraBold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iterates through images in a folder, applies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get_image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, and normalizes them. a1 and a2 contain the processed images for the vehicle and non- vehicle classes, respectively, with shapes indicating the number of images and their dimensions.</a:t>
            </a:r>
            <a:endParaRPr lang="en" sz="1200" dirty="0">
              <a:solidFill>
                <a:srgbClr val="FFFFFF"/>
              </a:solidFill>
              <a:latin typeface="Poppins ExtraBold"/>
              <a:cs typeface="Poppins ExtraBold"/>
              <a:sym typeface="Poppins ExtraBold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96F8B9-F6C1-04A2-6D03-781BCF26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87083"/>
            <a:ext cx="3433497" cy="21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2.Show Images:</a:t>
            </a:r>
            <a:endParaRPr lang="en" dirty="0">
              <a:solidFill>
                <a:schemeClr val="bg1"/>
              </a:solidFill>
              <a:highlight>
                <a:srgbClr val="008080"/>
              </a:highlight>
              <a:sym typeface="Poppins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This function displays a grid of images with their corresponding labels. It iterates through the first 15 images, plots them in a 3x5 grid, sets titles as their labels, and removes axis ticks for clarity. Finally, it adjusts the layout and shows the plot.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3A58E-6448-7183-8A22-8368D518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3" y="2548021"/>
            <a:ext cx="1981201" cy="1391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9A0D5-E2A2-8398-1168-4D8A7117A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392" y="2548021"/>
            <a:ext cx="2849319" cy="22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3.Concatenate the data:</a:t>
            </a:r>
            <a:endParaRPr lang="en" dirty="0">
              <a:solidFill>
                <a:schemeClr val="bg1"/>
              </a:solidFill>
              <a:highlight>
                <a:srgbClr val="008080"/>
              </a:highlight>
              <a:sym typeface="Poppins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These lines create labels for the two classes: ones for class 1 (infected) and zeros for class 2 (uninfected), matching the lengths of the respective image arrays. Then, it concatenates the image arrays a1 and a2 along with their labels label1 and label2 to form the feature set X and the target set y. The shapes indicate the number of samples and their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41B37-F0B1-94C1-AB5D-1EA0E1E0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97" y="2679094"/>
            <a:ext cx="2736486" cy="84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C5866-2DEE-2CC8-461C-E3E8ABA0F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81" y="3634420"/>
            <a:ext cx="421063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4. Create our CNN Model for Image Classification: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defines a convolutional neural network (CNN) model for image classification. It consists of several layers including dense, convolutional, max-pooling, and flattening layers, followed by two dense layers with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ReLU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and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softmax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activations respectively. The input shape is specified as (64, 64, 3) for images of size 64x64 pixels with 3 color channels.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042D4-B173-F982-0EB2-DCB3928F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9" y="2711212"/>
            <a:ext cx="4362724" cy="19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"/>
          <p:cNvSpPr txBox="1">
            <a:spLocks noGrp="1"/>
          </p:cNvSpPr>
          <p:nvPr>
            <p:ph type="title"/>
          </p:nvPr>
        </p:nvSpPr>
        <p:spPr>
          <a:xfrm>
            <a:off x="999909" y="460315"/>
            <a:ext cx="7585364" cy="578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3. </a:t>
            </a:r>
            <a: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  <a:t>Results</a:t>
            </a: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br>
              <a:rPr lang="en-US" sz="2800" dirty="0">
                <a:solidFill>
                  <a:srgbClr val="FFFFFF"/>
                </a:solidFill>
                <a:highlight>
                  <a:srgbClr val="FDB327"/>
                </a:highlight>
                <a:latin typeface="Poppins ExtraBold" panose="00000900000000000000" pitchFamily="2" charset="0"/>
                <a:ea typeface="Poppins" panose="00000500000000000000" pitchFamily="2" charset="0"/>
                <a:cs typeface="Poppins ExtraBold" panose="00000900000000000000" pitchFamily="2" charset="0"/>
              </a:rPr>
            </a:b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00551-1D88-B7E4-5416-19E8C56795FC}"/>
              </a:ext>
            </a:extLst>
          </p:cNvPr>
          <p:cNvSpPr txBox="1"/>
          <p:nvPr/>
        </p:nvSpPr>
        <p:spPr>
          <a:xfrm>
            <a:off x="1390000" y="869982"/>
            <a:ext cx="61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300"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5. Create our Transfer Learning Model (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ResNet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sym typeface="Poppins ExtraBold"/>
              </a:rPr>
              <a:t>) for Image Classification: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2EF-CA2B-3201-6E41-FFA470F51821}"/>
              </a:ext>
            </a:extLst>
          </p:cNvPr>
          <p:cNvSpPr txBox="1"/>
          <p:nvPr/>
        </p:nvSpPr>
        <p:spPr>
          <a:xfrm>
            <a:off x="1669472" y="1302088"/>
            <a:ext cx="542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employs transfer learning using the ResNet50 pre-trained model for image classification. It initializes ResNet50 with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imagenet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weights and removes the top classification layer. The model is then extended with additional layers for classification. It is compiled with Adam optimizer, sparse categorical </a:t>
            </a:r>
            <a:r>
              <a:rPr lang="en-US" sz="1200" dirty="0" err="1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crossentropy</a:t>
            </a:r>
            <a:r>
              <a:rPr lang="en-US" sz="12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loss, and accuracy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15B56-D59E-E09F-138F-891CBE93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27" y="2626746"/>
            <a:ext cx="5680364" cy="21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28643"/>
      </p:ext>
    </p:extLst>
  </p:cSld>
  <p:clrMapOvr>
    <a:masterClrMapping/>
  </p:clrMapOvr>
</p:sld>
</file>

<file path=ppt/theme/theme1.xml><?xml version="1.0" encoding="utf-8"?>
<a:theme xmlns:a="http://schemas.openxmlformats.org/drawingml/2006/main" name="Peexel Phone Pitch Deck by Slidesgo">
  <a:themeElements>
    <a:clrScheme name="Simple Light">
      <a:dk1>
        <a:srgbClr val="000000"/>
      </a:dk1>
      <a:lt1>
        <a:srgbClr val="FFFFFF"/>
      </a:lt1>
      <a:dk2>
        <a:srgbClr val="333333"/>
      </a:dk2>
      <a:lt2>
        <a:srgbClr val="0082F4"/>
      </a:lt2>
      <a:accent1>
        <a:srgbClr val="FDB327"/>
      </a:accent1>
      <a:accent2>
        <a:srgbClr val="FE4031"/>
      </a:accent2>
      <a:accent3>
        <a:srgbClr val="1DAC5C"/>
      </a:accent3>
      <a:accent4>
        <a:srgbClr val="FFB4A6"/>
      </a:accent4>
      <a:accent5>
        <a:srgbClr val="FFFFFF"/>
      </a:accent5>
      <a:accent6>
        <a:srgbClr val="FFFFFF"/>
      </a:accent6>
      <a:hlink>
        <a:srgbClr val="FDB3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782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Poppins</vt:lpstr>
      <vt:lpstr>Poppins ExtraBold</vt:lpstr>
      <vt:lpstr>Cambria Math</vt:lpstr>
      <vt:lpstr>DM Sans</vt:lpstr>
      <vt:lpstr>Arial</vt:lpstr>
      <vt:lpstr>Bebas Neue</vt:lpstr>
      <vt:lpstr>Peexel Phone Pitch Deck by Slidesgo</vt:lpstr>
      <vt:lpstr>Vehicle Detection   Neural Network Project</vt:lpstr>
      <vt:lpstr>Project Overview</vt:lpstr>
      <vt:lpstr>1. Abstract  </vt:lpstr>
      <vt:lpstr>2. Dataset description   </vt:lpstr>
      <vt:lpstr>3. Results  </vt:lpstr>
      <vt:lpstr>3. Results  </vt:lpstr>
      <vt:lpstr>3. Results  </vt:lpstr>
      <vt:lpstr>3. Results  </vt:lpstr>
      <vt:lpstr>3. Results  </vt:lpstr>
      <vt:lpstr>3. Results  </vt:lpstr>
      <vt:lpstr>3. Results  </vt:lpstr>
      <vt:lpstr>3. Results  </vt:lpstr>
      <vt:lpstr>4. Comparison between models  </vt:lpstr>
      <vt:lpstr>Thanks! Neural Network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Benha   Opening</dc:title>
  <dc:creator>SAHER MOHAMED</dc:creator>
  <cp:lastModifiedBy>saher muhamed</cp:lastModifiedBy>
  <cp:revision>12</cp:revision>
  <dcterms:modified xsi:type="dcterms:W3CDTF">2024-09-24T21:24:56Z</dcterms:modified>
</cp:coreProperties>
</file>