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F81D1-1918-259E-457A-30B064D34B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193A77-2F46-BEC1-F78E-A1F3E74673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579ECE-4D89-93EC-2A58-D433609C228E}"/>
              </a:ext>
            </a:extLst>
          </p:cNvPr>
          <p:cNvSpPr>
            <a:spLocks noGrp="1"/>
          </p:cNvSpPr>
          <p:nvPr>
            <p:ph type="dt" sz="half" idx="10"/>
          </p:nvPr>
        </p:nvSpPr>
        <p:spPr/>
        <p:txBody>
          <a:bodyPr/>
          <a:lstStyle/>
          <a:p>
            <a:fld id="{E048721A-A860-4181-B873-5F93E3908101}" type="datetimeFigureOut">
              <a:rPr lang="en-US" smtClean="0"/>
              <a:t>3/21/2024</a:t>
            </a:fld>
            <a:endParaRPr lang="en-US"/>
          </a:p>
        </p:txBody>
      </p:sp>
      <p:sp>
        <p:nvSpPr>
          <p:cNvPr id="5" name="Footer Placeholder 4">
            <a:extLst>
              <a:ext uri="{FF2B5EF4-FFF2-40B4-BE49-F238E27FC236}">
                <a16:creationId xmlns:a16="http://schemas.microsoft.com/office/drawing/2014/main" id="{ED97989B-16CF-806E-7A6B-2E82A5DFE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70B8CD-D515-EF62-5B4B-06A44B87CF6A}"/>
              </a:ext>
            </a:extLst>
          </p:cNvPr>
          <p:cNvSpPr>
            <a:spLocks noGrp="1"/>
          </p:cNvSpPr>
          <p:nvPr>
            <p:ph type="sldNum" sz="quarter" idx="12"/>
          </p:nvPr>
        </p:nvSpPr>
        <p:spPr/>
        <p:txBody>
          <a:bodyPr/>
          <a:lstStyle/>
          <a:p>
            <a:fld id="{C13AA6A4-DA22-4B47-8455-A6A2A3AF92BC}" type="slidenum">
              <a:rPr lang="en-US" smtClean="0"/>
              <a:t>‹#›</a:t>
            </a:fld>
            <a:endParaRPr lang="en-US"/>
          </a:p>
        </p:txBody>
      </p:sp>
    </p:spTree>
    <p:extLst>
      <p:ext uri="{BB962C8B-B14F-4D97-AF65-F5344CB8AC3E}">
        <p14:creationId xmlns:p14="http://schemas.microsoft.com/office/powerpoint/2010/main" val="3240608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C1203-3287-6FFA-6640-9AB18C729E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AE6FDB-B716-E92D-A86A-8BAF9279EB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E09942-7686-DACB-FDC7-65DDB27C8AE3}"/>
              </a:ext>
            </a:extLst>
          </p:cNvPr>
          <p:cNvSpPr>
            <a:spLocks noGrp="1"/>
          </p:cNvSpPr>
          <p:nvPr>
            <p:ph type="dt" sz="half" idx="10"/>
          </p:nvPr>
        </p:nvSpPr>
        <p:spPr/>
        <p:txBody>
          <a:bodyPr/>
          <a:lstStyle/>
          <a:p>
            <a:fld id="{E048721A-A860-4181-B873-5F93E3908101}" type="datetimeFigureOut">
              <a:rPr lang="en-US" smtClean="0"/>
              <a:t>3/21/2024</a:t>
            </a:fld>
            <a:endParaRPr lang="en-US"/>
          </a:p>
        </p:txBody>
      </p:sp>
      <p:sp>
        <p:nvSpPr>
          <p:cNvPr id="5" name="Footer Placeholder 4">
            <a:extLst>
              <a:ext uri="{FF2B5EF4-FFF2-40B4-BE49-F238E27FC236}">
                <a16:creationId xmlns:a16="http://schemas.microsoft.com/office/drawing/2014/main" id="{77C43487-E8F7-87FD-6A50-CF61193466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822C1E-A162-E710-15E7-9E7CFCF63480}"/>
              </a:ext>
            </a:extLst>
          </p:cNvPr>
          <p:cNvSpPr>
            <a:spLocks noGrp="1"/>
          </p:cNvSpPr>
          <p:nvPr>
            <p:ph type="sldNum" sz="quarter" idx="12"/>
          </p:nvPr>
        </p:nvSpPr>
        <p:spPr/>
        <p:txBody>
          <a:bodyPr/>
          <a:lstStyle/>
          <a:p>
            <a:fld id="{C13AA6A4-DA22-4B47-8455-A6A2A3AF92BC}" type="slidenum">
              <a:rPr lang="en-US" smtClean="0"/>
              <a:t>‹#›</a:t>
            </a:fld>
            <a:endParaRPr lang="en-US"/>
          </a:p>
        </p:txBody>
      </p:sp>
    </p:spTree>
    <p:extLst>
      <p:ext uri="{BB962C8B-B14F-4D97-AF65-F5344CB8AC3E}">
        <p14:creationId xmlns:p14="http://schemas.microsoft.com/office/powerpoint/2010/main" val="3126600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FB1E6B-5128-4C60-3B91-049639AA8B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745673-F791-BBC2-1FF7-7E15F08138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F86881-1700-E934-3075-C4D045E12402}"/>
              </a:ext>
            </a:extLst>
          </p:cNvPr>
          <p:cNvSpPr>
            <a:spLocks noGrp="1"/>
          </p:cNvSpPr>
          <p:nvPr>
            <p:ph type="dt" sz="half" idx="10"/>
          </p:nvPr>
        </p:nvSpPr>
        <p:spPr/>
        <p:txBody>
          <a:bodyPr/>
          <a:lstStyle/>
          <a:p>
            <a:fld id="{E048721A-A860-4181-B873-5F93E3908101}" type="datetimeFigureOut">
              <a:rPr lang="en-US" smtClean="0"/>
              <a:t>3/21/2024</a:t>
            </a:fld>
            <a:endParaRPr lang="en-US"/>
          </a:p>
        </p:txBody>
      </p:sp>
      <p:sp>
        <p:nvSpPr>
          <p:cNvPr id="5" name="Footer Placeholder 4">
            <a:extLst>
              <a:ext uri="{FF2B5EF4-FFF2-40B4-BE49-F238E27FC236}">
                <a16:creationId xmlns:a16="http://schemas.microsoft.com/office/drawing/2014/main" id="{B00F36DD-5531-96B8-AB06-6B0340D351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D4651B-343B-28D0-A438-F316D7E2CF7B}"/>
              </a:ext>
            </a:extLst>
          </p:cNvPr>
          <p:cNvSpPr>
            <a:spLocks noGrp="1"/>
          </p:cNvSpPr>
          <p:nvPr>
            <p:ph type="sldNum" sz="quarter" idx="12"/>
          </p:nvPr>
        </p:nvSpPr>
        <p:spPr/>
        <p:txBody>
          <a:bodyPr/>
          <a:lstStyle/>
          <a:p>
            <a:fld id="{C13AA6A4-DA22-4B47-8455-A6A2A3AF92BC}" type="slidenum">
              <a:rPr lang="en-US" smtClean="0"/>
              <a:t>‹#›</a:t>
            </a:fld>
            <a:endParaRPr lang="en-US"/>
          </a:p>
        </p:txBody>
      </p:sp>
    </p:spTree>
    <p:extLst>
      <p:ext uri="{BB962C8B-B14F-4D97-AF65-F5344CB8AC3E}">
        <p14:creationId xmlns:p14="http://schemas.microsoft.com/office/powerpoint/2010/main" val="4069670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4BA38-F5AF-F5EA-37EE-31CFBCB29D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CC966C-37E9-6147-84E5-DDE7274BA9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3C1AEB-5754-4BBF-A5FC-977D5B06030F}"/>
              </a:ext>
            </a:extLst>
          </p:cNvPr>
          <p:cNvSpPr>
            <a:spLocks noGrp="1"/>
          </p:cNvSpPr>
          <p:nvPr>
            <p:ph type="dt" sz="half" idx="10"/>
          </p:nvPr>
        </p:nvSpPr>
        <p:spPr/>
        <p:txBody>
          <a:bodyPr/>
          <a:lstStyle/>
          <a:p>
            <a:fld id="{E048721A-A860-4181-B873-5F93E3908101}" type="datetimeFigureOut">
              <a:rPr lang="en-US" smtClean="0"/>
              <a:t>3/21/2024</a:t>
            </a:fld>
            <a:endParaRPr lang="en-US"/>
          </a:p>
        </p:txBody>
      </p:sp>
      <p:sp>
        <p:nvSpPr>
          <p:cNvPr id="5" name="Footer Placeholder 4">
            <a:extLst>
              <a:ext uri="{FF2B5EF4-FFF2-40B4-BE49-F238E27FC236}">
                <a16:creationId xmlns:a16="http://schemas.microsoft.com/office/drawing/2014/main" id="{AB2B5ED4-07C9-80AC-FC29-5B21DE4091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870F4F-2BDA-BA4A-CF97-65AA2A948E38}"/>
              </a:ext>
            </a:extLst>
          </p:cNvPr>
          <p:cNvSpPr>
            <a:spLocks noGrp="1"/>
          </p:cNvSpPr>
          <p:nvPr>
            <p:ph type="sldNum" sz="quarter" idx="12"/>
          </p:nvPr>
        </p:nvSpPr>
        <p:spPr/>
        <p:txBody>
          <a:bodyPr/>
          <a:lstStyle/>
          <a:p>
            <a:fld id="{C13AA6A4-DA22-4B47-8455-A6A2A3AF92BC}" type="slidenum">
              <a:rPr lang="en-US" smtClean="0"/>
              <a:t>‹#›</a:t>
            </a:fld>
            <a:endParaRPr lang="en-US"/>
          </a:p>
        </p:txBody>
      </p:sp>
    </p:spTree>
    <p:extLst>
      <p:ext uri="{BB962C8B-B14F-4D97-AF65-F5344CB8AC3E}">
        <p14:creationId xmlns:p14="http://schemas.microsoft.com/office/powerpoint/2010/main" val="2932166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DA97C-1358-5A10-A9B4-13CF7648BB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2FFF1A-61C9-24D1-1E96-B08D69259C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FEE14E-4CBB-F79E-8FF2-CCECC2037F15}"/>
              </a:ext>
            </a:extLst>
          </p:cNvPr>
          <p:cNvSpPr>
            <a:spLocks noGrp="1"/>
          </p:cNvSpPr>
          <p:nvPr>
            <p:ph type="dt" sz="half" idx="10"/>
          </p:nvPr>
        </p:nvSpPr>
        <p:spPr/>
        <p:txBody>
          <a:bodyPr/>
          <a:lstStyle/>
          <a:p>
            <a:fld id="{E048721A-A860-4181-B873-5F93E3908101}" type="datetimeFigureOut">
              <a:rPr lang="en-US" smtClean="0"/>
              <a:t>3/21/2024</a:t>
            </a:fld>
            <a:endParaRPr lang="en-US"/>
          </a:p>
        </p:txBody>
      </p:sp>
      <p:sp>
        <p:nvSpPr>
          <p:cNvPr id="5" name="Footer Placeholder 4">
            <a:extLst>
              <a:ext uri="{FF2B5EF4-FFF2-40B4-BE49-F238E27FC236}">
                <a16:creationId xmlns:a16="http://schemas.microsoft.com/office/drawing/2014/main" id="{F6A1E3CB-207C-FFAA-AD92-808DCFB644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CDB084-EF89-CA9D-E4C4-D38B9C451C45}"/>
              </a:ext>
            </a:extLst>
          </p:cNvPr>
          <p:cNvSpPr>
            <a:spLocks noGrp="1"/>
          </p:cNvSpPr>
          <p:nvPr>
            <p:ph type="sldNum" sz="quarter" idx="12"/>
          </p:nvPr>
        </p:nvSpPr>
        <p:spPr/>
        <p:txBody>
          <a:bodyPr/>
          <a:lstStyle/>
          <a:p>
            <a:fld id="{C13AA6A4-DA22-4B47-8455-A6A2A3AF92BC}" type="slidenum">
              <a:rPr lang="en-US" smtClean="0"/>
              <a:t>‹#›</a:t>
            </a:fld>
            <a:endParaRPr lang="en-US"/>
          </a:p>
        </p:txBody>
      </p:sp>
    </p:spTree>
    <p:extLst>
      <p:ext uri="{BB962C8B-B14F-4D97-AF65-F5344CB8AC3E}">
        <p14:creationId xmlns:p14="http://schemas.microsoft.com/office/powerpoint/2010/main" val="3684712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D360-3219-2824-6962-10E26D4723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32729F-B069-472F-2C32-42830A7FC1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48C723-3484-EB4C-DB88-588A2593E6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A29F5E-5A7B-8F64-0B13-E1F6A23FF524}"/>
              </a:ext>
            </a:extLst>
          </p:cNvPr>
          <p:cNvSpPr>
            <a:spLocks noGrp="1"/>
          </p:cNvSpPr>
          <p:nvPr>
            <p:ph type="dt" sz="half" idx="10"/>
          </p:nvPr>
        </p:nvSpPr>
        <p:spPr/>
        <p:txBody>
          <a:bodyPr/>
          <a:lstStyle/>
          <a:p>
            <a:fld id="{E048721A-A860-4181-B873-5F93E3908101}" type="datetimeFigureOut">
              <a:rPr lang="en-US" smtClean="0"/>
              <a:t>3/21/2024</a:t>
            </a:fld>
            <a:endParaRPr lang="en-US"/>
          </a:p>
        </p:txBody>
      </p:sp>
      <p:sp>
        <p:nvSpPr>
          <p:cNvPr id="6" name="Footer Placeholder 5">
            <a:extLst>
              <a:ext uri="{FF2B5EF4-FFF2-40B4-BE49-F238E27FC236}">
                <a16:creationId xmlns:a16="http://schemas.microsoft.com/office/drawing/2014/main" id="{7531C678-7691-AEE1-BFDA-73A915A612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8CFB77-9DA3-CD4C-AA30-A88AF35DFEC6}"/>
              </a:ext>
            </a:extLst>
          </p:cNvPr>
          <p:cNvSpPr>
            <a:spLocks noGrp="1"/>
          </p:cNvSpPr>
          <p:nvPr>
            <p:ph type="sldNum" sz="quarter" idx="12"/>
          </p:nvPr>
        </p:nvSpPr>
        <p:spPr/>
        <p:txBody>
          <a:bodyPr/>
          <a:lstStyle/>
          <a:p>
            <a:fld id="{C13AA6A4-DA22-4B47-8455-A6A2A3AF92BC}" type="slidenum">
              <a:rPr lang="en-US" smtClean="0"/>
              <a:t>‹#›</a:t>
            </a:fld>
            <a:endParaRPr lang="en-US"/>
          </a:p>
        </p:txBody>
      </p:sp>
    </p:spTree>
    <p:extLst>
      <p:ext uri="{BB962C8B-B14F-4D97-AF65-F5344CB8AC3E}">
        <p14:creationId xmlns:p14="http://schemas.microsoft.com/office/powerpoint/2010/main" val="189687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435D6-C4A4-0E18-948E-9FAB3EDC89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41D95D-9DF5-C75D-8234-D076F82F65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5EC666-12F2-84B7-0CC7-1E46135287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4396CD-1461-2056-0F14-7EDF614C6F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D3A874-9BEA-C85E-BE65-266F6B3443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FD7BBD-AE85-DE40-C4DD-77D336DA18C5}"/>
              </a:ext>
            </a:extLst>
          </p:cNvPr>
          <p:cNvSpPr>
            <a:spLocks noGrp="1"/>
          </p:cNvSpPr>
          <p:nvPr>
            <p:ph type="dt" sz="half" idx="10"/>
          </p:nvPr>
        </p:nvSpPr>
        <p:spPr/>
        <p:txBody>
          <a:bodyPr/>
          <a:lstStyle/>
          <a:p>
            <a:fld id="{E048721A-A860-4181-B873-5F93E3908101}" type="datetimeFigureOut">
              <a:rPr lang="en-US" smtClean="0"/>
              <a:t>3/21/2024</a:t>
            </a:fld>
            <a:endParaRPr lang="en-US"/>
          </a:p>
        </p:txBody>
      </p:sp>
      <p:sp>
        <p:nvSpPr>
          <p:cNvPr id="8" name="Footer Placeholder 7">
            <a:extLst>
              <a:ext uri="{FF2B5EF4-FFF2-40B4-BE49-F238E27FC236}">
                <a16:creationId xmlns:a16="http://schemas.microsoft.com/office/drawing/2014/main" id="{0C7423A8-F665-158F-0E68-0BE2873841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33E720-E469-A37E-5268-9998D04FF76E}"/>
              </a:ext>
            </a:extLst>
          </p:cNvPr>
          <p:cNvSpPr>
            <a:spLocks noGrp="1"/>
          </p:cNvSpPr>
          <p:nvPr>
            <p:ph type="sldNum" sz="quarter" idx="12"/>
          </p:nvPr>
        </p:nvSpPr>
        <p:spPr/>
        <p:txBody>
          <a:bodyPr/>
          <a:lstStyle/>
          <a:p>
            <a:fld id="{C13AA6A4-DA22-4B47-8455-A6A2A3AF92BC}" type="slidenum">
              <a:rPr lang="en-US" smtClean="0"/>
              <a:t>‹#›</a:t>
            </a:fld>
            <a:endParaRPr lang="en-US"/>
          </a:p>
        </p:txBody>
      </p:sp>
    </p:spTree>
    <p:extLst>
      <p:ext uri="{BB962C8B-B14F-4D97-AF65-F5344CB8AC3E}">
        <p14:creationId xmlns:p14="http://schemas.microsoft.com/office/powerpoint/2010/main" val="276897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9E7B7-8D71-F519-519B-4DF06E6CE0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10F05B-F238-A5A3-C434-2C6140FA0340}"/>
              </a:ext>
            </a:extLst>
          </p:cNvPr>
          <p:cNvSpPr>
            <a:spLocks noGrp="1"/>
          </p:cNvSpPr>
          <p:nvPr>
            <p:ph type="dt" sz="half" idx="10"/>
          </p:nvPr>
        </p:nvSpPr>
        <p:spPr/>
        <p:txBody>
          <a:bodyPr/>
          <a:lstStyle/>
          <a:p>
            <a:fld id="{E048721A-A860-4181-B873-5F93E3908101}" type="datetimeFigureOut">
              <a:rPr lang="en-US" smtClean="0"/>
              <a:t>3/21/2024</a:t>
            </a:fld>
            <a:endParaRPr lang="en-US"/>
          </a:p>
        </p:txBody>
      </p:sp>
      <p:sp>
        <p:nvSpPr>
          <p:cNvPr id="4" name="Footer Placeholder 3">
            <a:extLst>
              <a:ext uri="{FF2B5EF4-FFF2-40B4-BE49-F238E27FC236}">
                <a16:creationId xmlns:a16="http://schemas.microsoft.com/office/drawing/2014/main" id="{8D708219-FFEB-C4C1-5FF7-208F4C25AD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8BFD9E-88DE-DB3C-E75D-7416167CCDAE}"/>
              </a:ext>
            </a:extLst>
          </p:cNvPr>
          <p:cNvSpPr>
            <a:spLocks noGrp="1"/>
          </p:cNvSpPr>
          <p:nvPr>
            <p:ph type="sldNum" sz="quarter" idx="12"/>
          </p:nvPr>
        </p:nvSpPr>
        <p:spPr/>
        <p:txBody>
          <a:bodyPr/>
          <a:lstStyle/>
          <a:p>
            <a:fld id="{C13AA6A4-DA22-4B47-8455-A6A2A3AF92BC}" type="slidenum">
              <a:rPr lang="en-US" smtClean="0"/>
              <a:t>‹#›</a:t>
            </a:fld>
            <a:endParaRPr lang="en-US"/>
          </a:p>
        </p:txBody>
      </p:sp>
    </p:spTree>
    <p:extLst>
      <p:ext uri="{BB962C8B-B14F-4D97-AF65-F5344CB8AC3E}">
        <p14:creationId xmlns:p14="http://schemas.microsoft.com/office/powerpoint/2010/main" val="1669779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BC370A-498E-7BFF-1E06-ED8CA2E06DE9}"/>
              </a:ext>
            </a:extLst>
          </p:cNvPr>
          <p:cNvSpPr>
            <a:spLocks noGrp="1"/>
          </p:cNvSpPr>
          <p:nvPr>
            <p:ph type="dt" sz="half" idx="10"/>
          </p:nvPr>
        </p:nvSpPr>
        <p:spPr/>
        <p:txBody>
          <a:bodyPr/>
          <a:lstStyle/>
          <a:p>
            <a:fld id="{E048721A-A860-4181-B873-5F93E3908101}" type="datetimeFigureOut">
              <a:rPr lang="en-US" smtClean="0"/>
              <a:t>3/21/2024</a:t>
            </a:fld>
            <a:endParaRPr lang="en-US"/>
          </a:p>
        </p:txBody>
      </p:sp>
      <p:sp>
        <p:nvSpPr>
          <p:cNvPr id="3" name="Footer Placeholder 2">
            <a:extLst>
              <a:ext uri="{FF2B5EF4-FFF2-40B4-BE49-F238E27FC236}">
                <a16:creationId xmlns:a16="http://schemas.microsoft.com/office/drawing/2014/main" id="{007D20A9-4E7F-A162-3D84-269C80FB7D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B1E57C-40DA-D873-7AD7-E15C7916FA99}"/>
              </a:ext>
            </a:extLst>
          </p:cNvPr>
          <p:cNvSpPr>
            <a:spLocks noGrp="1"/>
          </p:cNvSpPr>
          <p:nvPr>
            <p:ph type="sldNum" sz="quarter" idx="12"/>
          </p:nvPr>
        </p:nvSpPr>
        <p:spPr/>
        <p:txBody>
          <a:bodyPr/>
          <a:lstStyle/>
          <a:p>
            <a:fld id="{C13AA6A4-DA22-4B47-8455-A6A2A3AF92BC}" type="slidenum">
              <a:rPr lang="en-US" smtClean="0"/>
              <a:t>‹#›</a:t>
            </a:fld>
            <a:endParaRPr lang="en-US"/>
          </a:p>
        </p:txBody>
      </p:sp>
    </p:spTree>
    <p:extLst>
      <p:ext uri="{BB962C8B-B14F-4D97-AF65-F5344CB8AC3E}">
        <p14:creationId xmlns:p14="http://schemas.microsoft.com/office/powerpoint/2010/main" val="4002629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D94AF-504E-888A-25F5-8AE8738C4C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CDDB58-5E75-9FC4-F2E8-CC1180C597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82F5F4-EAD6-EABB-3B4D-D80CCF45D8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F37E36-562D-C65B-FC68-C3CEA86E7CE7}"/>
              </a:ext>
            </a:extLst>
          </p:cNvPr>
          <p:cNvSpPr>
            <a:spLocks noGrp="1"/>
          </p:cNvSpPr>
          <p:nvPr>
            <p:ph type="dt" sz="half" idx="10"/>
          </p:nvPr>
        </p:nvSpPr>
        <p:spPr/>
        <p:txBody>
          <a:bodyPr/>
          <a:lstStyle/>
          <a:p>
            <a:fld id="{E048721A-A860-4181-B873-5F93E3908101}" type="datetimeFigureOut">
              <a:rPr lang="en-US" smtClean="0"/>
              <a:t>3/21/2024</a:t>
            </a:fld>
            <a:endParaRPr lang="en-US"/>
          </a:p>
        </p:txBody>
      </p:sp>
      <p:sp>
        <p:nvSpPr>
          <p:cNvPr id="6" name="Footer Placeholder 5">
            <a:extLst>
              <a:ext uri="{FF2B5EF4-FFF2-40B4-BE49-F238E27FC236}">
                <a16:creationId xmlns:a16="http://schemas.microsoft.com/office/drawing/2014/main" id="{06E1BF16-9CB9-C5B1-2ED6-B0B629E013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B8E3B3-92E7-2129-AC5D-73073F42B45F}"/>
              </a:ext>
            </a:extLst>
          </p:cNvPr>
          <p:cNvSpPr>
            <a:spLocks noGrp="1"/>
          </p:cNvSpPr>
          <p:nvPr>
            <p:ph type="sldNum" sz="quarter" idx="12"/>
          </p:nvPr>
        </p:nvSpPr>
        <p:spPr/>
        <p:txBody>
          <a:bodyPr/>
          <a:lstStyle/>
          <a:p>
            <a:fld id="{C13AA6A4-DA22-4B47-8455-A6A2A3AF92BC}" type="slidenum">
              <a:rPr lang="en-US" smtClean="0"/>
              <a:t>‹#›</a:t>
            </a:fld>
            <a:endParaRPr lang="en-US"/>
          </a:p>
        </p:txBody>
      </p:sp>
    </p:spTree>
    <p:extLst>
      <p:ext uri="{BB962C8B-B14F-4D97-AF65-F5344CB8AC3E}">
        <p14:creationId xmlns:p14="http://schemas.microsoft.com/office/powerpoint/2010/main" val="1039665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C3EE8-5A34-BBF7-8955-FB54D1782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FA704E-4214-E4AB-6888-743FDC78E1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4BBBEB-0EEE-9C8A-5F4D-F161BDD71D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52030A-7DC1-CF72-43D3-1E0717E0B598}"/>
              </a:ext>
            </a:extLst>
          </p:cNvPr>
          <p:cNvSpPr>
            <a:spLocks noGrp="1"/>
          </p:cNvSpPr>
          <p:nvPr>
            <p:ph type="dt" sz="half" idx="10"/>
          </p:nvPr>
        </p:nvSpPr>
        <p:spPr/>
        <p:txBody>
          <a:bodyPr/>
          <a:lstStyle/>
          <a:p>
            <a:fld id="{E048721A-A860-4181-B873-5F93E3908101}" type="datetimeFigureOut">
              <a:rPr lang="en-US" smtClean="0"/>
              <a:t>3/21/2024</a:t>
            </a:fld>
            <a:endParaRPr lang="en-US"/>
          </a:p>
        </p:txBody>
      </p:sp>
      <p:sp>
        <p:nvSpPr>
          <p:cNvPr id="6" name="Footer Placeholder 5">
            <a:extLst>
              <a:ext uri="{FF2B5EF4-FFF2-40B4-BE49-F238E27FC236}">
                <a16:creationId xmlns:a16="http://schemas.microsoft.com/office/drawing/2014/main" id="{CD910EDB-8F1F-F911-B909-576C4571AC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E814B7-D8A0-BAE1-2E3B-B8A3655CDA52}"/>
              </a:ext>
            </a:extLst>
          </p:cNvPr>
          <p:cNvSpPr>
            <a:spLocks noGrp="1"/>
          </p:cNvSpPr>
          <p:nvPr>
            <p:ph type="sldNum" sz="quarter" idx="12"/>
          </p:nvPr>
        </p:nvSpPr>
        <p:spPr/>
        <p:txBody>
          <a:bodyPr/>
          <a:lstStyle/>
          <a:p>
            <a:fld id="{C13AA6A4-DA22-4B47-8455-A6A2A3AF92BC}" type="slidenum">
              <a:rPr lang="en-US" smtClean="0"/>
              <a:t>‹#›</a:t>
            </a:fld>
            <a:endParaRPr lang="en-US"/>
          </a:p>
        </p:txBody>
      </p:sp>
    </p:spTree>
    <p:extLst>
      <p:ext uri="{BB962C8B-B14F-4D97-AF65-F5344CB8AC3E}">
        <p14:creationId xmlns:p14="http://schemas.microsoft.com/office/powerpoint/2010/main" val="221310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BA0E18-2ABD-3270-37CC-E861D68C71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6A8ED2-E73C-AE04-BEF0-709F0F3227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971F5A-593C-D1AF-0555-BDA03E4FBA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48721A-A860-4181-B873-5F93E3908101}" type="datetimeFigureOut">
              <a:rPr lang="en-US" smtClean="0"/>
              <a:t>3/21/2024</a:t>
            </a:fld>
            <a:endParaRPr lang="en-US"/>
          </a:p>
        </p:txBody>
      </p:sp>
      <p:sp>
        <p:nvSpPr>
          <p:cNvPr id="5" name="Footer Placeholder 4">
            <a:extLst>
              <a:ext uri="{FF2B5EF4-FFF2-40B4-BE49-F238E27FC236}">
                <a16:creationId xmlns:a16="http://schemas.microsoft.com/office/drawing/2014/main" id="{9191DA57-8C50-B840-9C25-3A65DFCE9E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2D1FB4-F24F-868D-51DF-B4048D4294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AA6A4-DA22-4B47-8455-A6A2A3AF92BC}" type="slidenum">
              <a:rPr lang="en-US" smtClean="0"/>
              <a:t>‹#›</a:t>
            </a:fld>
            <a:endParaRPr lang="en-US"/>
          </a:p>
        </p:txBody>
      </p:sp>
    </p:spTree>
    <p:extLst>
      <p:ext uri="{BB962C8B-B14F-4D97-AF65-F5344CB8AC3E}">
        <p14:creationId xmlns:p14="http://schemas.microsoft.com/office/powerpoint/2010/main" val="2319557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FEDDE-9E1D-9CCF-D458-D1D03D47BFA6}"/>
              </a:ext>
            </a:extLst>
          </p:cNvPr>
          <p:cNvSpPr>
            <a:spLocks noGrp="1"/>
          </p:cNvSpPr>
          <p:nvPr>
            <p:ph type="ctrTitle"/>
          </p:nvPr>
        </p:nvSpPr>
        <p:spPr/>
        <p:txBody>
          <a:bodyPr/>
          <a:lstStyle/>
          <a:p>
            <a:r>
              <a:rPr lang="en-US" dirty="0"/>
              <a:t>Customer Churn Prediction</a:t>
            </a:r>
          </a:p>
        </p:txBody>
      </p:sp>
      <p:sp>
        <p:nvSpPr>
          <p:cNvPr id="3" name="Subtitle 2">
            <a:extLst>
              <a:ext uri="{FF2B5EF4-FFF2-40B4-BE49-F238E27FC236}">
                <a16:creationId xmlns:a16="http://schemas.microsoft.com/office/drawing/2014/main" id="{05488A77-815B-B937-9589-CBF587B41F39}"/>
              </a:ext>
            </a:extLst>
          </p:cNvPr>
          <p:cNvSpPr>
            <a:spLocks noGrp="1"/>
          </p:cNvSpPr>
          <p:nvPr>
            <p:ph type="subTitle" idx="1"/>
          </p:nvPr>
        </p:nvSpPr>
        <p:spPr/>
        <p:txBody>
          <a:bodyPr/>
          <a:lstStyle/>
          <a:p>
            <a:r>
              <a:rPr lang="en-US" dirty="0"/>
              <a:t>Machine Learning Project</a:t>
            </a:r>
          </a:p>
        </p:txBody>
      </p:sp>
    </p:spTree>
    <p:extLst>
      <p:ext uri="{BB962C8B-B14F-4D97-AF65-F5344CB8AC3E}">
        <p14:creationId xmlns:p14="http://schemas.microsoft.com/office/powerpoint/2010/main" val="950511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5D957-3D04-840B-F27D-3333F26286AD}"/>
              </a:ext>
            </a:extLst>
          </p:cNvPr>
          <p:cNvSpPr>
            <a:spLocks noGrp="1"/>
          </p:cNvSpPr>
          <p:nvPr>
            <p:ph type="title"/>
          </p:nvPr>
        </p:nvSpPr>
        <p:spPr/>
        <p:txBody>
          <a:bodyPr/>
          <a:lstStyle/>
          <a:p>
            <a:r>
              <a:rPr lang="en-US" dirty="0"/>
              <a:t>EDA</a:t>
            </a:r>
          </a:p>
        </p:txBody>
      </p:sp>
      <p:pic>
        <p:nvPicPr>
          <p:cNvPr id="5" name="Picture 4">
            <a:extLst>
              <a:ext uri="{FF2B5EF4-FFF2-40B4-BE49-F238E27FC236}">
                <a16:creationId xmlns:a16="http://schemas.microsoft.com/office/drawing/2014/main" id="{560C1353-E538-4BAA-262C-D55A8E81B3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082" y="2161424"/>
            <a:ext cx="3451412" cy="2681708"/>
          </a:xfrm>
          <a:prstGeom prst="rect">
            <a:avLst/>
          </a:prstGeom>
        </p:spPr>
      </p:pic>
      <p:pic>
        <p:nvPicPr>
          <p:cNvPr id="9" name="Picture 8">
            <a:extLst>
              <a:ext uri="{FF2B5EF4-FFF2-40B4-BE49-F238E27FC236}">
                <a16:creationId xmlns:a16="http://schemas.microsoft.com/office/drawing/2014/main" id="{D3511F1D-3EDF-144E-EADC-163B5C815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1364" y="2130079"/>
            <a:ext cx="3532094" cy="2744397"/>
          </a:xfrm>
          <a:prstGeom prst="rect">
            <a:avLst/>
          </a:prstGeom>
        </p:spPr>
      </p:pic>
      <p:pic>
        <p:nvPicPr>
          <p:cNvPr id="11" name="Picture 10">
            <a:extLst>
              <a:ext uri="{FF2B5EF4-FFF2-40B4-BE49-F238E27FC236}">
                <a16:creationId xmlns:a16="http://schemas.microsoft.com/office/drawing/2014/main" id="{4795FBAF-FE85-F36C-5AFC-EE1660E250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0329" y="2070731"/>
            <a:ext cx="3684860" cy="2863094"/>
          </a:xfrm>
          <a:prstGeom prst="rect">
            <a:avLst/>
          </a:prstGeom>
        </p:spPr>
      </p:pic>
    </p:spTree>
    <p:extLst>
      <p:ext uri="{BB962C8B-B14F-4D97-AF65-F5344CB8AC3E}">
        <p14:creationId xmlns:p14="http://schemas.microsoft.com/office/powerpoint/2010/main" val="3810219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5D957-3D04-840B-F27D-3333F26286AD}"/>
              </a:ext>
            </a:extLst>
          </p:cNvPr>
          <p:cNvSpPr>
            <a:spLocks noGrp="1"/>
          </p:cNvSpPr>
          <p:nvPr>
            <p:ph type="title"/>
          </p:nvPr>
        </p:nvSpPr>
        <p:spPr/>
        <p:txBody>
          <a:bodyPr/>
          <a:lstStyle/>
          <a:p>
            <a:r>
              <a:rPr lang="en-US" dirty="0"/>
              <a:t>EDA</a:t>
            </a:r>
          </a:p>
        </p:txBody>
      </p:sp>
      <p:pic>
        <p:nvPicPr>
          <p:cNvPr id="4" name="Picture 3">
            <a:extLst>
              <a:ext uri="{FF2B5EF4-FFF2-40B4-BE49-F238E27FC236}">
                <a16:creationId xmlns:a16="http://schemas.microsoft.com/office/drawing/2014/main" id="{4C5FE683-CDEA-D22B-02F5-4AD2F3243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577" y="1985947"/>
            <a:ext cx="3812888" cy="2962571"/>
          </a:xfrm>
          <a:prstGeom prst="rect">
            <a:avLst/>
          </a:prstGeom>
        </p:spPr>
      </p:pic>
      <p:pic>
        <p:nvPicPr>
          <p:cNvPr id="7" name="Picture 6">
            <a:extLst>
              <a:ext uri="{FF2B5EF4-FFF2-40B4-BE49-F238E27FC236}">
                <a16:creationId xmlns:a16="http://schemas.microsoft.com/office/drawing/2014/main" id="{DFBE6265-C26D-A6C9-5189-F80B0153C3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5" y="1985947"/>
            <a:ext cx="3910199" cy="3038180"/>
          </a:xfrm>
          <a:prstGeom prst="rect">
            <a:avLst/>
          </a:prstGeom>
        </p:spPr>
      </p:pic>
      <p:pic>
        <p:nvPicPr>
          <p:cNvPr id="10" name="Picture 9">
            <a:extLst>
              <a:ext uri="{FF2B5EF4-FFF2-40B4-BE49-F238E27FC236}">
                <a16:creationId xmlns:a16="http://schemas.microsoft.com/office/drawing/2014/main" id="{DB39D35F-9718-32D7-CBF2-39F2F23398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6834" y="2010659"/>
            <a:ext cx="3846589" cy="2988756"/>
          </a:xfrm>
          <a:prstGeom prst="rect">
            <a:avLst/>
          </a:prstGeom>
        </p:spPr>
      </p:pic>
    </p:spTree>
    <p:extLst>
      <p:ext uri="{BB962C8B-B14F-4D97-AF65-F5344CB8AC3E}">
        <p14:creationId xmlns:p14="http://schemas.microsoft.com/office/powerpoint/2010/main" val="3240539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5D957-3D04-840B-F27D-3333F26286AD}"/>
              </a:ext>
            </a:extLst>
          </p:cNvPr>
          <p:cNvSpPr>
            <a:spLocks noGrp="1"/>
          </p:cNvSpPr>
          <p:nvPr>
            <p:ph type="title"/>
          </p:nvPr>
        </p:nvSpPr>
        <p:spPr/>
        <p:txBody>
          <a:bodyPr/>
          <a:lstStyle/>
          <a:p>
            <a:r>
              <a:rPr lang="en-US" dirty="0"/>
              <a:t>EDA</a:t>
            </a:r>
          </a:p>
        </p:txBody>
      </p:sp>
      <p:pic>
        <p:nvPicPr>
          <p:cNvPr id="5" name="Picture 4">
            <a:extLst>
              <a:ext uri="{FF2B5EF4-FFF2-40B4-BE49-F238E27FC236}">
                <a16:creationId xmlns:a16="http://schemas.microsoft.com/office/drawing/2014/main" id="{86790866-2FA2-93C4-102B-63A88B9053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89" y="1601479"/>
            <a:ext cx="5795512" cy="4503047"/>
          </a:xfrm>
          <a:prstGeom prst="rect">
            <a:avLst/>
          </a:prstGeom>
        </p:spPr>
      </p:pic>
      <p:pic>
        <p:nvPicPr>
          <p:cNvPr id="8" name="Picture 7">
            <a:extLst>
              <a:ext uri="{FF2B5EF4-FFF2-40B4-BE49-F238E27FC236}">
                <a16:creationId xmlns:a16="http://schemas.microsoft.com/office/drawing/2014/main" id="{91561FE5-8022-D578-674F-C0E72CA55D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5301" y="1601479"/>
            <a:ext cx="5795512" cy="4477606"/>
          </a:xfrm>
          <a:prstGeom prst="rect">
            <a:avLst/>
          </a:prstGeom>
        </p:spPr>
      </p:pic>
    </p:spTree>
    <p:extLst>
      <p:ext uri="{BB962C8B-B14F-4D97-AF65-F5344CB8AC3E}">
        <p14:creationId xmlns:p14="http://schemas.microsoft.com/office/powerpoint/2010/main" val="4172888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BE4D4-50C2-390B-E48D-FB3709F91482}"/>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3F2E4A9B-3ABD-0AAE-B292-8F76145EAF41}"/>
              </a:ext>
            </a:extLst>
          </p:cNvPr>
          <p:cNvSpPr>
            <a:spLocks noGrp="1"/>
          </p:cNvSpPr>
          <p:nvPr>
            <p:ph idx="1"/>
          </p:nvPr>
        </p:nvSpPr>
        <p:spPr/>
        <p:txBody>
          <a:bodyPr>
            <a:normAutofit/>
          </a:bodyPr>
          <a:lstStyle/>
          <a:p>
            <a:pPr algn="just"/>
            <a:r>
              <a:rPr lang="en-US" dirty="0"/>
              <a:t>Split the data set into train and test sets.</a:t>
            </a:r>
          </a:p>
          <a:p>
            <a:pPr algn="just"/>
            <a:r>
              <a:rPr lang="en-US" dirty="0"/>
              <a:t>Scaled and encoded the features that required scaling and encoding using standard scalar and one hot encoded functions.</a:t>
            </a:r>
          </a:p>
          <a:p>
            <a:pPr algn="just"/>
            <a:r>
              <a:rPr lang="en-US" dirty="0"/>
              <a:t>Train the datasets using Logistic Regression, Decision Trees, Random Forest, Gradient Boosting and AdaBoost.</a:t>
            </a:r>
          </a:p>
          <a:p>
            <a:pPr algn="just"/>
            <a:r>
              <a:rPr lang="en-US" dirty="0"/>
              <a:t>Used Accuracy, Precision, Recall, F1 Score and Roc </a:t>
            </a:r>
            <a:r>
              <a:rPr lang="en-US" dirty="0" err="1"/>
              <a:t>Auc</a:t>
            </a:r>
            <a:r>
              <a:rPr lang="en-US" dirty="0"/>
              <a:t> Score as evaluation Matrix.</a:t>
            </a:r>
          </a:p>
          <a:p>
            <a:pPr algn="just"/>
            <a:r>
              <a:rPr lang="en-US" dirty="0"/>
              <a:t>Evaluated the models on the test set.</a:t>
            </a:r>
          </a:p>
          <a:p>
            <a:pPr marL="0" indent="0" algn="just">
              <a:buNone/>
            </a:pPr>
            <a:endParaRPr lang="en-US" dirty="0"/>
          </a:p>
          <a:p>
            <a:pPr marL="0" indent="0" algn="just">
              <a:buNone/>
            </a:pPr>
            <a:endParaRPr lang="en-US" dirty="0"/>
          </a:p>
          <a:p>
            <a:pPr algn="just"/>
            <a:endParaRPr lang="en-US" dirty="0"/>
          </a:p>
          <a:p>
            <a:pPr algn="just"/>
            <a:endParaRPr lang="en-US" dirty="0"/>
          </a:p>
        </p:txBody>
      </p:sp>
    </p:spTree>
    <p:extLst>
      <p:ext uri="{BB962C8B-B14F-4D97-AF65-F5344CB8AC3E}">
        <p14:creationId xmlns:p14="http://schemas.microsoft.com/office/powerpoint/2010/main" val="325604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04C22-04A9-F39E-B25B-6ACA59740F91}"/>
              </a:ext>
            </a:extLst>
          </p:cNvPr>
          <p:cNvSpPr>
            <a:spLocks noGrp="1"/>
          </p:cNvSpPr>
          <p:nvPr>
            <p:ph type="title"/>
          </p:nvPr>
        </p:nvSpPr>
        <p:spPr/>
        <p:txBody>
          <a:bodyPr/>
          <a:lstStyle/>
          <a:p>
            <a:r>
              <a:rPr lang="en-US" dirty="0"/>
              <a:t>Results</a:t>
            </a:r>
          </a:p>
        </p:txBody>
      </p:sp>
      <p:graphicFrame>
        <p:nvGraphicFramePr>
          <p:cNvPr id="4" name="Content Placeholder 3">
            <a:extLst>
              <a:ext uri="{FF2B5EF4-FFF2-40B4-BE49-F238E27FC236}">
                <a16:creationId xmlns:a16="http://schemas.microsoft.com/office/drawing/2014/main" id="{6D8EE0FE-5E24-19A3-586A-9B88E1F8EC33}"/>
              </a:ext>
            </a:extLst>
          </p:cNvPr>
          <p:cNvGraphicFramePr>
            <a:graphicFrameLocks noGrp="1"/>
          </p:cNvGraphicFramePr>
          <p:nvPr>
            <p:ph idx="1"/>
            <p:extLst>
              <p:ext uri="{D42A27DB-BD31-4B8C-83A1-F6EECF244321}">
                <p14:modId xmlns:p14="http://schemas.microsoft.com/office/powerpoint/2010/main" val="1673337165"/>
              </p:ext>
            </p:extLst>
          </p:nvPr>
        </p:nvGraphicFramePr>
        <p:xfrm>
          <a:off x="838200" y="1825625"/>
          <a:ext cx="10824882" cy="3855048"/>
        </p:xfrm>
        <a:graphic>
          <a:graphicData uri="http://schemas.openxmlformats.org/drawingml/2006/table">
            <a:tbl>
              <a:tblPr firstRow="1" bandRow="1">
                <a:tableStyleId>{5C22544A-7EE6-4342-B048-85BDC9FD1C3A}</a:tableStyleId>
              </a:tblPr>
              <a:tblGrid>
                <a:gridCol w="1804147">
                  <a:extLst>
                    <a:ext uri="{9D8B030D-6E8A-4147-A177-3AD203B41FA5}">
                      <a16:colId xmlns:a16="http://schemas.microsoft.com/office/drawing/2014/main" val="1229193624"/>
                    </a:ext>
                  </a:extLst>
                </a:gridCol>
                <a:gridCol w="1804147">
                  <a:extLst>
                    <a:ext uri="{9D8B030D-6E8A-4147-A177-3AD203B41FA5}">
                      <a16:colId xmlns:a16="http://schemas.microsoft.com/office/drawing/2014/main" val="660279599"/>
                    </a:ext>
                  </a:extLst>
                </a:gridCol>
                <a:gridCol w="1804147">
                  <a:extLst>
                    <a:ext uri="{9D8B030D-6E8A-4147-A177-3AD203B41FA5}">
                      <a16:colId xmlns:a16="http://schemas.microsoft.com/office/drawing/2014/main" val="2921092203"/>
                    </a:ext>
                  </a:extLst>
                </a:gridCol>
                <a:gridCol w="1804147">
                  <a:extLst>
                    <a:ext uri="{9D8B030D-6E8A-4147-A177-3AD203B41FA5}">
                      <a16:colId xmlns:a16="http://schemas.microsoft.com/office/drawing/2014/main" val="1434891704"/>
                    </a:ext>
                  </a:extLst>
                </a:gridCol>
                <a:gridCol w="1804147">
                  <a:extLst>
                    <a:ext uri="{9D8B030D-6E8A-4147-A177-3AD203B41FA5}">
                      <a16:colId xmlns:a16="http://schemas.microsoft.com/office/drawing/2014/main" val="4258146363"/>
                    </a:ext>
                  </a:extLst>
                </a:gridCol>
                <a:gridCol w="1804147">
                  <a:extLst>
                    <a:ext uri="{9D8B030D-6E8A-4147-A177-3AD203B41FA5}">
                      <a16:colId xmlns:a16="http://schemas.microsoft.com/office/drawing/2014/main" val="544481731"/>
                    </a:ext>
                  </a:extLst>
                </a:gridCol>
              </a:tblGrid>
              <a:tr h="642508">
                <a:tc>
                  <a:txBody>
                    <a:bodyPr/>
                    <a:lstStyle/>
                    <a:p>
                      <a:r>
                        <a:rPr lang="en-US" dirty="0"/>
                        <a:t>Metrics</a:t>
                      </a:r>
                    </a:p>
                  </a:txBody>
                  <a:tcPr/>
                </a:tc>
                <a:tc>
                  <a:txBody>
                    <a:bodyPr/>
                    <a:lstStyle/>
                    <a:p>
                      <a:r>
                        <a:rPr lang="en-US" dirty="0"/>
                        <a:t>Logistic </a:t>
                      </a:r>
                    </a:p>
                    <a:p>
                      <a:r>
                        <a:rPr lang="en-US" dirty="0"/>
                        <a:t>Regression</a:t>
                      </a:r>
                    </a:p>
                  </a:txBody>
                  <a:tcPr/>
                </a:tc>
                <a:tc>
                  <a:txBody>
                    <a:bodyPr/>
                    <a:lstStyle/>
                    <a:p>
                      <a:r>
                        <a:rPr lang="en-US" dirty="0"/>
                        <a:t>Decision Tree</a:t>
                      </a:r>
                    </a:p>
                  </a:txBody>
                  <a:tcPr/>
                </a:tc>
                <a:tc>
                  <a:txBody>
                    <a:bodyPr/>
                    <a:lstStyle/>
                    <a:p>
                      <a:r>
                        <a:rPr lang="en-US" dirty="0"/>
                        <a:t>Random Forest</a:t>
                      </a:r>
                    </a:p>
                  </a:txBody>
                  <a:tcPr/>
                </a:tc>
                <a:tc>
                  <a:txBody>
                    <a:bodyPr/>
                    <a:lstStyle/>
                    <a:p>
                      <a:r>
                        <a:rPr lang="en-US" dirty="0"/>
                        <a:t>Gradient Boosting</a:t>
                      </a:r>
                    </a:p>
                  </a:txBody>
                  <a:tcPr/>
                </a:tc>
                <a:tc>
                  <a:txBody>
                    <a:bodyPr/>
                    <a:lstStyle/>
                    <a:p>
                      <a:r>
                        <a:rPr lang="en-US" dirty="0" err="1"/>
                        <a:t>AdaBoosting</a:t>
                      </a:r>
                      <a:endParaRPr lang="en-US" dirty="0"/>
                    </a:p>
                  </a:txBody>
                  <a:tcPr/>
                </a:tc>
                <a:extLst>
                  <a:ext uri="{0D108BD9-81ED-4DB2-BD59-A6C34878D82A}">
                    <a16:rowId xmlns:a16="http://schemas.microsoft.com/office/drawing/2014/main" val="715032995"/>
                  </a:ext>
                </a:extLst>
              </a:tr>
              <a:tr h="642508">
                <a:tc>
                  <a:txBody>
                    <a:bodyPr/>
                    <a:lstStyle/>
                    <a:p>
                      <a:r>
                        <a:rPr lang="en-US" dirty="0"/>
                        <a:t>Accuracy</a:t>
                      </a:r>
                    </a:p>
                  </a:txBody>
                  <a:tcPr/>
                </a:tc>
                <a:tc>
                  <a:txBody>
                    <a:bodyPr/>
                    <a:lstStyle/>
                    <a:p>
                      <a:pPr algn="ctr"/>
                      <a:r>
                        <a:rPr lang="en-US" dirty="0"/>
                        <a:t>0.825</a:t>
                      </a:r>
                    </a:p>
                  </a:txBody>
                  <a:tcPr/>
                </a:tc>
                <a:tc>
                  <a:txBody>
                    <a:bodyPr/>
                    <a:lstStyle/>
                    <a:p>
                      <a:pPr algn="ctr"/>
                      <a:r>
                        <a:rPr lang="en-US" dirty="0"/>
                        <a:t>0.778</a:t>
                      </a:r>
                    </a:p>
                  </a:txBody>
                  <a:tcPr/>
                </a:tc>
                <a:tc>
                  <a:txBody>
                    <a:bodyPr/>
                    <a:lstStyle/>
                    <a:p>
                      <a:pPr algn="ctr"/>
                      <a:r>
                        <a:rPr lang="en-US" dirty="0"/>
                        <a:t>0.794</a:t>
                      </a:r>
                    </a:p>
                  </a:txBody>
                  <a:tcPr/>
                </a:tc>
                <a:tc>
                  <a:txBody>
                    <a:bodyPr/>
                    <a:lstStyle/>
                    <a:p>
                      <a:pPr algn="ctr"/>
                      <a:r>
                        <a:rPr lang="en-US" dirty="0"/>
                        <a:t>0.814</a:t>
                      </a:r>
                    </a:p>
                  </a:txBody>
                  <a:tcPr/>
                </a:tc>
                <a:tc>
                  <a:txBody>
                    <a:bodyPr/>
                    <a:lstStyle/>
                    <a:p>
                      <a:pPr algn="ctr"/>
                      <a:r>
                        <a:rPr lang="en-US" dirty="0"/>
                        <a:t>0.813</a:t>
                      </a:r>
                    </a:p>
                  </a:txBody>
                  <a:tcPr/>
                </a:tc>
                <a:extLst>
                  <a:ext uri="{0D108BD9-81ED-4DB2-BD59-A6C34878D82A}">
                    <a16:rowId xmlns:a16="http://schemas.microsoft.com/office/drawing/2014/main" val="3062538815"/>
                  </a:ext>
                </a:extLst>
              </a:tr>
              <a:tr h="642508">
                <a:tc>
                  <a:txBody>
                    <a:bodyPr/>
                    <a:lstStyle/>
                    <a:p>
                      <a:r>
                        <a:rPr lang="en-US" dirty="0"/>
                        <a:t>Precision</a:t>
                      </a:r>
                    </a:p>
                  </a:txBody>
                  <a:tcPr/>
                </a:tc>
                <a:tc>
                  <a:txBody>
                    <a:bodyPr/>
                    <a:lstStyle/>
                    <a:p>
                      <a:pPr algn="ctr"/>
                      <a:r>
                        <a:rPr lang="en-US" dirty="0"/>
                        <a:t>0.701</a:t>
                      </a:r>
                    </a:p>
                  </a:txBody>
                  <a:tcPr/>
                </a:tc>
                <a:tc>
                  <a:txBody>
                    <a:bodyPr/>
                    <a:lstStyle/>
                    <a:p>
                      <a:pPr algn="ctr"/>
                      <a:r>
                        <a:rPr lang="en-US" dirty="0"/>
                        <a:t>0.597</a:t>
                      </a:r>
                    </a:p>
                  </a:txBody>
                  <a:tcPr/>
                </a:tc>
                <a:tc>
                  <a:txBody>
                    <a:bodyPr/>
                    <a:lstStyle/>
                    <a:p>
                      <a:pPr algn="ctr"/>
                      <a:r>
                        <a:rPr lang="en-US" dirty="0"/>
                        <a:t>0.664</a:t>
                      </a:r>
                    </a:p>
                  </a:txBody>
                  <a:tcPr/>
                </a:tc>
                <a:tc>
                  <a:txBody>
                    <a:bodyPr/>
                    <a:lstStyle/>
                    <a:p>
                      <a:pPr algn="ctr"/>
                      <a:r>
                        <a:rPr lang="en-US" dirty="0"/>
                        <a:t>0.704</a:t>
                      </a:r>
                    </a:p>
                  </a:txBody>
                  <a:tcPr/>
                </a:tc>
                <a:tc>
                  <a:txBody>
                    <a:bodyPr/>
                    <a:lstStyle/>
                    <a:p>
                      <a:pPr algn="ctr"/>
                      <a:r>
                        <a:rPr lang="en-US" dirty="0"/>
                        <a:t>0.665</a:t>
                      </a:r>
                    </a:p>
                  </a:txBody>
                  <a:tcPr/>
                </a:tc>
                <a:extLst>
                  <a:ext uri="{0D108BD9-81ED-4DB2-BD59-A6C34878D82A}">
                    <a16:rowId xmlns:a16="http://schemas.microsoft.com/office/drawing/2014/main" val="110065217"/>
                  </a:ext>
                </a:extLst>
              </a:tr>
              <a:tr h="642508">
                <a:tc>
                  <a:txBody>
                    <a:bodyPr/>
                    <a:lstStyle/>
                    <a:p>
                      <a:r>
                        <a:rPr lang="en-US" dirty="0"/>
                        <a:t>Recall</a:t>
                      </a:r>
                    </a:p>
                  </a:txBody>
                  <a:tcPr/>
                </a:tc>
                <a:tc>
                  <a:txBody>
                    <a:bodyPr/>
                    <a:lstStyle/>
                    <a:p>
                      <a:pPr algn="ctr"/>
                      <a:r>
                        <a:rPr lang="en-US" dirty="0"/>
                        <a:t>0.592</a:t>
                      </a:r>
                    </a:p>
                  </a:txBody>
                  <a:tcPr/>
                </a:tc>
                <a:tc>
                  <a:txBody>
                    <a:bodyPr/>
                    <a:lstStyle/>
                    <a:p>
                      <a:pPr algn="ctr"/>
                      <a:r>
                        <a:rPr lang="en-US" dirty="0"/>
                        <a:t>0.501</a:t>
                      </a:r>
                    </a:p>
                  </a:txBody>
                  <a:tcPr/>
                </a:tc>
                <a:tc>
                  <a:txBody>
                    <a:bodyPr/>
                    <a:lstStyle/>
                    <a:p>
                      <a:pPr algn="ctr"/>
                      <a:r>
                        <a:rPr lang="en-US" dirty="0"/>
                        <a:t>0.450</a:t>
                      </a:r>
                    </a:p>
                  </a:txBody>
                  <a:tcPr/>
                </a:tc>
                <a:tc>
                  <a:txBody>
                    <a:bodyPr/>
                    <a:lstStyle/>
                    <a:p>
                      <a:pPr algn="ctr"/>
                      <a:r>
                        <a:rPr lang="en-US" dirty="0"/>
                        <a:t>0.512</a:t>
                      </a:r>
                    </a:p>
                  </a:txBody>
                  <a:tcPr/>
                </a:tc>
                <a:tc>
                  <a:txBody>
                    <a:bodyPr/>
                    <a:lstStyle/>
                    <a:p>
                      <a:pPr algn="ctr"/>
                      <a:r>
                        <a:rPr lang="en-US" dirty="0"/>
                        <a:t>0.592</a:t>
                      </a:r>
                    </a:p>
                  </a:txBody>
                  <a:tcPr/>
                </a:tc>
                <a:extLst>
                  <a:ext uri="{0D108BD9-81ED-4DB2-BD59-A6C34878D82A}">
                    <a16:rowId xmlns:a16="http://schemas.microsoft.com/office/drawing/2014/main" val="210160828"/>
                  </a:ext>
                </a:extLst>
              </a:tr>
              <a:tr h="642508">
                <a:tc>
                  <a:txBody>
                    <a:bodyPr/>
                    <a:lstStyle/>
                    <a:p>
                      <a:r>
                        <a:rPr lang="en-US" dirty="0"/>
                        <a:t>F1 Score</a:t>
                      </a:r>
                    </a:p>
                  </a:txBody>
                  <a:tcPr/>
                </a:tc>
                <a:tc>
                  <a:txBody>
                    <a:bodyPr/>
                    <a:lstStyle/>
                    <a:p>
                      <a:pPr algn="ctr"/>
                      <a:r>
                        <a:rPr lang="en-US" dirty="0"/>
                        <a:t>0.642</a:t>
                      </a:r>
                    </a:p>
                  </a:txBody>
                  <a:tcPr/>
                </a:tc>
                <a:tc>
                  <a:txBody>
                    <a:bodyPr/>
                    <a:lstStyle/>
                    <a:p>
                      <a:pPr algn="ctr"/>
                      <a:r>
                        <a:rPr lang="en-US" dirty="0"/>
                        <a:t>0.545</a:t>
                      </a:r>
                    </a:p>
                  </a:txBody>
                  <a:tcPr/>
                </a:tc>
                <a:tc>
                  <a:txBody>
                    <a:bodyPr/>
                    <a:lstStyle/>
                    <a:p>
                      <a:pPr algn="ctr"/>
                      <a:r>
                        <a:rPr lang="en-US" dirty="0"/>
                        <a:t>0.536</a:t>
                      </a:r>
                    </a:p>
                  </a:txBody>
                  <a:tcPr/>
                </a:tc>
                <a:tc>
                  <a:txBody>
                    <a:bodyPr/>
                    <a:lstStyle/>
                    <a:p>
                      <a:pPr algn="ctr"/>
                      <a:r>
                        <a:rPr lang="en-US" dirty="0"/>
                        <a:t>0.593</a:t>
                      </a:r>
                    </a:p>
                  </a:txBody>
                  <a:tcPr/>
                </a:tc>
                <a:tc>
                  <a:txBody>
                    <a:bodyPr/>
                    <a:lstStyle/>
                    <a:p>
                      <a:pPr algn="ctr"/>
                      <a:r>
                        <a:rPr lang="en-US" dirty="0"/>
                        <a:t>0.626</a:t>
                      </a:r>
                    </a:p>
                  </a:txBody>
                  <a:tcPr/>
                </a:tc>
                <a:extLst>
                  <a:ext uri="{0D108BD9-81ED-4DB2-BD59-A6C34878D82A}">
                    <a16:rowId xmlns:a16="http://schemas.microsoft.com/office/drawing/2014/main" val="2356257201"/>
                  </a:ext>
                </a:extLst>
              </a:tr>
              <a:tr h="642508">
                <a:tc>
                  <a:txBody>
                    <a:bodyPr/>
                    <a:lstStyle/>
                    <a:p>
                      <a:r>
                        <a:rPr lang="en-US" dirty="0"/>
                        <a:t>Roc </a:t>
                      </a:r>
                      <a:r>
                        <a:rPr lang="en-US" dirty="0" err="1"/>
                        <a:t>Auc</a:t>
                      </a:r>
                      <a:r>
                        <a:rPr lang="en-US" dirty="0"/>
                        <a:t> Score</a:t>
                      </a:r>
                    </a:p>
                  </a:txBody>
                  <a:tcPr/>
                </a:tc>
                <a:tc>
                  <a:txBody>
                    <a:bodyPr/>
                    <a:lstStyle/>
                    <a:p>
                      <a:pPr algn="ctr"/>
                      <a:r>
                        <a:rPr lang="en-US" dirty="0"/>
                        <a:t>0.861</a:t>
                      </a:r>
                    </a:p>
                  </a:txBody>
                  <a:tcPr/>
                </a:tc>
                <a:tc>
                  <a:txBody>
                    <a:bodyPr/>
                    <a:lstStyle/>
                    <a:p>
                      <a:pPr algn="ctr"/>
                      <a:r>
                        <a:rPr lang="en-US" dirty="0"/>
                        <a:t>0.689</a:t>
                      </a:r>
                    </a:p>
                  </a:txBody>
                  <a:tcPr/>
                </a:tc>
                <a:tc>
                  <a:txBody>
                    <a:bodyPr/>
                    <a:lstStyle/>
                    <a:p>
                      <a:pPr algn="ctr"/>
                      <a:r>
                        <a:rPr lang="en-US" dirty="0"/>
                        <a:t>0.843</a:t>
                      </a:r>
                    </a:p>
                  </a:txBody>
                  <a:tcPr/>
                </a:tc>
                <a:tc>
                  <a:txBody>
                    <a:bodyPr/>
                    <a:lstStyle/>
                    <a:p>
                      <a:pPr algn="ctr"/>
                      <a:r>
                        <a:rPr lang="en-US" dirty="0"/>
                        <a:t>0.863</a:t>
                      </a:r>
                    </a:p>
                  </a:txBody>
                  <a:tcPr/>
                </a:tc>
                <a:tc>
                  <a:txBody>
                    <a:bodyPr/>
                    <a:lstStyle/>
                    <a:p>
                      <a:pPr algn="ctr"/>
                      <a:r>
                        <a:rPr lang="en-US" dirty="0"/>
                        <a:t>0.857</a:t>
                      </a:r>
                    </a:p>
                  </a:txBody>
                  <a:tcPr/>
                </a:tc>
                <a:extLst>
                  <a:ext uri="{0D108BD9-81ED-4DB2-BD59-A6C34878D82A}">
                    <a16:rowId xmlns:a16="http://schemas.microsoft.com/office/drawing/2014/main" val="4139734458"/>
                  </a:ext>
                </a:extLst>
              </a:tr>
            </a:tbl>
          </a:graphicData>
        </a:graphic>
      </p:graphicFrame>
    </p:spTree>
    <p:extLst>
      <p:ext uri="{BB962C8B-B14F-4D97-AF65-F5344CB8AC3E}">
        <p14:creationId xmlns:p14="http://schemas.microsoft.com/office/powerpoint/2010/main" val="2174186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BE4D4-50C2-390B-E48D-FB3709F91482}"/>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3F2E4A9B-3ABD-0AAE-B292-8F76145EAF41}"/>
              </a:ext>
            </a:extLst>
          </p:cNvPr>
          <p:cNvSpPr>
            <a:spLocks noGrp="1"/>
          </p:cNvSpPr>
          <p:nvPr>
            <p:ph idx="1"/>
          </p:nvPr>
        </p:nvSpPr>
        <p:spPr/>
        <p:txBody>
          <a:bodyPr>
            <a:normAutofit/>
          </a:bodyPr>
          <a:lstStyle/>
          <a:p>
            <a:pPr algn="just"/>
            <a:r>
              <a:rPr lang="en-US" dirty="0"/>
              <a:t>Checked the feature importance</a:t>
            </a:r>
          </a:p>
          <a:p>
            <a:pPr marL="0" indent="0" algn="just">
              <a:buNone/>
            </a:pPr>
            <a:endParaRPr lang="en-US" dirty="0"/>
          </a:p>
          <a:p>
            <a:pPr marL="0" indent="0" algn="just">
              <a:buNone/>
            </a:pPr>
            <a:endParaRPr lang="en-US" dirty="0"/>
          </a:p>
          <a:p>
            <a:pPr algn="just"/>
            <a:endParaRPr lang="en-US" dirty="0"/>
          </a:p>
          <a:p>
            <a:pPr algn="just"/>
            <a:endParaRPr lang="en-US" dirty="0"/>
          </a:p>
        </p:txBody>
      </p:sp>
      <p:pic>
        <p:nvPicPr>
          <p:cNvPr id="5" name="Picture 4">
            <a:extLst>
              <a:ext uri="{FF2B5EF4-FFF2-40B4-BE49-F238E27FC236}">
                <a16:creationId xmlns:a16="http://schemas.microsoft.com/office/drawing/2014/main" id="{36D3BD69-10D6-8BEE-43EE-C830472F439C}"/>
              </a:ext>
            </a:extLst>
          </p:cNvPr>
          <p:cNvPicPr>
            <a:picLocks noChangeAspect="1"/>
          </p:cNvPicPr>
          <p:nvPr/>
        </p:nvPicPr>
        <p:blipFill>
          <a:blip r:embed="rId2"/>
          <a:stretch>
            <a:fillRect/>
          </a:stretch>
        </p:blipFill>
        <p:spPr>
          <a:xfrm>
            <a:off x="3801036" y="2532483"/>
            <a:ext cx="4290194" cy="2937621"/>
          </a:xfrm>
          <a:prstGeom prst="rect">
            <a:avLst/>
          </a:prstGeom>
        </p:spPr>
      </p:pic>
    </p:spTree>
    <p:extLst>
      <p:ext uri="{BB962C8B-B14F-4D97-AF65-F5344CB8AC3E}">
        <p14:creationId xmlns:p14="http://schemas.microsoft.com/office/powerpoint/2010/main" val="4275472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BE4D4-50C2-390B-E48D-FB3709F91482}"/>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3F2E4A9B-3ABD-0AAE-B292-8F76145EAF41}"/>
              </a:ext>
            </a:extLst>
          </p:cNvPr>
          <p:cNvSpPr>
            <a:spLocks noGrp="1"/>
          </p:cNvSpPr>
          <p:nvPr>
            <p:ph idx="1"/>
          </p:nvPr>
        </p:nvSpPr>
        <p:spPr/>
        <p:txBody>
          <a:bodyPr>
            <a:normAutofit lnSpcReduction="10000"/>
          </a:bodyPr>
          <a:lstStyle/>
          <a:p>
            <a:pPr algn="just"/>
            <a:r>
              <a:rPr lang="en-US" dirty="0"/>
              <a:t>Dataset is highly imbalanced, we can go for approaches like oversampling, </a:t>
            </a:r>
            <a:r>
              <a:rPr lang="en-US" dirty="0" err="1"/>
              <a:t>undersampling</a:t>
            </a:r>
            <a:r>
              <a:rPr lang="en-US" dirty="0"/>
              <a:t> etc.</a:t>
            </a:r>
          </a:p>
          <a:p>
            <a:pPr algn="just"/>
            <a:r>
              <a:rPr lang="en-US" dirty="0"/>
              <a:t>To entice consumers with greater monthly or total charges to stay, provide lower rates or exclusive promotions.</a:t>
            </a:r>
          </a:p>
          <a:p>
            <a:pPr algn="just"/>
            <a:r>
              <a:rPr lang="en-US" dirty="0"/>
              <a:t>Provide perks like lowered prices or more services to entice clients to move to longer-term agreements.</a:t>
            </a:r>
          </a:p>
          <a:p>
            <a:pPr algn="just"/>
            <a:r>
              <a:rPr lang="en-US" dirty="0"/>
              <a:t>Improve tech support and internet security while informing consumers about their significance.</a:t>
            </a:r>
          </a:p>
          <a:p>
            <a:pPr algn="just"/>
            <a:r>
              <a:rPr lang="en-US" dirty="0"/>
              <a:t>To guarantee general client happiness and retention, keep an eye on and handle difficulties pertaining to the less significant aspects.</a:t>
            </a:r>
          </a:p>
          <a:p>
            <a:pPr marL="0" indent="0" algn="just">
              <a:buNone/>
            </a:pPr>
            <a:endParaRPr lang="en-US" dirty="0"/>
          </a:p>
          <a:p>
            <a:pPr marL="0" indent="0" algn="just">
              <a:buNone/>
            </a:pPr>
            <a:endParaRPr lang="en-US" dirty="0"/>
          </a:p>
          <a:p>
            <a:pPr algn="just"/>
            <a:endParaRPr lang="en-US" dirty="0"/>
          </a:p>
          <a:p>
            <a:pPr algn="just"/>
            <a:endParaRPr lang="en-US" dirty="0"/>
          </a:p>
        </p:txBody>
      </p:sp>
    </p:spTree>
    <p:extLst>
      <p:ext uri="{BB962C8B-B14F-4D97-AF65-F5344CB8AC3E}">
        <p14:creationId xmlns:p14="http://schemas.microsoft.com/office/powerpoint/2010/main" val="3009458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BE4D4-50C2-390B-E48D-FB3709F9148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F2E4A9B-3ABD-0AAE-B292-8F76145EAF41}"/>
              </a:ext>
            </a:extLst>
          </p:cNvPr>
          <p:cNvSpPr>
            <a:spLocks noGrp="1"/>
          </p:cNvSpPr>
          <p:nvPr>
            <p:ph idx="1"/>
          </p:nvPr>
        </p:nvSpPr>
        <p:spPr/>
        <p:txBody>
          <a:bodyPr/>
          <a:lstStyle/>
          <a:p>
            <a:pPr algn="just"/>
            <a:r>
              <a:rPr lang="en-US" dirty="0"/>
              <a:t>Customer churn refers to the rate at which customers stop doing business with a company.</a:t>
            </a:r>
          </a:p>
          <a:p>
            <a:pPr algn="just"/>
            <a:r>
              <a:rPr lang="en-US" dirty="0"/>
              <a:t> It's a critical metric for businesses, especially those in industries with subscription-based or recurring revenue models, like telecommunications, banking, and e-commerce.</a:t>
            </a:r>
          </a:p>
          <a:p>
            <a:pPr algn="just"/>
            <a:r>
              <a:rPr lang="en-US" dirty="0"/>
              <a:t> Predicting customer churn is important because it allows companies to take proactive measures to retain customers, thereby reducing revenue loss and maintaining a stable customer base.</a:t>
            </a:r>
          </a:p>
        </p:txBody>
      </p:sp>
    </p:spTree>
    <p:extLst>
      <p:ext uri="{BB962C8B-B14F-4D97-AF65-F5344CB8AC3E}">
        <p14:creationId xmlns:p14="http://schemas.microsoft.com/office/powerpoint/2010/main" val="3243946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BE4D4-50C2-390B-E48D-FB3709F91482}"/>
              </a:ext>
            </a:extLst>
          </p:cNvPr>
          <p:cNvSpPr>
            <a:spLocks noGrp="1"/>
          </p:cNvSpPr>
          <p:nvPr>
            <p:ph type="title"/>
          </p:nvPr>
        </p:nvSpPr>
        <p:spPr/>
        <p:txBody>
          <a:bodyPr/>
          <a:lstStyle/>
          <a:p>
            <a:r>
              <a:rPr lang="en-US" dirty="0"/>
              <a:t>Advantages of churn prediction</a:t>
            </a:r>
          </a:p>
        </p:txBody>
      </p:sp>
      <p:sp>
        <p:nvSpPr>
          <p:cNvPr id="3" name="Content Placeholder 2">
            <a:extLst>
              <a:ext uri="{FF2B5EF4-FFF2-40B4-BE49-F238E27FC236}">
                <a16:creationId xmlns:a16="http://schemas.microsoft.com/office/drawing/2014/main" id="{3F2E4A9B-3ABD-0AAE-B292-8F76145EAF41}"/>
              </a:ext>
            </a:extLst>
          </p:cNvPr>
          <p:cNvSpPr>
            <a:spLocks noGrp="1"/>
          </p:cNvSpPr>
          <p:nvPr>
            <p:ph idx="1"/>
          </p:nvPr>
        </p:nvSpPr>
        <p:spPr/>
        <p:txBody>
          <a:bodyPr>
            <a:normAutofit fontScale="92500" lnSpcReduction="20000"/>
          </a:bodyPr>
          <a:lstStyle/>
          <a:p>
            <a:pPr algn="just"/>
            <a:r>
              <a:rPr lang="en-US" b="1" dirty="0"/>
              <a:t>Retention: </a:t>
            </a:r>
            <a:r>
              <a:rPr lang="en-US" dirty="0"/>
              <a:t>By identifying customers who are likely to churn, companies can take proactive steps to retain them. This could include offering discounts, improving customer service, or providing personalized offers.</a:t>
            </a:r>
          </a:p>
          <a:p>
            <a:pPr algn="just"/>
            <a:r>
              <a:rPr lang="en-US" b="1" dirty="0"/>
              <a:t>Cost savings: </a:t>
            </a:r>
            <a:r>
              <a:rPr lang="en-US" dirty="0"/>
              <a:t>Acquiring new customers is often more expensive than retaining existing ones. Predicting churn allows companies to focus their resources on retaining current customers, which can lead to cost savings in the long run.</a:t>
            </a:r>
          </a:p>
          <a:p>
            <a:pPr algn="just"/>
            <a:r>
              <a:rPr lang="en-US" b="1" dirty="0"/>
              <a:t>Customer satisfaction: </a:t>
            </a:r>
            <a:r>
              <a:rPr lang="en-US" dirty="0"/>
              <a:t>Predicting churn and taking steps to prevent it can lead to higher levels of customer satisfaction. Satisfied customers are more likely to remain loyal and recommend the company to others.</a:t>
            </a:r>
          </a:p>
          <a:p>
            <a:pPr algn="just"/>
            <a:r>
              <a:rPr lang="en-US" b="1" dirty="0"/>
              <a:t>Revenue stability: </a:t>
            </a:r>
            <a:r>
              <a:rPr lang="en-US" dirty="0"/>
              <a:t>Churn prediction helps companies maintain a stable revenue stream by reducing the impact of customers leaving. This is particularly important for businesses with recurring revenue models.</a:t>
            </a:r>
          </a:p>
        </p:txBody>
      </p:sp>
    </p:spTree>
    <p:extLst>
      <p:ext uri="{BB962C8B-B14F-4D97-AF65-F5344CB8AC3E}">
        <p14:creationId xmlns:p14="http://schemas.microsoft.com/office/powerpoint/2010/main" val="2402821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BE4D4-50C2-390B-E48D-FB3709F91482}"/>
              </a:ext>
            </a:extLst>
          </p:cNvPr>
          <p:cNvSpPr>
            <a:spLocks noGrp="1"/>
          </p:cNvSpPr>
          <p:nvPr>
            <p:ph type="title"/>
          </p:nvPr>
        </p:nvSpPr>
        <p:spPr/>
        <p:txBody>
          <a:bodyPr/>
          <a:lstStyle/>
          <a:p>
            <a:r>
              <a:rPr lang="en-US" dirty="0"/>
              <a:t>Overall Approach</a:t>
            </a:r>
          </a:p>
        </p:txBody>
      </p:sp>
      <p:sp>
        <p:nvSpPr>
          <p:cNvPr id="3" name="Content Placeholder 2">
            <a:extLst>
              <a:ext uri="{FF2B5EF4-FFF2-40B4-BE49-F238E27FC236}">
                <a16:creationId xmlns:a16="http://schemas.microsoft.com/office/drawing/2014/main" id="{3F2E4A9B-3ABD-0AAE-B292-8F76145EAF41}"/>
              </a:ext>
            </a:extLst>
          </p:cNvPr>
          <p:cNvSpPr>
            <a:spLocks noGrp="1"/>
          </p:cNvSpPr>
          <p:nvPr>
            <p:ph idx="1"/>
          </p:nvPr>
        </p:nvSpPr>
        <p:spPr/>
        <p:txBody>
          <a:bodyPr>
            <a:normAutofit/>
          </a:bodyPr>
          <a:lstStyle/>
          <a:p>
            <a:pPr algn="just"/>
            <a:r>
              <a:rPr lang="en-US" dirty="0"/>
              <a:t>Exploratory Data Analysis </a:t>
            </a:r>
          </a:p>
          <a:p>
            <a:pPr algn="just"/>
            <a:r>
              <a:rPr lang="en-US" dirty="0"/>
              <a:t>Data Preprocessing</a:t>
            </a:r>
          </a:p>
          <a:p>
            <a:pPr algn="just"/>
            <a:r>
              <a:rPr lang="en-US" dirty="0"/>
              <a:t>Machine Learning Model Development</a:t>
            </a:r>
          </a:p>
          <a:p>
            <a:pPr algn="just"/>
            <a:r>
              <a:rPr lang="en-US" dirty="0"/>
              <a:t>Model Evaluation</a:t>
            </a:r>
          </a:p>
          <a:p>
            <a:pPr algn="just"/>
            <a:r>
              <a:rPr lang="en-US" dirty="0"/>
              <a:t>Predicting Churn</a:t>
            </a:r>
          </a:p>
          <a:p>
            <a:pPr algn="just"/>
            <a:r>
              <a:rPr lang="en-US" dirty="0"/>
              <a:t>Feature importance </a:t>
            </a:r>
          </a:p>
          <a:p>
            <a:pPr algn="just"/>
            <a:r>
              <a:rPr lang="en-US" dirty="0"/>
              <a:t>Recommendations</a:t>
            </a:r>
          </a:p>
        </p:txBody>
      </p:sp>
    </p:spTree>
    <p:extLst>
      <p:ext uri="{BB962C8B-B14F-4D97-AF65-F5344CB8AC3E}">
        <p14:creationId xmlns:p14="http://schemas.microsoft.com/office/powerpoint/2010/main" val="7664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BE4D4-50C2-390B-E48D-FB3709F91482}"/>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3F2E4A9B-3ABD-0AAE-B292-8F76145EAF41}"/>
              </a:ext>
            </a:extLst>
          </p:cNvPr>
          <p:cNvSpPr>
            <a:spLocks noGrp="1"/>
          </p:cNvSpPr>
          <p:nvPr>
            <p:ph idx="1"/>
          </p:nvPr>
        </p:nvSpPr>
        <p:spPr/>
        <p:txBody>
          <a:bodyPr>
            <a:normAutofit/>
          </a:bodyPr>
          <a:lstStyle/>
          <a:p>
            <a:pPr algn="just"/>
            <a:r>
              <a:rPr lang="en-US" dirty="0"/>
              <a:t>Imported the dataset and required libraries for manipulation on data.</a:t>
            </a:r>
          </a:p>
          <a:p>
            <a:pPr algn="just"/>
            <a:r>
              <a:rPr lang="en-US" dirty="0"/>
              <a:t>Libraries such as pandas, matplotlib, seaborn, </a:t>
            </a:r>
            <a:r>
              <a:rPr lang="en-US" dirty="0" err="1"/>
              <a:t>accuracy_score</a:t>
            </a:r>
            <a:r>
              <a:rPr lang="en-US" dirty="0"/>
              <a:t> etc.</a:t>
            </a:r>
          </a:p>
          <a:p>
            <a:pPr algn="just"/>
            <a:r>
              <a:rPr lang="en-US" dirty="0"/>
              <a:t>Started with loading our dataset into a data frame.</a:t>
            </a:r>
          </a:p>
          <a:p>
            <a:pPr algn="just"/>
            <a:endParaRPr lang="en-US" dirty="0"/>
          </a:p>
        </p:txBody>
      </p:sp>
      <p:pic>
        <p:nvPicPr>
          <p:cNvPr id="5" name="Picture 4">
            <a:extLst>
              <a:ext uri="{FF2B5EF4-FFF2-40B4-BE49-F238E27FC236}">
                <a16:creationId xmlns:a16="http://schemas.microsoft.com/office/drawing/2014/main" id="{F5089A1A-9414-33FE-950F-0F1A8872AB0A}"/>
              </a:ext>
            </a:extLst>
          </p:cNvPr>
          <p:cNvPicPr>
            <a:picLocks noChangeAspect="1"/>
          </p:cNvPicPr>
          <p:nvPr/>
        </p:nvPicPr>
        <p:blipFill>
          <a:blip r:embed="rId2"/>
          <a:stretch>
            <a:fillRect/>
          </a:stretch>
        </p:blipFill>
        <p:spPr>
          <a:xfrm>
            <a:off x="3210470" y="3429000"/>
            <a:ext cx="4597789" cy="3343268"/>
          </a:xfrm>
          <a:prstGeom prst="rect">
            <a:avLst/>
          </a:prstGeom>
        </p:spPr>
      </p:pic>
    </p:spTree>
    <p:extLst>
      <p:ext uri="{BB962C8B-B14F-4D97-AF65-F5344CB8AC3E}">
        <p14:creationId xmlns:p14="http://schemas.microsoft.com/office/powerpoint/2010/main" val="1632286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BE4D4-50C2-390B-E48D-FB3709F91482}"/>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3F2E4A9B-3ABD-0AAE-B292-8F76145EAF41}"/>
              </a:ext>
            </a:extLst>
          </p:cNvPr>
          <p:cNvSpPr>
            <a:spLocks noGrp="1"/>
          </p:cNvSpPr>
          <p:nvPr>
            <p:ph idx="1"/>
          </p:nvPr>
        </p:nvSpPr>
        <p:spPr/>
        <p:txBody>
          <a:bodyPr>
            <a:normAutofit/>
          </a:bodyPr>
          <a:lstStyle/>
          <a:p>
            <a:pPr algn="just"/>
            <a:r>
              <a:rPr lang="en-US" dirty="0"/>
              <a:t>Checked the dataset’s information </a:t>
            </a:r>
            <a:r>
              <a:rPr lang="en-US" dirty="0" err="1"/>
              <a:t>i.e</a:t>
            </a:r>
            <a:r>
              <a:rPr lang="en-US" dirty="0"/>
              <a:t> the data types and column names. (21 columns and </a:t>
            </a:r>
            <a:r>
              <a:rPr lang="en-US" dirty="0" err="1"/>
              <a:t>dtypes</a:t>
            </a:r>
            <a:r>
              <a:rPr lang="en-US" dirty="0"/>
              <a:t>: float64(1), int64(2), object(18))</a:t>
            </a:r>
          </a:p>
          <a:p>
            <a:pPr algn="just"/>
            <a:r>
              <a:rPr lang="en-US" dirty="0"/>
              <a:t>Checked if there are any null columns. (none)</a:t>
            </a:r>
          </a:p>
          <a:p>
            <a:pPr algn="just"/>
            <a:r>
              <a:rPr lang="en-US" dirty="0"/>
              <a:t>Checked the distribution of the target variable 'Churn’. </a:t>
            </a:r>
          </a:p>
          <a:p>
            <a:pPr marL="457200" lvl="1" indent="0" algn="just">
              <a:buNone/>
            </a:pPr>
            <a:r>
              <a:rPr lang="en-US" dirty="0"/>
              <a:t>Yes = 1869</a:t>
            </a:r>
          </a:p>
          <a:p>
            <a:pPr marL="457200" lvl="1" indent="0" algn="just">
              <a:buNone/>
            </a:pPr>
            <a:r>
              <a:rPr lang="en-US" dirty="0"/>
              <a:t>No = 5174</a:t>
            </a:r>
          </a:p>
          <a:p>
            <a:pPr marL="0" indent="0" algn="just">
              <a:buNone/>
            </a:pPr>
            <a:endParaRPr lang="en-US" dirty="0"/>
          </a:p>
          <a:p>
            <a:pPr algn="just"/>
            <a:endParaRPr lang="en-US" dirty="0"/>
          </a:p>
          <a:p>
            <a:pPr algn="just"/>
            <a:endParaRPr lang="en-US" dirty="0"/>
          </a:p>
        </p:txBody>
      </p:sp>
    </p:spTree>
    <p:extLst>
      <p:ext uri="{BB962C8B-B14F-4D97-AF65-F5344CB8AC3E}">
        <p14:creationId xmlns:p14="http://schemas.microsoft.com/office/powerpoint/2010/main" val="1391129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5D957-3D04-840B-F27D-3333F26286AD}"/>
              </a:ext>
            </a:extLst>
          </p:cNvPr>
          <p:cNvSpPr>
            <a:spLocks noGrp="1"/>
          </p:cNvSpPr>
          <p:nvPr>
            <p:ph type="title"/>
          </p:nvPr>
        </p:nvSpPr>
        <p:spPr/>
        <p:txBody>
          <a:bodyPr/>
          <a:lstStyle/>
          <a:p>
            <a:r>
              <a:rPr lang="en-US" dirty="0"/>
              <a:t>EDA</a:t>
            </a:r>
          </a:p>
        </p:txBody>
      </p:sp>
      <p:pic>
        <p:nvPicPr>
          <p:cNvPr id="7" name="Picture 6">
            <a:extLst>
              <a:ext uri="{FF2B5EF4-FFF2-40B4-BE49-F238E27FC236}">
                <a16:creationId xmlns:a16="http://schemas.microsoft.com/office/drawing/2014/main" id="{2C43F139-F21A-E432-B6D4-586290ADB4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590" y="1488253"/>
            <a:ext cx="6508292" cy="4658941"/>
          </a:xfrm>
          <a:prstGeom prst="rect">
            <a:avLst/>
          </a:prstGeom>
        </p:spPr>
      </p:pic>
    </p:spTree>
    <p:extLst>
      <p:ext uri="{BB962C8B-B14F-4D97-AF65-F5344CB8AC3E}">
        <p14:creationId xmlns:p14="http://schemas.microsoft.com/office/powerpoint/2010/main" val="2276856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5D957-3D04-840B-F27D-3333F26286AD}"/>
              </a:ext>
            </a:extLst>
          </p:cNvPr>
          <p:cNvSpPr>
            <a:spLocks noGrp="1"/>
          </p:cNvSpPr>
          <p:nvPr>
            <p:ph type="title"/>
          </p:nvPr>
        </p:nvSpPr>
        <p:spPr/>
        <p:txBody>
          <a:bodyPr/>
          <a:lstStyle/>
          <a:p>
            <a:r>
              <a:rPr lang="en-US" dirty="0"/>
              <a:t>EDA</a:t>
            </a:r>
          </a:p>
        </p:txBody>
      </p:sp>
      <p:pic>
        <p:nvPicPr>
          <p:cNvPr id="11" name="Picture 10">
            <a:extLst>
              <a:ext uri="{FF2B5EF4-FFF2-40B4-BE49-F238E27FC236}">
                <a16:creationId xmlns:a16="http://schemas.microsoft.com/office/drawing/2014/main" id="{EDB1E412-19A3-8BDB-F9E8-9E865E3171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6150" y="1517076"/>
            <a:ext cx="7016815" cy="5340924"/>
          </a:xfrm>
          <a:prstGeom prst="rect">
            <a:avLst/>
          </a:prstGeom>
        </p:spPr>
      </p:pic>
    </p:spTree>
    <p:extLst>
      <p:ext uri="{BB962C8B-B14F-4D97-AF65-F5344CB8AC3E}">
        <p14:creationId xmlns:p14="http://schemas.microsoft.com/office/powerpoint/2010/main" val="2279508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5D957-3D04-840B-F27D-3333F26286AD}"/>
              </a:ext>
            </a:extLst>
          </p:cNvPr>
          <p:cNvSpPr>
            <a:spLocks noGrp="1"/>
          </p:cNvSpPr>
          <p:nvPr>
            <p:ph type="title"/>
          </p:nvPr>
        </p:nvSpPr>
        <p:spPr/>
        <p:txBody>
          <a:bodyPr/>
          <a:lstStyle/>
          <a:p>
            <a:r>
              <a:rPr lang="en-US" dirty="0"/>
              <a:t>EDA</a:t>
            </a:r>
          </a:p>
        </p:txBody>
      </p:sp>
      <p:pic>
        <p:nvPicPr>
          <p:cNvPr id="4" name="Picture 3">
            <a:extLst>
              <a:ext uri="{FF2B5EF4-FFF2-40B4-BE49-F238E27FC236}">
                <a16:creationId xmlns:a16="http://schemas.microsoft.com/office/drawing/2014/main" id="{936F7784-08DF-082E-6D39-B1DE1003CC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52" y="2543750"/>
            <a:ext cx="3576689" cy="2603034"/>
          </a:xfrm>
          <a:prstGeom prst="rect">
            <a:avLst/>
          </a:prstGeom>
        </p:spPr>
      </p:pic>
      <p:pic>
        <p:nvPicPr>
          <p:cNvPr id="6" name="Picture 5">
            <a:extLst>
              <a:ext uri="{FF2B5EF4-FFF2-40B4-BE49-F238E27FC236}">
                <a16:creationId xmlns:a16="http://schemas.microsoft.com/office/drawing/2014/main" id="{A3046F3A-6D15-3390-D7AE-B111596A0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599" y="2445135"/>
            <a:ext cx="3774057" cy="2701647"/>
          </a:xfrm>
          <a:prstGeom prst="rect">
            <a:avLst/>
          </a:prstGeom>
        </p:spPr>
      </p:pic>
      <p:pic>
        <p:nvPicPr>
          <p:cNvPr id="8" name="Picture 7">
            <a:extLst>
              <a:ext uri="{FF2B5EF4-FFF2-40B4-BE49-F238E27FC236}">
                <a16:creationId xmlns:a16="http://schemas.microsoft.com/office/drawing/2014/main" id="{3C209AF7-346B-B55E-4436-0456099A9C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7115" y="2445136"/>
            <a:ext cx="3698438" cy="2701647"/>
          </a:xfrm>
          <a:prstGeom prst="rect">
            <a:avLst/>
          </a:prstGeom>
        </p:spPr>
      </p:pic>
    </p:spTree>
    <p:extLst>
      <p:ext uri="{BB962C8B-B14F-4D97-AF65-F5344CB8AC3E}">
        <p14:creationId xmlns:p14="http://schemas.microsoft.com/office/powerpoint/2010/main" val="3934530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8407</TotalTime>
  <Words>548</Words>
  <Application>Microsoft Office PowerPoint</Application>
  <PresentationFormat>Widescreen</PresentationFormat>
  <Paragraphs>94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Customer Churn Prediction</vt:lpstr>
      <vt:lpstr>Introduction</vt:lpstr>
      <vt:lpstr>Advantages of churn prediction</vt:lpstr>
      <vt:lpstr>Overall Approach</vt:lpstr>
      <vt:lpstr>Approach</vt:lpstr>
      <vt:lpstr>Approach</vt:lpstr>
      <vt:lpstr>EDA</vt:lpstr>
      <vt:lpstr>EDA</vt:lpstr>
      <vt:lpstr>EDA</vt:lpstr>
      <vt:lpstr>EDA</vt:lpstr>
      <vt:lpstr>EDA</vt:lpstr>
      <vt:lpstr>EDA</vt:lpstr>
      <vt:lpstr>Approach</vt:lpstr>
      <vt:lpstr>Results</vt:lpstr>
      <vt:lpstr>Approach</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dc:creator>Saher Sohail</dc:creator>
  <cp:lastModifiedBy>Saher Sohail</cp:lastModifiedBy>
  <cp:revision>2</cp:revision>
  <dcterms:created xsi:type="dcterms:W3CDTF">2024-03-20T21:38:11Z</dcterms:created>
  <dcterms:modified xsi:type="dcterms:W3CDTF">2024-03-26T17:45:46Z</dcterms:modified>
</cp:coreProperties>
</file>