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4" r:id="rId13"/>
    <p:sldId id="266" r:id="rId14"/>
    <p:sldId id="268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67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28835/premium-photo-image-cricket-action-athlete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docs-Roboto"/>
              </a:rPr>
              <a:t>World Cup 2023 Analysis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# 02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Mentorness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Internship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" y="-71716"/>
            <a:ext cx="4635315" cy="692971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D59EF1-EBAF-976E-FB60-6549A88E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319315"/>
            <a:ext cx="10113645" cy="743682"/>
          </a:xfrm>
        </p:spPr>
        <p:txBody>
          <a:bodyPr/>
          <a:lstStyle/>
          <a:p>
            <a:pPr algn="ctr"/>
            <a:r>
              <a:rPr lang="en-US" dirty="0"/>
              <a:t>Team Performance Analysis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98E0312-C2F4-742E-2172-B4448706E2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2" b="11745"/>
          <a:stretch/>
        </p:blipFill>
        <p:spPr>
          <a:xfrm>
            <a:off x="15" y="1021975"/>
            <a:ext cx="12191985" cy="3890683"/>
          </a:xfrm>
        </p:spPr>
      </p:pic>
    </p:spTree>
    <p:extLst>
      <p:ext uri="{BB962C8B-B14F-4D97-AF65-F5344CB8AC3E}">
        <p14:creationId xmlns:p14="http://schemas.microsoft.com/office/powerpoint/2010/main" val="411116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D55A-6E1C-3980-3D5C-CF2D5942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862148"/>
            <a:ext cx="3517567" cy="2093975"/>
          </a:xfrm>
        </p:spPr>
        <p:txBody>
          <a:bodyPr>
            <a:normAutofit/>
          </a:bodyPr>
          <a:lstStyle/>
          <a:p>
            <a:r>
              <a:rPr lang="en-US" dirty="0"/>
              <a:t>Team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4469-ADB5-10B4-B7E7-8CA0C489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162422"/>
            <a:ext cx="5928344" cy="5294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Checked team performance based on runs and wickets.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Sorted teams based on total runs scored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8E937-BB3A-82A3-13C9-9863200DE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608693"/>
            <a:ext cx="4697757" cy="2600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98147-3DD2-8F8F-985A-DA6078C9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77" y="4538655"/>
            <a:ext cx="2758679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3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D55A-6E1C-3980-3D5C-CF2D5942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862148"/>
            <a:ext cx="3517567" cy="2093975"/>
          </a:xfrm>
        </p:spPr>
        <p:txBody>
          <a:bodyPr>
            <a:normAutofit/>
          </a:bodyPr>
          <a:lstStyle/>
          <a:p>
            <a:r>
              <a:rPr lang="en-US" dirty="0"/>
              <a:t>Team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4469-ADB5-10B4-B7E7-8CA0C489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162422"/>
            <a:ext cx="5928344" cy="5294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Sorted teams based on total wickets taken.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Analyzed the distribution of '</a:t>
            </a:r>
            <a:r>
              <a:rPr lang="en-US" dirty="0" err="1"/>
              <a:t>bat_or_bowl</a:t>
            </a:r>
            <a:r>
              <a:rPr lang="en-US" dirty="0"/>
              <a:t>' values for top-performing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Analyzing the individual player performance within each top-performing team.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6F4C1-BF3B-E5CD-A7BD-3A702013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69" y="1650333"/>
            <a:ext cx="2461473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0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C1A7-8AF7-E6D5-D7EB-4BA13B6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Distribution of '</a:t>
            </a:r>
            <a:r>
              <a:rPr lang="en-US" sz="3600" dirty="0" err="1"/>
              <a:t>bat_or_bowl</a:t>
            </a:r>
            <a:r>
              <a:rPr lang="en-US" sz="3600" dirty="0"/>
              <a:t>' values for top-performing teams.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2C667-538B-B368-A4C7-9EE0FC52F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2" y="2511612"/>
            <a:ext cx="3820664" cy="3046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2B714-5F95-22C0-3968-FB1B429AE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06" y="2511612"/>
            <a:ext cx="3951531" cy="3150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AFB17-103F-6A1B-2666-629E69A5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37" y="2578297"/>
            <a:ext cx="3737033" cy="29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7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C1A7-8AF7-E6D5-D7EB-4BA13B6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Distribution of '</a:t>
            </a:r>
            <a:r>
              <a:rPr lang="en-US" sz="3600" dirty="0" err="1"/>
              <a:t>bat_or_bowl</a:t>
            </a:r>
            <a:r>
              <a:rPr lang="en-US" sz="3600" dirty="0"/>
              <a:t>' values for top-performing teams.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2C667-538B-B368-A4C7-9EE0FC52F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342" y="2511612"/>
            <a:ext cx="3820664" cy="3046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2B714-5F95-22C0-3968-FB1B429AE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2006" y="2511612"/>
            <a:ext cx="3951530" cy="3150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AFB17-103F-6A1B-2666-629E69A5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3537" y="2597591"/>
            <a:ext cx="3737033" cy="29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8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C1A7-8AF7-E6D5-D7EB-4BA13B6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Distribution of '</a:t>
            </a:r>
            <a:r>
              <a:rPr lang="en-US" sz="3600" dirty="0" err="1"/>
              <a:t>bat_or_bowl</a:t>
            </a:r>
            <a:r>
              <a:rPr lang="en-US" sz="3600" dirty="0"/>
              <a:t>' values for top-performing teams.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2C667-538B-B368-A4C7-9EE0FC52F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342" y="2511612"/>
            <a:ext cx="3820664" cy="3046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2B714-5F95-22C0-3968-FB1B429AE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2006" y="2511612"/>
            <a:ext cx="3951530" cy="3150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AFB17-103F-6A1B-2666-629E69A5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3537" y="2597591"/>
            <a:ext cx="3737032" cy="29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7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0F1F-6BCB-F8EC-875A-23F395CD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Distribution of '</a:t>
            </a:r>
            <a:r>
              <a:rPr lang="en-US" sz="3600" dirty="0" err="1"/>
              <a:t>bat_or_bowl</a:t>
            </a:r>
            <a:r>
              <a:rPr lang="en-US" sz="3600" dirty="0"/>
              <a:t>' values for top-performing teams.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D172C-6D91-E7D3-3093-91DF328BB8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44927"/>
            <a:ext cx="4640262" cy="370003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3A1B-AFD0-1D70-7DEB-E07893B3AF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Batting Style Comparison: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England (ENG) has the highest average batting style score of 98, followed by Australia (AUS) and Netherlands (NED) with 93 and 98 respectively.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India (IND) and New Zealand (NZ) have relatively lower batting style scores of 66 and 81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Bowling Style Comparison: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England (ENG) has the highest average bowling style score of 53, followed by South Africa (SA) with 54.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Pakistan (PAK) and Bangladesh (BAN) have the lowest bowling style scores of 52.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Overall Comparison: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England (ENG) emerges as the top-performing team in terms of both batting and bowling style, indicating a well-balanced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India (IND) and New Zealand (NZ) have strong batting but relatively weaker bowling performances.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Pakistan (PAK), Bangladesh (BAN), and Afghanistan (AFG) show consistent but moderate performances in both batting and bowling styles.</a:t>
            </a:r>
          </a:p>
        </p:txBody>
      </p:sp>
    </p:spTree>
    <p:extLst>
      <p:ext uri="{BB962C8B-B14F-4D97-AF65-F5344CB8AC3E}">
        <p14:creationId xmlns:p14="http://schemas.microsoft.com/office/powerpoint/2010/main" val="298780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C1A7-8AF7-E6D5-D7EB-4BA13B6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Individual player performance within each top-performing team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2C667-538B-B368-A4C7-9EE0FC52F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589" y="2350832"/>
            <a:ext cx="3820664" cy="3046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2B714-5F95-22C0-3968-FB1B429AE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9254" y="2332280"/>
            <a:ext cx="4095170" cy="3065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AFB17-103F-6A1B-2666-629E69A5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424" y="2371904"/>
            <a:ext cx="3737033" cy="30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9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C1A7-8AF7-E6D5-D7EB-4BA13B6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Individual player performance within each top-performing team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2C667-538B-B368-A4C7-9EE0FC52F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589" y="2350831"/>
            <a:ext cx="3820664" cy="3153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2B714-5F95-22C0-3968-FB1B429AE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9254" y="2350832"/>
            <a:ext cx="4095170" cy="3153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AFB17-103F-6A1B-2666-629E69A5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424" y="2350832"/>
            <a:ext cx="3737033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5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C1A7-8AF7-E6D5-D7EB-4BA13B6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Individual player performance within each top-performing team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2C667-538B-B368-A4C7-9EE0FC52F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589" y="2350831"/>
            <a:ext cx="3820664" cy="3153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2B714-5F95-22C0-3968-FB1B429AE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9254" y="2350831"/>
            <a:ext cx="4095170" cy="3153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AFB17-103F-6A1B-2666-629E69A5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424" y="2350832"/>
            <a:ext cx="3737033" cy="31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just"/>
            <a:r>
              <a:rPr lang="en-US" sz="4800" b="1" i="1" dirty="0">
                <a:solidFill>
                  <a:srgbClr val="FFFFFF"/>
                </a:solidFill>
              </a:rPr>
              <a:t>Unveiling the Untold Stories of Cricket's Greatest Spectacle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0F1F-6BCB-F8EC-875A-23F395CD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Individual player performance within each top-performing team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D172C-6D91-E7D3-3093-91DF328BB8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963" y="2144927"/>
            <a:ext cx="4640262" cy="370003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3A1B-AFD0-1D70-7DEB-E07893B3AF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New Zealand (NZ):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MJ Henry, LH Ferguson, and TA Boult have been the standout performers with consistent wicket-taking abilities.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have maintained relatively low runs conceded and good economy rates.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Their strike rates indicate they take wickets at a reasonable frequency.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out percentages suggest they contribute with the bat occasionally.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Australia (AUS):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Zampa</a:t>
            </a:r>
            <a:r>
              <a:rPr lang="en-US" dirty="0"/>
              <a:t>, MR Marsh, and PJ Cummins have been the notable performers.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have managed to take wickets consistently while keeping the runs conceded under control.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economy rates are decent, indicating good control over the game.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out percentages suggest they contribute with the bat occasionally. performances in both batting and bowling styles.</a:t>
            </a:r>
          </a:p>
        </p:txBody>
      </p:sp>
    </p:spTree>
    <p:extLst>
      <p:ext uri="{BB962C8B-B14F-4D97-AF65-F5344CB8AC3E}">
        <p14:creationId xmlns:p14="http://schemas.microsoft.com/office/powerpoint/2010/main" val="254948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A8B9-79ED-A71F-C40F-2CC2509E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player performance within each top-performing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8465-2E16-F1F3-B528-FBA2F9C94B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South Africa (SA):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 Coetzee, KA Maharaj, and L </a:t>
            </a:r>
            <a:r>
              <a:rPr lang="en-US" dirty="0" err="1"/>
              <a:t>Ngidi</a:t>
            </a:r>
            <a:r>
              <a:rPr lang="en-US" dirty="0"/>
              <a:t> have been notable performers.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have taken wickets consistently but have conceded runs at a slightly higher rate compared to other teams.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strike rates indicate they take wickets at a reasonable frequency.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out percentages suggest they contribute with the bat occasionally.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Pakistan (PAK):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Shaheen Shah Afridi, Mohammad Wasim, and Haris Rauf have been notable performers.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have been effective in taking wickets but have occasionally struggled with higher economy rates.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strike rates indicate they take wickets at a reasonable frequency.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out percentages suggest they contribute with the bat occasionally.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B047-8D1C-00ED-15D5-F2B2AEEE26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India (IND):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Kuldeep Yadav, Mohammed </a:t>
            </a:r>
            <a:r>
              <a:rPr lang="en-US" dirty="0" err="1"/>
              <a:t>Shami</a:t>
            </a:r>
            <a:r>
              <a:rPr lang="en-US" dirty="0"/>
              <a:t>, and JJ </a:t>
            </a:r>
            <a:r>
              <a:rPr lang="en-US" dirty="0" err="1"/>
              <a:t>Bumrah</a:t>
            </a:r>
            <a:r>
              <a:rPr lang="en-US" dirty="0"/>
              <a:t> have been standout performers.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have maintained low runs conceded and good economy rates.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strike rates indicate they take wickets at a reasonable frequency.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out percentages suggest they contribute with the bat occasionally.</a:t>
            </a:r>
          </a:p>
          <a:p>
            <a:r>
              <a:rPr lang="en-US" b="1" dirty="0"/>
              <a:t>England (ENG):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DJ Willey, AU Rashid, and RJW Topley have been notable performers.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have taken wickets consistently while maintaining decent economy rates.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strike rates indicate they take wickets at a reasonable frequency.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out percentages suggest they contribute with the bat occasionally.</a:t>
            </a:r>
          </a:p>
        </p:txBody>
      </p:sp>
    </p:spTree>
    <p:extLst>
      <p:ext uri="{BB962C8B-B14F-4D97-AF65-F5344CB8AC3E}">
        <p14:creationId xmlns:p14="http://schemas.microsoft.com/office/powerpoint/2010/main" val="1595482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A8B9-79ED-A71F-C40F-2CC2509E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player performance within each top-performing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8465-2E16-F1F3-B528-FBA2F9C94B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Sri Lanka (SL):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D. </a:t>
            </a:r>
            <a:r>
              <a:rPr lang="en-US" dirty="0" err="1"/>
              <a:t>Madushanka</a:t>
            </a:r>
            <a:r>
              <a:rPr lang="en-US" dirty="0"/>
              <a:t> and A.D. Mathews have shown good bowling performances with high wicket counts in some matches.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S. </a:t>
            </a:r>
            <a:r>
              <a:rPr lang="en-US" dirty="0" err="1"/>
              <a:t>Samarawickrama</a:t>
            </a:r>
            <a:r>
              <a:rPr lang="en-US" dirty="0"/>
              <a:t> and other batsmen have struggled to score runs in certain matches, with low or zero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Bangladesh (BAN):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Mehidy</a:t>
            </a:r>
            <a:r>
              <a:rPr lang="en-US" dirty="0"/>
              <a:t> Hasan Miraz, </a:t>
            </a:r>
            <a:r>
              <a:rPr lang="en-US" dirty="0" err="1"/>
              <a:t>Shoriful</a:t>
            </a:r>
            <a:r>
              <a:rPr lang="en-US" dirty="0"/>
              <a:t> Islam, and Tanzim Hasan </a:t>
            </a:r>
            <a:r>
              <a:rPr lang="en-US" dirty="0" err="1"/>
              <a:t>Sakib</a:t>
            </a:r>
            <a:r>
              <a:rPr lang="en-US" dirty="0"/>
              <a:t> have shown good bowling performances with decent wicket counts.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Nasum</a:t>
            </a:r>
            <a:r>
              <a:rPr lang="en-US" dirty="0"/>
              <a:t> Ahmed has shown good economy rates in bowling.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B047-8D1C-00ED-15D5-F2B2AEEE26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Netherlands (NED):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P.A. van </a:t>
            </a:r>
            <a:r>
              <a:rPr lang="en-US" dirty="0" err="1"/>
              <a:t>Meekeren</a:t>
            </a:r>
            <a:r>
              <a:rPr lang="en-US" dirty="0"/>
              <a:t> and L.V. van Beek have performed well in bowling, with good wicket counts in some matches.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batsmen like C.N. Ackermann and A. Dutt have struggled to score runs in matches.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Afghanistan (AFG):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Noor Ahmad and Mujeeb Ur Rahman have shown good bowling performances with decent wicket counts.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batsmen like Naveen-</a:t>
            </a:r>
            <a:r>
              <a:rPr lang="en-US" dirty="0" err="1"/>
              <a:t>ul</a:t>
            </a:r>
            <a:r>
              <a:rPr lang="en-US" dirty="0"/>
              <a:t>-Haq and </a:t>
            </a:r>
            <a:r>
              <a:rPr lang="en-US" dirty="0" err="1"/>
              <a:t>Rahmanullah</a:t>
            </a:r>
            <a:r>
              <a:rPr lang="en-US" dirty="0"/>
              <a:t> </a:t>
            </a:r>
            <a:r>
              <a:rPr lang="en-US" dirty="0" err="1"/>
              <a:t>Gurbaz</a:t>
            </a:r>
            <a:r>
              <a:rPr lang="en-US" dirty="0"/>
              <a:t> have struggled to score runs in matches.</a:t>
            </a:r>
          </a:p>
        </p:txBody>
      </p:sp>
    </p:spTree>
    <p:extLst>
      <p:ext uri="{BB962C8B-B14F-4D97-AF65-F5344CB8AC3E}">
        <p14:creationId xmlns:p14="http://schemas.microsoft.com/office/powerpoint/2010/main" val="611656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A5D2-2C3E-9ADC-B600-FF34BDF9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Analytics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6769C-376D-D22D-48E3-2A56FCD9A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02" y="2036483"/>
            <a:ext cx="6345558" cy="4211918"/>
          </a:xfrm>
        </p:spPr>
      </p:pic>
    </p:spTree>
    <p:extLst>
      <p:ext uri="{BB962C8B-B14F-4D97-AF65-F5344CB8AC3E}">
        <p14:creationId xmlns:p14="http://schemas.microsoft.com/office/powerpoint/2010/main" val="4174819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D59EF1-EBAF-976E-FB60-6549A88E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67" y="5301385"/>
            <a:ext cx="10113645" cy="743682"/>
          </a:xfrm>
        </p:spPr>
        <p:txBody>
          <a:bodyPr/>
          <a:lstStyle/>
          <a:p>
            <a:pPr algn="ctr"/>
            <a:r>
              <a:rPr lang="en-US" dirty="0"/>
              <a:t>Player Performance Analysis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FCBAD00-020F-FE44-A172-64832BD855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4" b="67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3710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D55A-6E1C-3980-3D5C-CF2D5942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862148"/>
            <a:ext cx="3517567" cy="2093975"/>
          </a:xfrm>
        </p:spPr>
        <p:txBody>
          <a:bodyPr>
            <a:normAutofit/>
          </a:bodyPr>
          <a:lstStyle/>
          <a:p>
            <a:r>
              <a:rPr lang="en-US" dirty="0"/>
              <a:t>Player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4469-ADB5-10B4-B7E7-8CA0C489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162422"/>
            <a:ext cx="5928344" cy="5294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Calculated the statistics by batting and bowling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leading runners and wicket takers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95F0A-043E-C8B4-82CB-1A4FC71B7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64" y="2251040"/>
            <a:ext cx="4625741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4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CB2C-DB71-88BC-F2D0-EE071E66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runs scored by players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291F1-65DE-74EC-65F5-4AB4DDC67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26" y="2108200"/>
            <a:ext cx="6909674" cy="3760788"/>
          </a:xfrm>
        </p:spPr>
      </p:pic>
    </p:spTree>
    <p:extLst>
      <p:ext uri="{BB962C8B-B14F-4D97-AF65-F5344CB8AC3E}">
        <p14:creationId xmlns:p14="http://schemas.microsoft.com/office/powerpoint/2010/main" val="1223723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F353-8D6D-F039-51D0-07ABE202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Leading players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F605-BACC-10D5-FDAB-371155818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EDC561-012D-80E2-D6A1-283C6A66D1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261966"/>
            <a:ext cx="4640262" cy="23025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D6E87-E5C7-29CC-6D49-D5CAB0BE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Wickets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D6D0F7-8B79-DA43-9D9F-68DD0DDC1C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3262360"/>
            <a:ext cx="4638675" cy="2301781"/>
          </a:xfrm>
        </p:spPr>
      </p:pic>
    </p:spTree>
    <p:extLst>
      <p:ext uri="{BB962C8B-B14F-4D97-AF65-F5344CB8AC3E}">
        <p14:creationId xmlns:p14="http://schemas.microsoft.com/office/powerpoint/2010/main" val="2399045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D55A-6E1C-3980-3D5C-CF2D5942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862148"/>
            <a:ext cx="3517567" cy="2093975"/>
          </a:xfrm>
        </p:spPr>
        <p:txBody>
          <a:bodyPr>
            <a:normAutofit/>
          </a:bodyPr>
          <a:lstStyle/>
          <a:p>
            <a:r>
              <a:rPr lang="en-US" dirty="0"/>
              <a:t>Opposition and Ground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4469-ADB5-10B4-B7E7-8CA0C489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162422"/>
            <a:ext cx="5928344" cy="5294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Calculated and visualized: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Performance against different oppositions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Performance variations across different playing grounds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Team performance comparison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Player performance comparison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63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F353-8D6D-F039-51D0-07ABE202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against opposition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F605-BACC-10D5-FDAB-371155818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EDC561-012D-80E2-D6A1-283C6A66D1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963" y="3261966"/>
            <a:ext cx="4640262" cy="23025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D6E87-E5C7-29CC-6D49-D5CAB0BE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Wickets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D6D0F7-8B79-DA43-9D9F-68DD0DDC1C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6688" y="3262360"/>
            <a:ext cx="4638675" cy="2301781"/>
          </a:xfrm>
        </p:spPr>
      </p:pic>
    </p:spTree>
    <p:extLst>
      <p:ext uri="{BB962C8B-B14F-4D97-AF65-F5344CB8AC3E}">
        <p14:creationId xmlns:p14="http://schemas.microsoft.com/office/powerpoint/2010/main" val="31794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8D77-5970-C34F-C602-2F3C301F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World Cup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0D67-CD56-0AD0-EE55-515B642E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Importance of the World Cup: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Celebrated as the pinnacle of cricketing excellence.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Revered for its rich history, iconic moments, and global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a unique opportunity to analyze and understand the dynamics of cricket.</a:t>
            </a:r>
          </a:p>
          <a:p>
            <a:r>
              <a:rPr lang="en-US" b="1" dirty="0"/>
              <a:t>Purpose of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uncover hidden trends, patterns, and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identify key factors influencing team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a deeper understanding of the game and its evolution over time.</a:t>
            </a:r>
          </a:p>
        </p:txBody>
      </p:sp>
    </p:spTree>
    <p:extLst>
      <p:ext uri="{BB962C8B-B14F-4D97-AF65-F5344CB8AC3E}">
        <p14:creationId xmlns:p14="http://schemas.microsoft.com/office/powerpoint/2010/main" val="3954898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F353-8D6D-F039-51D0-07ABE202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across grounds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F605-BACC-10D5-FDAB-371155818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EDC561-012D-80E2-D6A1-283C6A66D1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963" y="3261966"/>
            <a:ext cx="4640262" cy="23025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D6E87-E5C7-29CC-6D49-D5CAB0BE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Wickets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D6D0F7-8B79-DA43-9D9F-68DD0DDC1C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6688" y="3262360"/>
            <a:ext cx="4638675" cy="2301781"/>
          </a:xfrm>
        </p:spPr>
      </p:pic>
    </p:spTree>
    <p:extLst>
      <p:ext uri="{BB962C8B-B14F-4D97-AF65-F5344CB8AC3E}">
        <p14:creationId xmlns:p14="http://schemas.microsoft.com/office/powerpoint/2010/main" val="4001901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F353-8D6D-F039-51D0-07ABE202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Performance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F605-BACC-10D5-FDAB-371155818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EDC561-012D-80E2-D6A1-283C6A66D1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963" y="3261966"/>
            <a:ext cx="4640262" cy="23025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D6E87-E5C7-29CC-6D49-D5CAB0BE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Wickets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D6D0F7-8B79-DA43-9D9F-68DD0DDC1C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6688" y="3262360"/>
            <a:ext cx="4638675" cy="2301781"/>
          </a:xfrm>
        </p:spPr>
      </p:pic>
    </p:spTree>
    <p:extLst>
      <p:ext uri="{BB962C8B-B14F-4D97-AF65-F5344CB8AC3E}">
        <p14:creationId xmlns:p14="http://schemas.microsoft.com/office/powerpoint/2010/main" val="3065399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F353-8D6D-F039-51D0-07ABE202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Player Performance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F605-BACC-10D5-FDAB-371155818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EDC561-012D-80E2-D6A1-283C6A66D1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963" y="3261966"/>
            <a:ext cx="4640262" cy="23025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D6E87-E5C7-29CC-6D49-D5CAB0BE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Wickets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D6D0F7-8B79-DA43-9D9F-68DD0DDC1C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6688" y="3262360"/>
            <a:ext cx="4638675" cy="2301781"/>
          </a:xfrm>
        </p:spPr>
      </p:pic>
    </p:spTree>
    <p:extLst>
      <p:ext uri="{BB962C8B-B14F-4D97-AF65-F5344CB8AC3E}">
        <p14:creationId xmlns:p14="http://schemas.microsoft.com/office/powerpoint/2010/main" val="236436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D55A-6E1C-3980-3D5C-CF2D5942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862148"/>
            <a:ext cx="3517567" cy="2093975"/>
          </a:xfrm>
        </p:spPr>
        <p:txBody>
          <a:bodyPr>
            <a:normAutofit/>
          </a:bodyPr>
          <a:lstStyle/>
          <a:p>
            <a:r>
              <a:rPr lang="en-US"/>
              <a:t>Temporal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4469-ADB5-10B4-B7E7-8CA0C489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162422"/>
            <a:ext cx="5928344" cy="5294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Converted </a:t>
            </a:r>
            <a:r>
              <a:rPr lang="en-US" dirty="0" err="1"/>
              <a:t>start_date</a:t>
            </a:r>
            <a:r>
              <a:rPr lang="en-US" dirty="0"/>
              <a:t> into date time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Analyzed Team performance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Analyzed player performance over time</a:t>
            </a:r>
          </a:p>
        </p:txBody>
      </p:sp>
    </p:spTree>
    <p:extLst>
      <p:ext uri="{BB962C8B-B14F-4D97-AF65-F5344CB8AC3E}">
        <p14:creationId xmlns:p14="http://schemas.microsoft.com/office/powerpoint/2010/main" val="64451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4917-98DD-0951-5475-F656AF2C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Performance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1E89F-0568-49DF-52E7-6452C1E5B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87" y="2108200"/>
            <a:ext cx="6971551" cy="3760788"/>
          </a:xfrm>
        </p:spPr>
      </p:pic>
    </p:spTree>
    <p:extLst>
      <p:ext uri="{BB962C8B-B14F-4D97-AF65-F5344CB8AC3E}">
        <p14:creationId xmlns:p14="http://schemas.microsoft.com/office/powerpoint/2010/main" val="158170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4917-98DD-0951-5475-F656AF2C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Player Performance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6F3B0-ADFA-DF2B-10AA-4F068A61F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65" y="2108200"/>
            <a:ext cx="6847796" cy="3760788"/>
          </a:xfrm>
        </p:spPr>
      </p:pic>
    </p:spTree>
    <p:extLst>
      <p:ext uri="{BB962C8B-B14F-4D97-AF65-F5344CB8AC3E}">
        <p14:creationId xmlns:p14="http://schemas.microsoft.com/office/powerpoint/2010/main" val="1718974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D55A-6E1C-3980-3D5C-CF2D5942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862148"/>
            <a:ext cx="3517567" cy="2093975"/>
          </a:xfrm>
        </p:spPr>
        <p:txBody>
          <a:bodyPr>
            <a:normAutofit/>
          </a:bodyPr>
          <a:lstStyle/>
          <a:p>
            <a:r>
              <a:rPr lang="en-US" dirty="0"/>
              <a:t>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4469-ADB5-10B4-B7E7-8CA0C489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162422"/>
            <a:ext cx="5928344" cy="5294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for predicting the number of runs a player might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Divided the dataset into X and Y set’s i.e. train and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Converted date into numerical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Encoded the categorical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Evaluated the model with </a:t>
            </a:r>
            <a:r>
              <a:rPr lang="en-US" dirty="0" err="1"/>
              <a:t>mse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94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1581-0823-21D1-A72B-9EB979F5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D258EC-2028-7536-7117-703C45B75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01871"/>
            <a:ext cx="4640262" cy="29861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1441-A655-C76D-E6F1-3A0606C958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This is a scatter plot where the x-axis represents the actual runs and the y-axis represents the predicted runs. The diagonal line represents a perfect prediction where the actual and predicted values are the same. Points that fall closer to this line indicate better predictions by the model.</a:t>
            </a:r>
          </a:p>
        </p:txBody>
      </p:sp>
    </p:spTree>
    <p:extLst>
      <p:ext uri="{BB962C8B-B14F-4D97-AF65-F5344CB8AC3E}">
        <p14:creationId xmlns:p14="http://schemas.microsoft.com/office/powerpoint/2010/main" val="346293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8D77-5970-C34F-C602-2F3C301F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World Cup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0D67-CD56-0AD0-EE55-515B642E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 of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Examining team and player performances.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Analyzing match outcomes and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Exploring the impact of external factors such as venue and conditions.</a:t>
            </a:r>
          </a:p>
          <a:p>
            <a:pPr marL="0" indent="0">
              <a:buNone/>
            </a:pPr>
            <a:r>
              <a:rPr lang="en-US" b="1" dirty="0"/>
              <a:t>Conclusion: </a:t>
            </a:r>
          </a:p>
          <a:p>
            <a:pPr marL="0" indent="0">
              <a:buNone/>
            </a:pPr>
            <a:r>
              <a:rPr lang="en-US" dirty="0"/>
              <a:t>Join us as we delve into the world of cricket's most prestigious event, unraveling its mysteries and celebrating its greatness.</a:t>
            </a:r>
          </a:p>
        </p:txBody>
      </p:sp>
    </p:spTree>
    <p:extLst>
      <p:ext uri="{BB962C8B-B14F-4D97-AF65-F5344CB8AC3E}">
        <p14:creationId xmlns:p14="http://schemas.microsoft.com/office/powerpoint/2010/main" val="206415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543E-8AF4-2643-7BFE-786EB888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8680-F78F-5787-A19D-5C06862D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Acquisition and transformation.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 Performance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Player Performance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Opposition and Ground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Temporal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Prediction Model.</a:t>
            </a:r>
          </a:p>
        </p:txBody>
      </p:sp>
    </p:spTree>
    <p:extLst>
      <p:ext uri="{BB962C8B-B14F-4D97-AF65-F5344CB8AC3E}">
        <p14:creationId xmlns:p14="http://schemas.microsoft.com/office/powerpoint/2010/main" val="241771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B51760-89EE-95FF-E40A-D112F1A1CB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7" b="806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ED59EF1-EBAF-976E-FB60-6549A88E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Acquisition and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5895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D55A-6E1C-3980-3D5C-CF2D5942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862148"/>
            <a:ext cx="3517567" cy="20939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Acquisition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4469-ADB5-10B4-B7E7-8CA0C489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162422"/>
            <a:ext cx="5928344" cy="5294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the important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Loading the data into a data 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Checking if any columns have null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0BD5B-1425-B218-EE92-850047A3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366" y="2821048"/>
            <a:ext cx="1943268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4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D55A-6E1C-3980-3D5C-CF2D5942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862148"/>
            <a:ext cx="3517567" cy="20939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Acquisition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4469-ADB5-10B4-B7E7-8CA0C489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843" y="1153458"/>
            <a:ext cx="5928344" cy="5294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9 columns in the data set have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9 columns in the data set have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9 columns in the data set have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9 columns in the data set have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9 columns in the data set have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9 columns in the data set have missing values.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Impute the missing values, numerical values by their mean and the categorical values by their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Recheck if there are any missing values.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6AE5A-1DDE-3FDE-C5C0-8444FD63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77" y="1701763"/>
            <a:ext cx="5178406" cy="27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7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D55A-6E1C-3980-3D5C-CF2D5942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862148"/>
            <a:ext cx="3517567" cy="20939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Acquisition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4469-ADB5-10B4-B7E7-8CA0C489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843" y="1153458"/>
            <a:ext cx="5928344" cy="5294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check dataset’s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helps us identify the data types we are dealing with for each attribute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95E20-D53F-DD7A-622A-BED2D502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43" y="2513099"/>
            <a:ext cx="3718882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016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{CF0145F4-0D53-4566-B72B-71FC61A7F554}tf56160789_win32</Template>
  <TotalTime>4361</TotalTime>
  <Words>1373</Words>
  <Application>Microsoft Office PowerPoint</Application>
  <PresentationFormat>Widescreen</PresentationFormat>
  <Paragraphs>165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Bookman Old Style</vt:lpstr>
      <vt:lpstr>Calibri</vt:lpstr>
      <vt:lpstr>docs-Roboto</vt:lpstr>
      <vt:lpstr>Franklin Gothic Book</vt:lpstr>
      <vt:lpstr>Custom</vt:lpstr>
      <vt:lpstr>World Cup 2023 Analysis</vt:lpstr>
      <vt:lpstr>Unveiling the Untold Stories of Cricket's Greatest Spectacle</vt:lpstr>
      <vt:lpstr>Introduction to World Cup Analysis</vt:lpstr>
      <vt:lpstr>Introduction to World Cup Analysis</vt:lpstr>
      <vt:lpstr>Approach</vt:lpstr>
      <vt:lpstr>Data Acquisition and Transformation</vt:lpstr>
      <vt:lpstr>Data Acquisition and Transformation</vt:lpstr>
      <vt:lpstr>Data Acquisition and Transformation</vt:lpstr>
      <vt:lpstr>Data Acquisition and Transformation</vt:lpstr>
      <vt:lpstr>Team Performance Analysis</vt:lpstr>
      <vt:lpstr>Team Performance Analysis</vt:lpstr>
      <vt:lpstr>Team Performance Analysis</vt:lpstr>
      <vt:lpstr>Distribution of 'bat_or_bowl' values for top-performing teams. </vt:lpstr>
      <vt:lpstr>Distribution of 'bat_or_bowl' values for top-performing teams.</vt:lpstr>
      <vt:lpstr>Distribution of 'bat_or_bowl' values for top-performing teams.</vt:lpstr>
      <vt:lpstr>Distribution of 'bat_or_bowl' values for top-performing teams.</vt:lpstr>
      <vt:lpstr>Individual player performance within each top-performing team</vt:lpstr>
      <vt:lpstr>Individual player performance within each top-performing team</vt:lpstr>
      <vt:lpstr>Individual player performance within each top-performing team</vt:lpstr>
      <vt:lpstr>Individual player performance within each top-performing team</vt:lpstr>
      <vt:lpstr>Individual player performance within each top-performing team</vt:lpstr>
      <vt:lpstr>Individual player performance within each top-performing team</vt:lpstr>
      <vt:lpstr>Overall Analytics</vt:lpstr>
      <vt:lpstr>Player Performance Analysis</vt:lpstr>
      <vt:lpstr>Player Performance Analysis</vt:lpstr>
      <vt:lpstr>Overall runs scored by players</vt:lpstr>
      <vt:lpstr>Leading players</vt:lpstr>
      <vt:lpstr>Opposition and Ground Analysis</vt:lpstr>
      <vt:lpstr>Performance against opposition</vt:lpstr>
      <vt:lpstr>Performance across grounds</vt:lpstr>
      <vt:lpstr>Team Performance Comparison</vt:lpstr>
      <vt:lpstr>Player Performance Comparison</vt:lpstr>
      <vt:lpstr>Temporal Analysis</vt:lpstr>
      <vt:lpstr>Team Performance Over Time</vt:lpstr>
      <vt:lpstr>Player Performance Over Time</vt:lpstr>
      <vt:lpstr>Prediction Model</vt:lpstr>
      <vt:lpstr>Prediction model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Cup 2023 Analysis</dc:title>
  <dc:creator>Saher Sohail</dc:creator>
  <cp:lastModifiedBy>Saher Sohail</cp:lastModifiedBy>
  <cp:revision>27</cp:revision>
  <dcterms:created xsi:type="dcterms:W3CDTF">2024-04-01T19:02:59Z</dcterms:created>
  <dcterms:modified xsi:type="dcterms:W3CDTF">2024-04-04T19:44:38Z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