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2" r:id="rId1"/>
  </p:sldMasterIdLst>
  <p:notesMasterIdLst>
    <p:notesMasterId r:id="rId39"/>
  </p:notesMasterIdLst>
  <p:handoutMasterIdLst>
    <p:handoutMasterId r:id="rId40"/>
  </p:handoutMasterIdLst>
  <p:sldIdLst>
    <p:sldId id="256" r:id="rId2"/>
    <p:sldId id="257" r:id="rId3"/>
    <p:sldId id="258" r:id="rId4"/>
    <p:sldId id="259" r:id="rId5"/>
    <p:sldId id="261" r:id="rId6"/>
    <p:sldId id="262" r:id="rId7"/>
    <p:sldId id="263" r:id="rId8"/>
    <p:sldId id="264" r:id="rId9"/>
    <p:sldId id="265" r:id="rId10"/>
    <p:sldId id="269" r:id="rId11"/>
    <p:sldId id="266" r:id="rId12"/>
    <p:sldId id="267" r:id="rId13"/>
    <p:sldId id="268" r:id="rId14"/>
    <p:sldId id="270" r:id="rId15"/>
    <p:sldId id="271" r:id="rId16"/>
    <p:sldId id="273" r:id="rId17"/>
    <p:sldId id="272" r:id="rId18"/>
    <p:sldId id="274" r:id="rId19"/>
    <p:sldId id="275" r:id="rId20"/>
    <p:sldId id="276" r:id="rId21"/>
    <p:sldId id="277" r:id="rId22"/>
    <p:sldId id="287" r:id="rId23"/>
    <p:sldId id="288" r:id="rId24"/>
    <p:sldId id="289" r:id="rId25"/>
    <p:sldId id="290" r:id="rId26"/>
    <p:sldId id="291" r:id="rId27"/>
    <p:sldId id="292" r:id="rId28"/>
    <p:sldId id="293" r:id="rId29"/>
    <p:sldId id="294" r:id="rId30"/>
    <p:sldId id="279" r:id="rId31"/>
    <p:sldId id="280" r:id="rId32"/>
    <p:sldId id="281" r:id="rId33"/>
    <p:sldId id="282" r:id="rId34"/>
    <p:sldId id="283" r:id="rId35"/>
    <p:sldId id="284" r:id="rId36"/>
    <p:sldId id="286" r:id="rId37"/>
    <p:sldId id="28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1D6E62-8175-46E0-9B69-B6F4DF7406AC}" type="datetimeFigureOut">
              <a:rPr lang="en-US" smtClean="0"/>
              <a:t>1/9/2023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0DB566-5077-4470-BE8E-91B36DF51042}" type="slidenum">
              <a:rPr lang="en-US" smtClean="0"/>
              <a:t>‹#›</a:t>
            </a:fld>
            <a:endParaRPr lang="en-US"/>
          </a:p>
        </p:txBody>
      </p:sp>
    </p:spTree>
    <p:extLst>
      <p:ext uri="{BB962C8B-B14F-4D97-AF65-F5344CB8AC3E}">
        <p14:creationId xmlns:p14="http://schemas.microsoft.com/office/powerpoint/2010/main" val="19628754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E46D1-1B5B-4502-82CB-FE99EBE7EDEC}" type="datetimeFigureOut">
              <a:rPr lang="en-US" smtClean="0"/>
              <a:t>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051D3-2CFD-4EDD-A0CA-B29DA40C6E6D}" type="slidenum">
              <a:rPr lang="en-US" smtClean="0"/>
              <a:t>‹#›</a:t>
            </a:fld>
            <a:endParaRPr lang="en-US"/>
          </a:p>
        </p:txBody>
      </p:sp>
    </p:spTree>
    <p:extLst>
      <p:ext uri="{BB962C8B-B14F-4D97-AF65-F5344CB8AC3E}">
        <p14:creationId xmlns:p14="http://schemas.microsoft.com/office/powerpoint/2010/main" val="20649655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7A2DBE-3E2B-47D9-A667-1566D97C514E}" type="datetime1">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DA718-53FE-4C36-8630-9D0B253BDB3A}" type="slidenum">
              <a:rPr lang="en-US" smtClean="0"/>
              <a:t>‹#›</a:t>
            </a:fld>
            <a:endParaRPr lang="en-US"/>
          </a:p>
        </p:txBody>
      </p:sp>
    </p:spTree>
    <p:extLst>
      <p:ext uri="{BB962C8B-B14F-4D97-AF65-F5344CB8AC3E}">
        <p14:creationId xmlns:p14="http://schemas.microsoft.com/office/powerpoint/2010/main" val="14495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965066-4F26-4906-9D8C-F0D5CF32E8A0}" type="datetime1">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DA718-53FE-4C36-8630-9D0B253BDB3A}" type="slidenum">
              <a:rPr lang="en-US" smtClean="0"/>
              <a:t>‹#›</a:t>
            </a:fld>
            <a:endParaRPr lang="en-US"/>
          </a:p>
        </p:txBody>
      </p:sp>
    </p:spTree>
    <p:extLst>
      <p:ext uri="{BB962C8B-B14F-4D97-AF65-F5344CB8AC3E}">
        <p14:creationId xmlns:p14="http://schemas.microsoft.com/office/powerpoint/2010/main" val="3758903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48EBAD-6987-4D7B-B0C0-E950F126A6E7}" type="datetime1">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DA718-53FE-4C36-8630-9D0B253BDB3A}" type="slidenum">
              <a:rPr lang="en-US" smtClean="0"/>
              <a:t>‹#›</a:t>
            </a:fld>
            <a:endParaRPr lang="en-US"/>
          </a:p>
        </p:txBody>
      </p:sp>
    </p:spTree>
    <p:extLst>
      <p:ext uri="{BB962C8B-B14F-4D97-AF65-F5344CB8AC3E}">
        <p14:creationId xmlns:p14="http://schemas.microsoft.com/office/powerpoint/2010/main" val="292378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C71366-A35B-4945-97EB-ACEFB239FCFE}" type="datetime1">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DA718-53FE-4C36-8630-9D0B253BDB3A}" type="slidenum">
              <a:rPr lang="en-US" smtClean="0"/>
              <a:t>‹#›</a:t>
            </a:fld>
            <a:endParaRPr lang="en-US"/>
          </a:p>
        </p:txBody>
      </p:sp>
    </p:spTree>
    <p:extLst>
      <p:ext uri="{BB962C8B-B14F-4D97-AF65-F5344CB8AC3E}">
        <p14:creationId xmlns:p14="http://schemas.microsoft.com/office/powerpoint/2010/main" val="2571085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47D8F2-8D40-482F-AED4-93F05FB52E72}" type="datetime1">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DA718-53FE-4C36-8630-9D0B253BDB3A}" type="slidenum">
              <a:rPr lang="en-US" smtClean="0"/>
              <a:t>‹#›</a:t>
            </a:fld>
            <a:endParaRPr lang="en-US"/>
          </a:p>
        </p:txBody>
      </p:sp>
    </p:spTree>
    <p:extLst>
      <p:ext uri="{BB962C8B-B14F-4D97-AF65-F5344CB8AC3E}">
        <p14:creationId xmlns:p14="http://schemas.microsoft.com/office/powerpoint/2010/main" val="4175329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7F40D0-ACCB-4B7B-A6F1-726601E0E1DF}" type="datetime1">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DA718-53FE-4C36-8630-9D0B253BDB3A}" type="slidenum">
              <a:rPr lang="en-US" smtClean="0"/>
              <a:t>‹#›</a:t>
            </a:fld>
            <a:endParaRPr lang="en-US"/>
          </a:p>
        </p:txBody>
      </p:sp>
    </p:spTree>
    <p:extLst>
      <p:ext uri="{BB962C8B-B14F-4D97-AF65-F5344CB8AC3E}">
        <p14:creationId xmlns:p14="http://schemas.microsoft.com/office/powerpoint/2010/main" val="3683817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D7471E-82A5-459A-AE43-1C3DA3444056}" type="datetime1">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3DA718-53FE-4C36-8630-9D0B253BDB3A}" type="slidenum">
              <a:rPr lang="en-US" smtClean="0"/>
              <a:t>‹#›</a:t>
            </a:fld>
            <a:endParaRPr lang="en-US"/>
          </a:p>
        </p:txBody>
      </p:sp>
    </p:spTree>
    <p:extLst>
      <p:ext uri="{BB962C8B-B14F-4D97-AF65-F5344CB8AC3E}">
        <p14:creationId xmlns:p14="http://schemas.microsoft.com/office/powerpoint/2010/main" val="50224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BD68DB-FDDF-494D-B131-9F02BDC23448}" type="datetime1">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3DA718-53FE-4C36-8630-9D0B253BDB3A}" type="slidenum">
              <a:rPr lang="en-US" smtClean="0"/>
              <a:t>‹#›</a:t>
            </a:fld>
            <a:endParaRPr lang="en-US"/>
          </a:p>
        </p:txBody>
      </p:sp>
    </p:spTree>
    <p:extLst>
      <p:ext uri="{BB962C8B-B14F-4D97-AF65-F5344CB8AC3E}">
        <p14:creationId xmlns:p14="http://schemas.microsoft.com/office/powerpoint/2010/main" val="1469012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C9C5B-5123-4215-8E2D-2A5811812C7F}" type="datetime1">
              <a:rPr lang="en-US" smtClean="0"/>
              <a:t>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3DA718-53FE-4C36-8630-9D0B253BDB3A}" type="slidenum">
              <a:rPr lang="en-US" smtClean="0"/>
              <a:t>‹#›</a:t>
            </a:fld>
            <a:endParaRPr lang="en-US"/>
          </a:p>
        </p:txBody>
      </p:sp>
    </p:spTree>
    <p:extLst>
      <p:ext uri="{BB962C8B-B14F-4D97-AF65-F5344CB8AC3E}">
        <p14:creationId xmlns:p14="http://schemas.microsoft.com/office/powerpoint/2010/main" val="74077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C7377E-5FEF-4C6E-A406-CEE15CD96FC3}" type="datetime1">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DA718-53FE-4C36-8630-9D0B253BDB3A}" type="slidenum">
              <a:rPr lang="en-US" smtClean="0"/>
              <a:t>‹#›</a:t>
            </a:fld>
            <a:endParaRPr lang="en-US"/>
          </a:p>
        </p:txBody>
      </p:sp>
    </p:spTree>
    <p:extLst>
      <p:ext uri="{BB962C8B-B14F-4D97-AF65-F5344CB8AC3E}">
        <p14:creationId xmlns:p14="http://schemas.microsoft.com/office/powerpoint/2010/main" val="3261419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8A8EAA-D733-4AC1-91F7-3A8A279CC4A5}" type="datetime1">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DA718-53FE-4C36-8630-9D0B253BDB3A}" type="slidenum">
              <a:rPr lang="en-US" smtClean="0"/>
              <a:t>‹#›</a:t>
            </a:fld>
            <a:endParaRPr lang="en-US"/>
          </a:p>
        </p:txBody>
      </p:sp>
    </p:spTree>
    <p:extLst>
      <p:ext uri="{BB962C8B-B14F-4D97-AF65-F5344CB8AC3E}">
        <p14:creationId xmlns:p14="http://schemas.microsoft.com/office/powerpoint/2010/main" val="3821252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bg2">
                <a:tint val="97000"/>
                <a:hueMod val="92000"/>
                <a:satMod val="169000"/>
                <a:lumMod val="164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A52844-026B-4CB9-966E-AEB892B22479}" type="datetime1">
              <a:rPr lang="en-US" smtClean="0"/>
              <a:t>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DA718-53FE-4C36-8630-9D0B253BDB3A}" type="slidenum">
              <a:rPr lang="en-US" smtClean="0"/>
              <a:t>‹#›</a:t>
            </a:fld>
            <a:endParaRPr lang="en-US"/>
          </a:p>
        </p:txBody>
      </p:sp>
    </p:spTree>
    <p:extLst>
      <p:ext uri="{BB962C8B-B14F-4D97-AF65-F5344CB8AC3E}">
        <p14:creationId xmlns:p14="http://schemas.microsoft.com/office/powerpoint/2010/main" val="2215660679"/>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ubailand.gov.ae/e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colorTemperature colorTemp="11200"/>
                    </a14:imgEffect>
                    <a14:imgEffect>
                      <a14:brightnessContrast contrast="20000"/>
                    </a14:imgEffect>
                  </a14:imgLayer>
                </a14:imgProps>
              </a:ext>
            </a:extLst>
          </a:blip>
          <a:srcRect/>
          <a:stretch>
            <a:fillRect t="-11000" b="-1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1487" y="2559627"/>
            <a:ext cx="5929314" cy="1814945"/>
          </a:xfrm>
        </p:spPr>
        <p:txBody>
          <a:bodyPr>
            <a:normAutofit/>
          </a:bodyPr>
          <a:lstStyle/>
          <a:p>
            <a:pPr algn="l"/>
            <a:r>
              <a:rPr lang="en-US" sz="5400" b="1" dirty="0" smtClean="0">
                <a:latin typeface="Abadi" panose="020B0604020104020204"/>
                <a:cs typeface="Andalus" panose="02020603050405020304" pitchFamily="18" charset="-78"/>
              </a:rPr>
              <a:t>Dubai Estates Prices</a:t>
            </a:r>
            <a:endParaRPr lang="en-US" sz="5400" b="1" dirty="0">
              <a:latin typeface="Abadi" panose="020B0604020104020204"/>
              <a:cs typeface="Andalus" panose="02020603050405020304" pitchFamily="18" charset="-78"/>
            </a:endParaRPr>
          </a:p>
        </p:txBody>
      </p:sp>
      <p:sp>
        <p:nvSpPr>
          <p:cNvPr id="3" name="Subtitle 2"/>
          <p:cNvSpPr>
            <a:spLocks noGrp="1"/>
          </p:cNvSpPr>
          <p:nvPr>
            <p:ph type="subTitle" idx="1"/>
          </p:nvPr>
        </p:nvSpPr>
        <p:spPr>
          <a:xfrm>
            <a:off x="471487" y="4937280"/>
            <a:ext cx="3191741" cy="755651"/>
          </a:xfrm>
        </p:spPr>
        <p:txBody>
          <a:bodyPr>
            <a:normAutofit fontScale="92500" lnSpcReduction="10000"/>
          </a:bodyPr>
          <a:lstStyle/>
          <a:p>
            <a:pPr algn="l"/>
            <a:r>
              <a:rPr lang="en-US" b="1" dirty="0" smtClean="0">
                <a:latin typeface="Abadi" panose="020B0604020104020204"/>
              </a:rPr>
              <a:t>Hasan Soufan</a:t>
            </a:r>
          </a:p>
          <a:p>
            <a:pPr algn="l"/>
            <a:r>
              <a:rPr lang="en-US" b="1" dirty="0" smtClean="0">
                <a:latin typeface="Abadi" panose="020B0604020104020204"/>
              </a:rPr>
              <a:t>10/1/2023</a:t>
            </a:r>
            <a:endParaRPr lang="en-US" b="1" dirty="0">
              <a:latin typeface="Abadi" panose="020B0604020104020204"/>
            </a:endParaRPr>
          </a:p>
        </p:txBody>
      </p:sp>
    </p:spTree>
    <p:extLst>
      <p:ext uri="{BB962C8B-B14F-4D97-AF65-F5344CB8AC3E}">
        <p14:creationId xmlns:p14="http://schemas.microsoft.com/office/powerpoint/2010/main" val="2333404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8250"/>
            <a:ext cx="10515600" cy="4351338"/>
          </a:xfrm>
        </p:spPr>
        <p:txBody>
          <a:bodyPr>
            <a:normAutofit/>
          </a:bodyPr>
          <a:lstStyle/>
          <a:p>
            <a:r>
              <a:rPr lang="en-US" sz="2600" b="1" dirty="0" smtClean="0">
                <a:latin typeface="Abadi" panose="020B0604020104020204"/>
              </a:rPr>
              <a:t>ANOVA</a:t>
            </a:r>
            <a:r>
              <a:rPr lang="en-US" sz="2600" dirty="0" smtClean="0">
                <a:latin typeface="Abadi" panose="020B0604020104020204"/>
              </a:rPr>
              <a:t> testing: this method was used because all of the features have categorical type data and the label is continuous:</a:t>
            </a:r>
          </a:p>
          <a:p>
            <a:pPr lvl="1"/>
            <a:r>
              <a:rPr lang="en-US" sz="2200" dirty="0" smtClean="0">
                <a:latin typeface="Abadi" panose="020B0604020104020204"/>
              </a:rPr>
              <a:t>features that we selected have an effect on the label (Meter Price) with P-value near to zero.</a:t>
            </a:r>
            <a:endParaRPr lang="en-US" sz="2200" b="1" dirty="0" smtClean="0">
              <a:latin typeface="Abadi" panose="020B0604020104020204"/>
            </a:endParaRPr>
          </a:p>
        </p:txBody>
      </p:sp>
      <p:sp>
        <p:nvSpPr>
          <p:cNvPr id="4" name="Slide Number Placeholder 3"/>
          <p:cNvSpPr>
            <a:spLocks noGrp="1"/>
          </p:cNvSpPr>
          <p:nvPr>
            <p:ph type="sldNum" sz="quarter" idx="12"/>
          </p:nvPr>
        </p:nvSpPr>
        <p:spPr/>
        <p:txBody>
          <a:bodyPr/>
          <a:lstStyle/>
          <a:p>
            <a:fld id="{553DA718-53FE-4C36-8630-9D0B253BDB3A}" type="slidenum">
              <a:rPr lang="en-US" smtClean="0"/>
              <a:t>10</a:t>
            </a:fld>
            <a:endParaRPr lang="en-US"/>
          </a:p>
        </p:txBody>
      </p:sp>
      <p:sp>
        <p:nvSpPr>
          <p:cNvPr id="5"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accent1">
                    <a:lumMod val="75000"/>
                  </a:schemeClr>
                </a:solidFill>
                <a:latin typeface="Abadi" panose="020B0604020104020204"/>
              </a:rPr>
              <a:t>Statistical Experiment</a:t>
            </a:r>
            <a:endParaRPr lang="en-US"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697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8249"/>
            <a:ext cx="10515600" cy="4758099"/>
          </a:xfrm>
        </p:spPr>
        <p:txBody>
          <a:bodyPr>
            <a:normAutofit/>
          </a:bodyPr>
          <a:lstStyle/>
          <a:p>
            <a:pPr algn="just"/>
            <a:r>
              <a:rPr lang="en-US" sz="2400" dirty="0" smtClean="0">
                <a:latin typeface="Abadi" panose="020B0604020104020204"/>
              </a:rPr>
              <a:t>Apply one hot encoding on the features, then because that all of the features are binary we did Corresponding Analysis (CA) as a feature reduction method to reduce the dimensions from 43 to 28.</a:t>
            </a:r>
          </a:p>
          <a:p>
            <a:pPr algn="just"/>
            <a:r>
              <a:rPr lang="en-US" sz="2400" dirty="0" smtClean="0">
                <a:latin typeface="Abadi" panose="020B0604020104020204"/>
              </a:rPr>
              <a:t>We split the dataset into train and test data to test the models if they accurate on samples from out of the range.</a:t>
            </a:r>
          </a:p>
          <a:p>
            <a:pPr algn="just"/>
            <a:r>
              <a:rPr lang="en-US" sz="2400" dirty="0" smtClean="0">
                <a:latin typeface="Abadi" panose="020B0604020104020204"/>
              </a:rPr>
              <a:t>Using Grid search and cross validation for model selection, and hyper parameter tuning.</a:t>
            </a:r>
          </a:p>
          <a:p>
            <a:pPr algn="just"/>
            <a:r>
              <a:rPr lang="en-US" sz="2400" dirty="0" smtClean="0">
                <a:latin typeface="Abadi" panose="020B0604020104020204"/>
              </a:rPr>
              <a:t>Train regression models (K Nearest Neighbors – XGBoost – Random Forest Regressor – Neural Network)</a:t>
            </a:r>
          </a:p>
          <a:p>
            <a:pPr algn="just"/>
            <a:r>
              <a:rPr lang="en-US" sz="2400" dirty="0" smtClean="0">
                <a:latin typeface="Abadi" panose="020B0604020104020204"/>
              </a:rPr>
              <a:t>Using metrics like R-Square, MAE, MSE, and Sum of Residuals to evaluate the models and selecting the best model.</a:t>
            </a:r>
          </a:p>
        </p:txBody>
      </p:sp>
      <p:sp>
        <p:nvSpPr>
          <p:cNvPr id="4" name="Slide Number Placeholder 3"/>
          <p:cNvSpPr>
            <a:spLocks noGrp="1"/>
          </p:cNvSpPr>
          <p:nvPr>
            <p:ph type="sldNum" sz="quarter" idx="12"/>
          </p:nvPr>
        </p:nvSpPr>
        <p:spPr/>
        <p:txBody>
          <a:bodyPr/>
          <a:lstStyle/>
          <a:p>
            <a:fld id="{553DA718-53FE-4C36-8630-9D0B253BDB3A}" type="slidenum">
              <a:rPr lang="en-US" smtClean="0"/>
              <a:t>11</a:t>
            </a:fld>
            <a:endParaRPr lang="en-US"/>
          </a:p>
        </p:txBody>
      </p:sp>
      <p:sp>
        <p:nvSpPr>
          <p:cNvPr id="5"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accent1">
                    <a:lumMod val="75000"/>
                  </a:schemeClr>
                </a:solidFill>
                <a:latin typeface="Abadi" panose="020B0604020104020204"/>
              </a:rPr>
              <a:t>Predictive Analysis</a:t>
            </a:r>
            <a:endParaRPr lang="en-US"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96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8250"/>
            <a:ext cx="10515600" cy="4954950"/>
          </a:xfrm>
        </p:spPr>
        <p:txBody>
          <a:bodyPr>
            <a:normAutofit lnSpcReduction="10000"/>
          </a:bodyPr>
          <a:lstStyle/>
          <a:p>
            <a:r>
              <a:rPr lang="en-US" sz="2400" b="1" dirty="0" smtClean="0">
                <a:latin typeface="Abadi" panose="020B0604020104020204"/>
              </a:rPr>
              <a:t>Exploratory Data Analysis:</a:t>
            </a:r>
            <a:endParaRPr lang="en-US" sz="2400" dirty="0" smtClean="0">
              <a:latin typeface="Abadi" panose="020B0604020104020204"/>
            </a:endParaRPr>
          </a:p>
          <a:p>
            <a:pPr lvl="1"/>
            <a:r>
              <a:rPr lang="en-US" sz="1800" dirty="0" smtClean="0">
                <a:latin typeface="Abadi" panose="020B0604020104020204"/>
              </a:rPr>
              <a:t>There are too many outliers</a:t>
            </a:r>
            <a:r>
              <a:rPr lang="ar-SA" sz="1800" dirty="0" smtClean="0">
                <a:latin typeface="Abadi" panose="020B0604020104020204"/>
              </a:rPr>
              <a:t> </a:t>
            </a:r>
            <a:r>
              <a:rPr lang="en-US" sz="1800" dirty="0" smtClean="0">
                <a:latin typeface="Abadi" panose="020B0604020104020204"/>
              </a:rPr>
              <a:t> and the label skewed to the left so we encode it using log.</a:t>
            </a:r>
          </a:p>
          <a:p>
            <a:pPr lvl="1"/>
            <a:r>
              <a:rPr lang="en-US" sz="1800" dirty="0" smtClean="0">
                <a:latin typeface="Abadi" panose="020B0604020104020204"/>
              </a:rPr>
              <a:t>There is overlap between (Rooms) categories.</a:t>
            </a:r>
          </a:p>
          <a:p>
            <a:pPr lvl="1"/>
            <a:r>
              <a:rPr lang="en-US" sz="1800" dirty="0" smtClean="0">
                <a:latin typeface="Abadi" panose="020B0604020104020204"/>
              </a:rPr>
              <a:t>There is overlap between (Parking) categories.</a:t>
            </a:r>
          </a:p>
          <a:p>
            <a:pPr lvl="1"/>
            <a:r>
              <a:rPr lang="en-US" sz="1800" dirty="0" smtClean="0">
                <a:latin typeface="Abadi" panose="020B0604020104020204"/>
              </a:rPr>
              <a:t>There is a little overlap between (Nearest Metro) categories.</a:t>
            </a:r>
          </a:p>
          <a:p>
            <a:pPr lvl="1"/>
            <a:r>
              <a:rPr lang="en-US" sz="1800" dirty="0" smtClean="0">
                <a:latin typeface="Abadi" panose="020B0604020104020204"/>
              </a:rPr>
              <a:t>There is a little overlap between (Nearest Mall) categories.</a:t>
            </a:r>
            <a:endParaRPr lang="en-US" dirty="0" smtClean="0">
              <a:latin typeface="Abadi" panose="020B0604020104020204"/>
            </a:endParaRPr>
          </a:p>
          <a:p>
            <a:r>
              <a:rPr lang="en-US" sz="2400" b="1" dirty="0" smtClean="0">
                <a:latin typeface="Abadi" panose="020B0604020104020204"/>
              </a:rPr>
              <a:t>Statistical Experiment:</a:t>
            </a:r>
            <a:endParaRPr lang="en-US" sz="2400" dirty="0" smtClean="0">
              <a:latin typeface="Abadi" panose="020B0604020104020204"/>
            </a:endParaRPr>
          </a:p>
          <a:p>
            <a:pPr lvl="1"/>
            <a:r>
              <a:rPr lang="en-US" sz="1800" dirty="0" smtClean="0">
                <a:latin typeface="Abadi" panose="020B0604020104020204"/>
              </a:rPr>
              <a:t>Transaction Type effect the label.</a:t>
            </a:r>
          </a:p>
          <a:p>
            <a:pPr lvl="1"/>
            <a:r>
              <a:rPr lang="en-US" sz="1800" dirty="0" smtClean="0">
                <a:latin typeface="Abadi" panose="020B0604020104020204"/>
              </a:rPr>
              <a:t>Area effect the label.</a:t>
            </a:r>
          </a:p>
          <a:p>
            <a:pPr lvl="1"/>
            <a:r>
              <a:rPr lang="en-US" sz="1800" dirty="0" smtClean="0">
                <a:latin typeface="Abadi" panose="020B0604020104020204"/>
              </a:rPr>
              <a:t>Rooms effect the label.</a:t>
            </a:r>
          </a:p>
          <a:p>
            <a:pPr lvl="1"/>
            <a:r>
              <a:rPr lang="en-US" sz="1800" dirty="0" smtClean="0">
                <a:latin typeface="Abadi" panose="020B0604020104020204"/>
              </a:rPr>
              <a:t>Parking effect the label.</a:t>
            </a:r>
          </a:p>
          <a:p>
            <a:pPr lvl="1"/>
            <a:r>
              <a:rPr lang="en-US" sz="1800" dirty="0" smtClean="0">
                <a:latin typeface="Abadi" panose="020B0604020104020204"/>
              </a:rPr>
              <a:t>Nearest Metro effect the label.</a:t>
            </a:r>
          </a:p>
          <a:p>
            <a:pPr lvl="1"/>
            <a:r>
              <a:rPr lang="en-US" sz="1800" dirty="0" smtClean="0">
                <a:latin typeface="Abadi" panose="020B0604020104020204"/>
              </a:rPr>
              <a:t>Nearest Mall effect the label.</a:t>
            </a:r>
          </a:p>
          <a:p>
            <a:pPr lvl="1"/>
            <a:r>
              <a:rPr lang="en-US" sz="1800" dirty="0" smtClean="0">
                <a:latin typeface="Abadi" panose="020B0604020104020204"/>
              </a:rPr>
              <a:t>Nearest Landmark effect the label.</a:t>
            </a:r>
            <a:endParaRPr lang="en-US" sz="2400" dirty="0">
              <a:latin typeface="Abadi" panose="020B0604020104020204"/>
            </a:endParaRPr>
          </a:p>
          <a:p>
            <a:r>
              <a:rPr lang="en-US" sz="2400" b="1" dirty="0" smtClean="0">
                <a:latin typeface="Abadi" panose="020B0604020104020204"/>
              </a:rPr>
              <a:t>Predictive Analysis:</a:t>
            </a:r>
          </a:p>
          <a:p>
            <a:pPr lvl="1"/>
            <a:r>
              <a:rPr lang="en-US" sz="2000" dirty="0" smtClean="0">
                <a:latin typeface="Abadi" panose="020B0604020104020204"/>
              </a:rPr>
              <a:t>More than one model can predict the Meter Price with 67% of certainty.</a:t>
            </a:r>
            <a:endParaRPr lang="en-US" sz="2000" dirty="0">
              <a:latin typeface="Abadi" panose="020B0604020104020204"/>
            </a:endParaRPr>
          </a:p>
        </p:txBody>
      </p:sp>
      <p:sp>
        <p:nvSpPr>
          <p:cNvPr id="4" name="Slide Number Placeholder 3"/>
          <p:cNvSpPr>
            <a:spLocks noGrp="1"/>
          </p:cNvSpPr>
          <p:nvPr>
            <p:ph type="sldNum" sz="quarter" idx="12"/>
          </p:nvPr>
        </p:nvSpPr>
        <p:spPr/>
        <p:txBody>
          <a:bodyPr/>
          <a:lstStyle/>
          <a:p>
            <a:fld id="{553DA718-53FE-4C36-8630-9D0B253BDB3A}" type="slidenum">
              <a:rPr lang="en-US" smtClean="0"/>
              <a:t>12</a:t>
            </a:fld>
            <a:endParaRPr lang="en-US" dirty="0"/>
          </a:p>
        </p:txBody>
      </p:sp>
      <p:sp>
        <p:nvSpPr>
          <p:cNvPr id="5"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accent1">
                    <a:lumMod val="75000"/>
                  </a:schemeClr>
                </a:solidFill>
                <a:latin typeface="Abadi" panose="020B0604020104020204"/>
              </a:rPr>
              <a:t>Results</a:t>
            </a:r>
            <a:endParaRPr lang="en-US"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118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colorTemperature colorTemp="7000"/>
                    </a14:imgEffect>
                    <a14:imgEffect>
                      <a14:brightnessContrast contrast="2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1487" y="2559627"/>
            <a:ext cx="5001058" cy="907473"/>
          </a:xfrm>
        </p:spPr>
        <p:txBody>
          <a:bodyPr>
            <a:normAutofit fontScale="90000"/>
          </a:bodyPr>
          <a:lstStyle/>
          <a:p>
            <a:pPr algn="l"/>
            <a:r>
              <a:rPr lang="en-US" b="1" dirty="0" smtClean="0">
                <a:latin typeface="Abadi" panose="020B0604020104020204"/>
                <a:cs typeface="Andalus" panose="02020603050405020304" pitchFamily="18" charset="-78"/>
              </a:rPr>
              <a:t>EDA Insights</a:t>
            </a:r>
            <a:endParaRPr lang="en-US" b="1" dirty="0">
              <a:latin typeface="Abadi" panose="020B0604020104020204"/>
              <a:cs typeface="Andalus" panose="02020603050405020304" pitchFamily="18" charset="-78"/>
            </a:endParaRPr>
          </a:p>
        </p:txBody>
      </p:sp>
      <p:sp>
        <p:nvSpPr>
          <p:cNvPr id="3" name="Subtitle 2"/>
          <p:cNvSpPr>
            <a:spLocks noGrp="1"/>
          </p:cNvSpPr>
          <p:nvPr>
            <p:ph type="subTitle" idx="1"/>
          </p:nvPr>
        </p:nvSpPr>
        <p:spPr>
          <a:xfrm>
            <a:off x="471487" y="3467100"/>
            <a:ext cx="3191741" cy="755651"/>
          </a:xfrm>
        </p:spPr>
        <p:txBody>
          <a:bodyPr>
            <a:normAutofit/>
          </a:bodyPr>
          <a:lstStyle/>
          <a:p>
            <a:pPr algn="l"/>
            <a:r>
              <a:rPr lang="en-US" dirty="0" smtClean="0">
                <a:latin typeface="Abadi" panose="020B0604020104020204"/>
              </a:rPr>
              <a:t>Section 2</a:t>
            </a:r>
            <a:endParaRPr lang="en-US" dirty="0">
              <a:latin typeface="Abadi" panose="020B0604020104020204"/>
            </a:endParaRPr>
          </a:p>
        </p:txBody>
      </p:sp>
    </p:spTree>
    <p:extLst>
      <p:ext uri="{BB962C8B-B14F-4D97-AF65-F5344CB8AC3E}">
        <p14:creationId xmlns:p14="http://schemas.microsoft.com/office/powerpoint/2010/main" val="1052654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53DA718-53FE-4C36-8630-9D0B253BDB3A}" type="slidenum">
              <a:rPr lang="en-US" smtClean="0"/>
              <a:t>14</a:t>
            </a:fld>
            <a:endParaRPr lang="en-US"/>
          </a:p>
        </p:txBody>
      </p:sp>
      <p:sp>
        <p:nvSpPr>
          <p:cNvPr id="6"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accent1">
                    <a:lumMod val="75000"/>
                  </a:schemeClr>
                </a:solidFill>
                <a:latin typeface="Abadi" panose="020B0604020104020204"/>
              </a:rPr>
              <a:t>Meter Price Distribution</a:t>
            </a:r>
            <a:endParaRPr lang="en-US"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p:nvPr>
        </p:nvSpPr>
        <p:spPr>
          <a:xfrm>
            <a:off x="838200" y="1335013"/>
            <a:ext cx="10515600" cy="563127"/>
          </a:xfrm>
        </p:spPr>
        <p:txBody>
          <a:bodyPr>
            <a:normAutofit fontScale="92500" lnSpcReduction="20000"/>
          </a:bodyPr>
          <a:lstStyle/>
          <a:p>
            <a:r>
              <a:rPr lang="en-US" sz="2200" dirty="0" smtClean="0">
                <a:latin typeface="Abadi" panose="020B0604020104020204"/>
              </a:rPr>
              <a:t>We found that (Meter Price) skewed to the left, so we take the (log) of it as in the blue plot.</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10237" r="6932"/>
          <a:stretch/>
        </p:blipFill>
        <p:spPr>
          <a:xfrm>
            <a:off x="838200" y="1898141"/>
            <a:ext cx="10515600" cy="4458210"/>
          </a:xfrm>
          <a:prstGeom prst="rect">
            <a:avLst/>
          </a:prstGeom>
        </p:spPr>
      </p:pic>
    </p:spTree>
    <p:extLst>
      <p:ext uri="{BB962C8B-B14F-4D97-AF65-F5344CB8AC3E}">
        <p14:creationId xmlns:p14="http://schemas.microsoft.com/office/powerpoint/2010/main" val="2161681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53DA718-53FE-4C36-8630-9D0B253BDB3A}" type="slidenum">
              <a:rPr lang="en-US" smtClean="0"/>
              <a:t>15</a:t>
            </a:fld>
            <a:endParaRPr lang="en-US"/>
          </a:p>
        </p:txBody>
      </p:sp>
      <p:sp>
        <p:nvSpPr>
          <p:cNvPr id="6"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lumMod val="75000"/>
                  </a:schemeClr>
                </a:solidFill>
                <a:latin typeface="Abadi" panose="020B0604020104020204"/>
              </a:rPr>
              <a:t>Meter Price differentiated by Transactions Type</a:t>
            </a: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p:nvPr>
        </p:nvSpPr>
        <p:spPr>
          <a:xfrm>
            <a:off x="838200" y="1307305"/>
            <a:ext cx="10515600" cy="604622"/>
          </a:xfrm>
        </p:spPr>
        <p:txBody>
          <a:bodyPr>
            <a:normAutofit fontScale="92500" lnSpcReduction="10000"/>
          </a:bodyPr>
          <a:lstStyle/>
          <a:p>
            <a:r>
              <a:rPr lang="en-US" sz="2200" dirty="0" smtClean="0">
                <a:latin typeface="Abadi" panose="020B0604020104020204"/>
              </a:rPr>
              <a:t>We found that (Transaction Type) categories have difference in the median, also in the spread specifically in the outliers.</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2975"/>
          <a:stretch/>
        </p:blipFill>
        <p:spPr>
          <a:xfrm>
            <a:off x="838201" y="1911926"/>
            <a:ext cx="10411690" cy="4444423"/>
          </a:xfrm>
          <a:prstGeom prst="rect">
            <a:avLst/>
          </a:prstGeom>
        </p:spPr>
      </p:pic>
    </p:spTree>
    <p:extLst>
      <p:ext uri="{BB962C8B-B14F-4D97-AF65-F5344CB8AC3E}">
        <p14:creationId xmlns:p14="http://schemas.microsoft.com/office/powerpoint/2010/main" val="2747183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53DA718-53FE-4C36-8630-9D0B253BDB3A}" type="slidenum">
              <a:rPr lang="en-US" smtClean="0"/>
              <a:t>16</a:t>
            </a:fld>
            <a:endParaRPr lang="en-US"/>
          </a:p>
        </p:txBody>
      </p:sp>
      <p:sp>
        <p:nvSpPr>
          <p:cNvPr id="6"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lumMod val="75000"/>
                  </a:schemeClr>
                </a:solidFill>
                <a:latin typeface="Abadi" panose="020B0604020104020204"/>
              </a:rPr>
              <a:t>Meter Price differentiated by </a:t>
            </a:r>
            <a:r>
              <a:rPr lang="en-US" sz="3600" dirty="0" smtClean="0">
                <a:solidFill>
                  <a:schemeClr val="accent1">
                    <a:lumMod val="75000"/>
                  </a:schemeClr>
                </a:solidFill>
                <a:latin typeface="Abadi" panose="020B0604020104020204"/>
              </a:rPr>
              <a:t>Area</a:t>
            </a:r>
            <a:endParaRPr lang="en-US" sz="3600"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p:nvPr>
        </p:nvSpPr>
        <p:spPr>
          <a:xfrm>
            <a:off x="838200" y="1307305"/>
            <a:ext cx="10515600" cy="710548"/>
          </a:xfrm>
        </p:spPr>
        <p:txBody>
          <a:bodyPr>
            <a:normAutofit/>
          </a:bodyPr>
          <a:lstStyle/>
          <a:p>
            <a:r>
              <a:rPr lang="en-US" sz="2200" dirty="0" smtClean="0">
                <a:latin typeface="Abadi" panose="020B0604020104020204"/>
              </a:rPr>
              <a:t>After we binned the feature (</a:t>
            </a:r>
            <a:r>
              <a:rPr lang="en-US" sz="2200" dirty="0" smtClean="0">
                <a:latin typeface="Abadi" panose="020B0604020104020204"/>
              </a:rPr>
              <a:t>Area) </a:t>
            </a:r>
            <a:r>
              <a:rPr lang="en-US" sz="2200" dirty="0" smtClean="0">
                <a:latin typeface="Abadi" panose="020B0604020104020204"/>
              </a:rPr>
              <a:t>due to its many value, We found that its </a:t>
            </a:r>
            <a:r>
              <a:rPr lang="en-US" sz="2200" dirty="0" smtClean="0">
                <a:latin typeface="Abadi" panose="020B0604020104020204"/>
              </a:rPr>
              <a:t>categories have difference in the median, also in the spread</a:t>
            </a:r>
            <a:endParaRPr lang="en-US" sz="2200" dirty="0" smtClean="0">
              <a:latin typeface="Abadi" panose="020B0604020104020204"/>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2103"/>
          <a:stretch/>
        </p:blipFill>
        <p:spPr>
          <a:xfrm>
            <a:off x="838199" y="2017854"/>
            <a:ext cx="10411691" cy="4338495"/>
          </a:xfrm>
          <a:prstGeom prst="rect">
            <a:avLst/>
          </a:prstGeom>
        </p:spPr>
      </p:pic>
    </p:spTree>
    <p:extLst>
      <p:ext uri="{BB962C8B-B14F-4D97-AF65-F5344CB8AC3E}">
        <p14:creationId xmlns:p14="http://schemas.microsoft.com/office/powerpoint/2010/main" val="2614671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53DA718-53FE-4C36-8630-9D0B253BDB3A}" type="slidenum">
              <a:rPr lang="en-US" smtClean="0"/>
              <a:t>17</a:t>
            </a:fld>
            <a:endParaRPr lang="en-US"/>
          </a:p>
        </p:txBody>
      </p:sp>
      <p:sp>
        <p:nvSpPr>
          <p:cNvPr id="6"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lumMod val="75000"/>
                  </a:schemeClr>
                </a:solidFill>
                <a:latin typeface="Abadi" panose="020B0604020104020204"/>
              </a:rPr>
              <a:t>Meter Price differentiated by </a:t>
            </a:r>
            <a:r>
              <a:rPr lang="en-US" sz="3600" dirty="0" smtClean="0">
                <a:solidFill>
                  <a:schemeClr val="accent1">
                    <a:lumMod val="75000"/>
                  </a:schemeClr>
                </a:solidFill>
                <a:latin typeface="Abadi" panose="020B0604020104020204"/>
              </a:rPr>
              <a:t>Rooms</a:t>
            </a:r>
            <a:endParaRPr lang="en-US" sz="3600"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p:nvPr>
        </p:nvSpPr>
        <p:spPr>
          <a:xfrm>
            <a:off x="838200" y="1307305"/>
            <a:ext cx="10515600" cy="419605"/>
          </a:xfrm>
        </p:spPr>
        <p:txBody>
          <a:bodyPr>
            <a:normAutofit/>
          </a:bodyPr>
          <a:lstStyle/>
          <a:p>
            <a:r>
              <a:rPr lang="en-US" sz="2200" dirty="0" smtClean="0">
                <a:latin typeface="Abadi" panose="020B0604020104020204"/>
              </a:rPr>
              <a:t>We found that (Rooms) </a:t>
            </a:r>
            <a:r>
              <a:rPr lang="en-US" sz="2200" dirty="0" smtClean="0">
                <a:latin typeface="Abadi" panose="020B0604020104020204"/>
              </a:rPr>
              <a:t>categories medians are closed and there is overlap.</a:t>
            </a:r>
            <a:endParaRPr lang="en-US" sz="2200" dirty="0" smtClean="0">
              <a:latin typeface="Abadi" panose="020B0604020104020204"/>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9847" r="6786"/>
          <a:stretch/>
        </p:blipFill>
        <p:spPr>
          <a:xfrm>
            <a:off x="838200" y="1842725"/>
            <a:ext cx="10411691" cy="4513626"/>
          </a:xfrm>
          <a:prstGeom prst="rect">
            <a:avLst/>
          </a:prstGeom>
        </p:spPr>
      </p:pic>
    </p:spTree>
    <p:extLst>
      <p:ext uri="{BB962C8B-B14F-4D97-AF65-F5344CB8AC3E}">
        <p14:creationId xmlns:p14="http://schemas.microsoft.com/office/powerpoint/2010/main" val="4152717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53DA718-53FE-4C36-8630-9D0B253BDB3A}" type="slidenum">
              <a:rPr lang="en-US" smtClean="0"/>
              <a:t>18</a:t>
            </a:fld>
            <a:endParaRPr lang="en-US"/>
          </a:p>
        </p:txBody>
      </p:sp>
      <p:sp>
        <p:nvSpPr>
          <p:cNvPr id="6"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lumMod val="75000"/>
                  </a:schemeClr>
                </a:solidFill>
                <a:latin typeface="Abadi" panose="020B0604020104020204"/>
              </a:rPr>
              <a:t>Meter Price differentiated by </a:t>
            </a:r>
            <a:r>
              <a:rPr lang="en-US" sz="3600" dirty="0" smtClean="0">
                <a:solidFill>
                  <a:schemeClr val="accent1">
                    <a:lumMod val="75000"/>
                  </a:schemeClr>
                </a:solidFill>
                <a:latin typeface="Abadi" panose="020B0604020104020204"/>
              </a:rPr>
              <a:t>Parking</a:t>
            </a:r>
            <a:endParaRPr lang="en-US" sz="3600"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p:nvPr>
        </p:nvSpPr>
        <p:spPr>
          <a:xfrm>
            <a:off x="838200" y="1307305"/>
            <a:ext cx="10515600" cy="604622"/>
          </a:xfrm>
        </p:spPr>
        <p:txBody>
          <a:bodyPr>
            <a:normAutofit fontScale="92500" lnSpcReduction="10000"/>
          </a:bodyPr>
          <a:lstStyle/>
          <a:p>
            <a:r>
              <a:rPr lang="en-US" sz="2200" dirty="0" smtClean="0">
                <a:latin typeface="Abadi" panose="020B0604020104020204"/>
              </a:rPr>
              <a:t>After we filtered the feature (Parking) due to its many values We found that its </a:t>
            </a:r>
            <a:r>
              <a:rPr lang="en-US" sz="2200" dirty="0" smtClean="0">
                <a:latin typeface="Abadi" panose="020B0604020104020204"/>
              </a:rPr>
              <a:t>categories medians are closed and there is overlap.</a:t>
            </a:r>
            <a:endParaRPr lang="en-US" sz="2200" dirty="0" smtClean="0">
              <a:latin typeface="Abadi" panose="020B0604020104020204"/>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1927"/>
          <a:stretch/>
        </p:blipFill>
        <p:spPr>
          <a:xfrm>
            <a:off x="838199" y="1911927"/>
            <a:ext cx="10411691" cy="4444423"/>
          </a:xfrm>
          <a:prstGeom prst="rect">
            <a:avLst/>
          </a:prstGeom>
        </p:spPr>
      </p:pic>
    </p:spTree>
    <p:extLst>
      <p:ext uri="{BB962C8B-B14F-4D97-AF65-F5344CB8AC3E}">
        <p14:creationId xmlns:p14="http://schemas.microsoft.com/office/powerpoint/2010/main" val="91452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53DA718-53FE-4C36-8630-9D0B253BDB3A}" type="slidenum">
              <a:rPr lang="en-US" smtClean="0"/>
              <a:t>19</a:t>
            </a:fld>
            <a:endParaRPr lang="en-US"/>
          </a:p>
        </p:txBody>
      </p:sp>
      <p:sp>
        <p:nvSpPr>
          <p:cNvPr id="6"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lumMod val="75000"/>
                  </a:schemeClr>
                </a:solidFill>
                <a:latin typeface="Abadi" panose="020B0604020104020204"/>
              </a:rPr>
              <a:t>Meter Price differentiated by </a:t>
            </a:r>
            <a:r>
              <a:rPr lang="en-US" sz="3600" dirty="0" smtClean="0">
                <a:solidFill>
                  <a:schemeClr val="accent1">
                    <a:lumMod val="75000"/>
                  </a:schemeClr>
                </a:solidFill>
                <a:latin typeface="Abadi" panose="020B0604020104020204"/>
              </a:rPr>
              <a:t>Nearest Metro</a:t>
            </a:r>
            <a:endParaRPr lang="en-US" sz="3600"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p:nvPr>
        </p:nvSpPr>
        <p:spPr>
          <a:xfrm>
            <a:off x="838200" y="1307305"/>
            <a:ext cx="10515600" cy="419605"/>
          </a:xfrm>
        </p:spPr>
        <p:txBody>
          <a:bodyPr>
            <a:normAutofit fontScale="77500" lnSpcReduction="20000"/>
          </a:bodyPr>
          <a:lstStyle/>
          <a:p>
            <a:r>
              <a:rPr lang="en-US" sz="2200" dirty="0" smtClean="0">
                <a:latin typeface="Abadi" panose="020B0604020104020204"/>
              </a:rPr>
              <a:t>We found that (Nearest Metro) </a:t>
            </a:r>
            <a:r>
              <a:rPr lang="en-US" sz="2200" dirty="0" smtClean="0">
                <a:latin typeface="Abadi" panose="020B0604020104020204"/>
              </a:rPr>
              <a:t>categories have overlap but have difference in the medians and counts.</a:t>
            </a:r>
            <a:endParaRPr lang="en-US" sz="2200" dirty="0" smtClean="0">
              <a:latin typeface="Abadi" panose="020B0604020104020204"/>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7879" r="7710"/>
          <a:stretch/>
        </p:blipFill>
        <p:spPr>
          <a:xfrm>
            <a:off x="838199" y="1842724"/>
            <a:ext cx="10411691" cy="4513626"/>
          </a:xfrm>
          <a:prstGeom prst="rect">
            <a:avLst/>
          </a:prstGeom>
        </p:spPr>
      </p:pic>
    </p:spTree>
    <p:extLst>
      <p:ext uri="{BB962C8B-B14F-4D97-AF65-F5344CB8AC3E}">
        <p14:creationId xmlns:p14="http://schemas.microsoft.com/office/powerpoint/2010/main" val="2295807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826365"/>
          </a:xfrm>
          <a:effectLst>
            <a:softEdge rad="0"/>
          </a:effectLst>
        </p:spPr>
        <p:txBody>
          <a:bodyPr/>
          <a:lstStyle/>
          <a:p>
            <a:r>
              <a:rPr lang="en-US" dirty="0" smtClean="0">
                <a:solidFill>
                  <a:schemeClr val="accent1">
                    <a:lumMod val="75000"/>
                  </a:schemeClr>
                </a:solidFill>
                <a:latin typeface="Abadi" panose="020B0604020104020204"/>
              </a:rPr>
              <a:t>Outline</a:t>
            </a:r>
            <a:endParaRPr lang="en-US" dirty="0">
              <a:solidFill>
                <a:schemeClr val="accent1">
                  <a:lumMod val="75000"/>
                </a:schemeClr>
              </a:solidFill>
              <a:latin typeface="Abadi" panose="020B0604020104020204"/>
            </a:endParaRPr>
          </a:p>
        </p:txBody>
      </p:sp>
      <p:sp>
        <p:nvSpPr>
          <p:cNvPr id="11" name="Content Placeholder 10"/>
          <p:cNvSpPr>
            <a:spLocks noGrp="1"/>
          </p:cNvSpPr>
          <p:nvPr>
            <p:ph idx="1"/>
          </p:nvPr>
        </p:nvSpPr>
        <p:spPr>
          <a:xfrm>
            <a:off x="838200" y="1437698"/>
            <a:ext cx="10515600" cy="4351338"/>
          </a:xfrm>
        </p:spPr>
        <p:txBody>
          <a:bodyPr/>
          <a:lstStyle/>
          <a:p>
            <a:r>
              <a:rPr lang="en-US" dirty="0" smtClean="0">
                <a:latin typeface="Abadi" panose="020B0604020104020204"/>
              </a:rPr>
              <a:t>Executive Summary</a:t>
            </a:r>
          </a:p>
          <a:p>
            <a:r>
              <a:rPr lang="en-US" dirty="0" smtClean="0">
                <a:latin typeface="Abadi" panose="020B0604020104020204"/>
              </a:rPr>
              <a:t>Introduction</a:t>
            </a:r>
          </a:p>
          <a:p>
            <a:r>
              <a:rPr lang="en-US" dirty="0" smtClean="0">
                <a:latin typeface="Abadi" panose="020B0604020104020204"/>
              </a:rPr>
              <a:t>Methodology</a:t>
            </a:r>
          </a:p>
          <a:p>
            <a:r>
              <a:rPr lang="en-US" dirty="0" smtClean="0">
                <a:latin typeface="Abadi" panose="020B0604020104020204"/>
              </a:rPr>
              <a:t>Results</a:t>
            </a:r>
          </a:p>
          <a:p>
            <a:r>
              <a:rPr lang="en-US" dirty="0" smtClean="0">
                <a:latin typeface="Abadi" panose="020B0604020104020204"/>
              </a:rPr>
              <a:t>Conclusion</a:t>
            </a:r>
          </a:p>
          <a:p>
            <a:r>
              <a:rPr lang="en-US" dirty="0" smtClean="0">
                <a:latin typeface="Abadi" panose="020B0604020104020204"/>
              </a:rPr>
              <a:t>Appendix</a:t>
            </a:r>
            <a:endParaRPr lang="en-US" dirty="0">
              <a:latin typeface="Abadi" panose="020B0604020104020204"/>
            </a:endParaRPr>
          </a:p>
        </p:txBody>
      </p:sp>
      <p:sp>
        <p:nvSpPr>
          <p:cNvPr id="5" name="Slide Number Placeholder 4"/>
          <p:cNvSpPr>
            <a:spLocks noGrp="1"/>
          </p:cNvSpPr>
          <p:nvPr>
            <p:ph type="sldNum" sz="quarter" idx="12"/>
          </p:nvPr>
        </p:nvSpPr>
        <p:spPr/>
        <p:txBody>
          <a:bodyPr/>
          <a:lstStyle/>
          <a:p>
            <a:fld id="{553DA718-53FE-4C36-8630-9D0B253BDB3A}" type="slidenum">
              <a:rPr lang="en-US" smtClean="0"/>
              <a:t>2</a:t>
            </a:fld>
            <a:endParaRPr lang="en-US" dirty="0"/>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105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53DA718-53FE-4C36-8630-9D0B253BDB3A}" type="slidenum">
              <a:rPr lang="en-US" smtClean="0"/>
              <a:t>20</a:t>
            </a:fld>
            <a:endParaRPr lang="en-US"/>
          </a:p>
        </p:txBody>
      </p:sp>
      <p:sp>
        <p:nvSpPr>
          <p:cNvPr id="6"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lumMod val="75000"/>
                  </a:schemeClr>
                </a:solidFill>
                <a:latin typeface="Abadi" panose="020B0604020104020204"/>
              </a:rPr>
              <a:t>Meter Price differentiated by </a:t>
            </a:r>
            <a:r>
              <a:rPr lang="en-US" sz="3600" dirty="0" smtClean="0">
                <a:solidFill>
                  <a:schemeClr val="accent1">
                    <a:lumMod val="75000"/>
                  </a:schemeClr>
                </a:solidFill>
                <a:latin typeface="Abadi" panose="020B0604020104020204"/>
              </a:rPr>
              <a:t>Nearest Mall</a:t>
            </a:r>
            <a:endParaRPr lang="en-US" sz="3600"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p:nvPr>
        </p:nvSpPr>
        <p:spPr>
          <a:xfrm>
            <a:off x="838200" y="1307305"/>
            <a:ext cx="10515600" cy="710550"/>
          </a:xfrm>
        </p:spPr>
        <p:txBody>
          <a:bodyPr>
            <a:normAutofit/>
          </a:bodyPr>
          <a:lstStyle/>
          <a:p>
            <a:r>
              <a:rPr lang="en-US" sz="2200" dirty="0" smtClean="0">
                <a:latin typeface="Abadi" panose="020B0604020104020204"/>
              </a:rPr>
              <a:t>We found that (Nearest Mall) </a:t>
            </a:r>
            <a:r>
              <a:rPr lang="en-US" sz="2200" dirty="0" smtClean="0">
                <a:latin typeface="Abadi" panose="020B0604020104020204"/>
              </a:rPr>
              <a:t>categories have a little overlap but have difference in the median and the spread.</a:t>
            </a:r>
            <a:endParaRPr lang="en-US" sz="2200" dirty="0" smtClean="0">
              <a:latin typeface="Abadi" panose="020B0604020104020204"/>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2206"/>
          <a:stretch/>
        </p:blipFill>
        <p:spPr>
          <a:xfrm>
            <a:off x="838201" y="2017854"/>
            <a:ext cx="10411690" cy="4338495"/>
          </a:xfrm>
          <a:prstGeom prst="rect">
            <a:avLst/>
          </a:prstGeom>
        </p:spPr>
      </p:pic>
    </p:spTree>
    <p:extLst>
      <p:ext uri="{BB962C8B-B14F-4D97-AF65-F5344CB8AC3E}">
        <p14:creationId xmlns:p14="http://schemas.microsoft.com/office/powerpoint/2010/main" val="12762196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53DA718-53FE-4C36-8630-9D0B253BDB3A}" type="slidenum">
              <a:rPr lang="en-US" smtClean="0"/>
              <a:t>21</a:t>
            </a:fld>
            <a:endParaRPr lang="en-US"/>
          </a:p>
        </p:txBody>
      </p:sp>
      <p:sp>
        <p:nvSpPr>
          <p:cNvPr id="6"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lumMod val="75000"/>
                  </a:schemeClr>
                </a:solidFill>
                <a:latin typeface="Abadi" panose="020B0604020104020204"/>
              </a:rPr>
              <a:t>Meter Price differentiated by </a:t>
            </a:r>
            <a:r>
              <a:rPr lang="en-US" sz="3600" dirty="0" smtClean="0">
                <a:solidFill>
                  <a:schemeClr val="accent1">
                    <a:lumMod val="75000"/>
                  </a:schemeClr>
                </a:solidFill>
                <a:latin typeface="Abadi" panose="020B0604020104020204"/>
              </a:rPr>
              <a:t>Nearest Landmark</a:t>
            </a:r>
            <a:endParaRPr lang="en-US" sz="3600"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p:nvPr>
        </p:nvSpPr>
        <p:spPr>
          <a:xfrm>
            <a:off x="838200" y="1307305"/>
            <a:ext cx="10515600" cy="710550"/>
          </a:xfrm>
        </p:spPr>
        <p:txBody>
          <a:bodyPr>
            <a:normAutofit/>
          </a:bodyPr>
          <a:lstStyle/>
          <a:p>
            <a:r>
              <a:rPr lang="en-US" sz="2200" dirty="0" smtClean="0">
                <a:latin typeface="Abadi" panose="020B0604020104020204"/>
              </a:rPr>
              <a:t>We found that (Nearest Landmark) </a:t>
            </a:r>
            <a:r>
              <a:rPr lang="en-US" sz="2200" dirty="0" smtClean="0">
                <a:latin typeface="Abadi" panose="020B0604020104020204"/>
              </a:rPr>
              <a:t>categories have difference in the median and the spread.</a:t>
            </a:r>
            <a:endParaRPr lang="en-US" sz="2200" dirty="0" smtClean="0">
              <a:latin typeface="Abadi" panose="020B0604020104020204"/>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94" t="12218" r="1"/>
          <a:stretch/>
        </p:blipFill>
        <p:spPr>
          <a:xfrm>
            <a:off x="838200" y="2017854"/>
            <a:ext cx="10515600" cy="4338495"/>
          </a:xfrm>
          <a:prstGeom prst="rect">
            <a:avLst/>
          </a:prstGeom>
        </p:spPr>
      </p:pic>
    </p:spTree>
    <p:extLst>
      <p:ext uri="{BB962C8B-B14F-4D97-AF65-F5344CB8AC3E}">
        <p14:creationId xmlns:p14="http://schemas.microsoft.com/office/powerpoint/2010/main" val="35408710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53DA718-53FE-4C36-8630-9D0B253BDB3A}" type="slidenum">
              <a:rPr lang="en-US" smtClean="0"/>
              <a:t>22</a:t>
            </a:fld>
            <a:endParaRPr lang="en-US"/>
          </a:p>
        </p:txBody>
      </p:sp>
      <p:sp>
        <p:nvSpPr>
          <p:cNvPr id="6"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lumMod val="75000"/>
                  </a:schemeClr>
                </a:solidFill>
                <a:latin typeface="Abadi" panose="020B0604020104020204"/>
              </a:rPr>
              <a:t>Meter Price differentiated by </a:t>
            </a:r>
            <a:r>
              <a:rPr lang="en-US" sz="3600" dirty="0" smtClean="0">
                <a:solidFill>
                  <a:schemeClr val="accent1">
                    <a:lumMod val="75000"/>
                  </a:schemeClr>
                </a:solidFill>
                <a:latin typeface="Abadi" panose="020B0604020104020204"/>
              </a:rPr>
              <a:t>Nearest Landmark</a:t>
            </a:r>
            <a:endParaRPr lang="en-US" sz="3600"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p:nvPr>
        </p:nvSpPr>
        <p:spPr>
          <a:xfrm>
            <a:off x="838200" y="1307305"/>
            <a:ext cx="10515600" cy="710550"/>
          </a:xfrm>
        </p:spPr>
        <p:txBody>
          <a:bodyPr>
            <a:normAutofit/>
          </a:bodyPr>
          <a:lstStyle/>
          <a:p>
            <a:r>
              <a:rPr lang="en-US" sz="2200" dirty="0" smtClean="0">
                <a:latin typeface="Abadi" panose="020B0604020104020204"/>
              </a:rPr>
              <a:t>We found that (Nearest Landmark) </a:t>
            </a:r>
            <a:r>
              <a:rPr lang="en-US" sz="2200" dirty="0" smtClean="0">
                <a:latin typeface="Abadi" panose="020B0604020104020204"/>
              </a:rPr>
              <a:t>categories have difference in the median and the spread.</a:t>
            </a:r>
            <a:endParaRPr lang="en-US" sz="2200" dirty="0" smtClean="0">
              <a:latin typeface="Abadi" panose="020B0604020104020204"/>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94" t="12218" r="1"/>
          <a:stretch/>
        </p:blipFill>
        <p:spPr>
          <a:xfrm>
            <a:off x="838200" y="2017854"/>
            <a:ext cx="10515600" cy="4338495"/>
          </a:xfrm>
          <a:prstGeom prst="rect">
            <a:avLst/>
          </a:prstGeom>
        </p:spPr>
      </p:pic>
    </p:spTree>
    <p:extLst>
      <p:ext uri="{BB962C8B-B14F-4D97-AF65-F5344CB8AC3E}">
        <p14:creationId xmlns:p14="http://schemas.microsoft.com/office/powerpoint/2010/main" val="2186675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53DA718-53FE-4C36-8630-9D0B253BDB3A}" type="slidenum">
              <a:rPr lang="en-US" smtClean="0"/>
              <a:t>23</a:t>
            </a:fld>
            <a:endParaRPr lang="en-US"/>
          </a:p>
        </p:txBody>
      </p:sp>
      <p:sp>
        <p:nvSpPr>
          <p:cNvPr id="6"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schemeClr val="accent1">
                    <a:lumMod val="75000"/>
                  </a:schemeClr>
                </a:solidFill>
                <a:latin typeface="Abadi" panose="020B0604020104020204"/>
              </a:rPr>
              <a:t>Real estates Transactions</a:t>
            </a:r>
            <a:endParaRPr lang="en-US" sz="3600"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1108297771"/>
              </p:ext>
            </p:extLst>
          </p:nvPr>
        </p:nvGraphicFramePr>
        <p:xfrm>
          <a:off x="838200" y="1558279"/>
          <a:ext cx="10411691" cy="4798071"/>
        </p:xfrm>
        <a:graphic>
          <a:graphicData uri="http://schemas.openxmlformats.org/drawingml/2006/table">
            <a:tbl>
              <a:tblPr firstRow="1">
                <a:tableStyleId>{5C22544A-7EE6-4342-B048-85BDC9FD1C3A}</a:tableStyleId>
              </a:tblPr>
              <a:tblGrid>
                <a:gridCol w="1274158">
                  <a:extLst>
                    <a:ext uri="{9D8B030D-6E8A-4147-A177-3AD203B41FA5}">
                      <a16:colId xmlns:a16="http://schemas.microsoft.com/office/drawing/2014/main" val="3000443496"/>
                    </a:ext>
                  </a:extLst>
                </a:gridCol>
                <a:gridCol w="1274158">
                  <a:extLst>
                    <a:ext uri="{9D8B030D-6E8A-4147-A177-3AD203B41FA5}">
                      <a16:colId xmlns:a16="http://schemas.microsoft.com/office/drawing/2014/main" val="2093693474"/>
                    </a:ext>
                  </a:extLst>
                </a:gridCol>
                <a:gridCol w="1274158">
                  <a:extLst>
                    <a:ext uri="{9D8B030D-6E8A-4147-A177-3AD203B41FA5}">
                      <a16:colId xmlns:a16="http://schemas.microsoft.com/office/drawing/2014/main" val="625605903"/>
                    </a:ext>
                  </a:extLst>
                </a:gridCol>
                <a:gridCol w="1274158">
                  <a:extLst>
                    <a:ext uri="{9D8B030D-6E8A-4147-A177-3AD203B41FA5}">
                      <a16:colId xmlns:a16="http://schemas.microsoft.com/office/drawing/2014/main" val="1345727445"/>
                    </a:ext>
                  </a:extLst>
                </a:gridCol>
                <a:gridCol w="1274158">
                  <a:extLst>
                    <a:ext uri="{9D8B030D-6E8A-4147-A177-3AD203B41FA5}">
                      <a16:colId xmlns:a16="http://schemas.microsoft.com/office/drawing/2014/main" val="839151474"/>
                    </a:ext>
                  </a:extLst>
                </a:gridCol>
                <a:gridCol w="1274158">
                  <a:extLst>
                    <a:ext uri="{9D8B030D-6E8A-4147-A177-3AD203B41FA5}">
                      <a16:colId xmlns:a16="http://schemas.microsoft.com/office/drawing/2014/main" val="3026038928"/>
                    </a:ext>
                  </a:extLst>
                </a:gridCol>
                <a:gridCol w="1274158">
                  <a:extLst>
                    <a:ext uri="{9D8B030D-6E8A-4147-A177-3AD203B41FA5}">
                      <a16:colId xmlns:a16="http://schemas.microsoft.com/office/drawing/2014/main" val="3480334586"/>
                    </a:ext>
                  </a:extLst>
                </a:gridCol>
                <a:gridCol w="1492585">
                  <a:extLst>
                    <a:ext uri="{9D8B030D-6E8A-4147-A177-3AD203B41FA5}">
                      <a16:colId xmlns:a16="http://schemas.microsoft.com/office/drawing/2014/main" val="679858975"/>
                    </a:ext>
                  </a:extLst>
                </a:gridCol>
              </a:tblGrid>
              <a:tr h="711166">
                <a:tc>
                  <a:txBody>
                    <a:bodyPr/>
                    <a:lstStyle/>
                    <a:p>
                      <a:pPr algn="ctr" fontAlgn="ctr"/>
                      <a:r>
                        <a:rPr lang="en-US" sz="1300" dirty="0">
                          <a:effectLst/>
                        </a:rPr>
                        <a:t/>
                      </a:r>
                      <a:br>
                        <a:rPr lang="en-US" sz="1300" dirty="0">
                          <a:effectLst/>
                        </a:rPr>
                      </a:br>
                      <a:r>
                        <a:rPr lang="en-US" sz="1300" dirty="0">
                          <a:effectLst/>
                        </a:rPr>
                        <a:t>Transaction Type</a:t>
                      </a:r>
                    </a:p>
                  </a:txBody>
                  <a:tcPr marL="53325" marR="53325" marT="26663" marB="26663" anchor="ctr"/>
                </a:tc>
                <a:tc>
                  <a:txBody>
                    <a:bodyPr/>
                    <a:lstStyle/>
                    <a:p>
                      <a:pPr algn="ctr" fontAlgn="ctr"/>
                      <a:r>
                        <a:rPr lang="en-US" sz="1300">
                          <a:effectLst/>
                        </a:rPr>
                        <a:t>Area</a:t>
                      </a:r>
                    </a:p>
                  </a:txBody>
                  <a:tcPr marL="53325" marR="53325" marT="26663" marB="26663" anchor="ctr"/>
                </a:tc>
                <a:tc>
                  <a:txBody>
                    <a:bodyPr/>
                    <a:lstStyle/>
                    <a:p>
                      <a:pPr algn="ctr" fontAlgn="ctr"/>
                      <a:r>
                        <a:rPr lang="en-US" sz="1300" dirty="0">
                          <a:effectLst/>
                        </a:rPr>
                        <a:t>Room(s)</a:t>
                      </a:r>
                    </a:p>
                  </a:txBody>
                  <a:tcPr marL="53325" marR="53325" marT="26663" marB="26663" anchor="ctr"/>
                </a:tc>
                <a:tc>
                  <a:txBody>
                    <a:bodyPr/>
                    <a:lstStyle/>
                    <a:p>
                      <a:pPr algn="ctr" fontAlgn="ctr"/>
                      <a:r>
                        <a:rPr lang="en-US" sz="1300">
                          <a:effectLst/>
                        </a:rPr>
                        <a:t>Parking</a:t>
                      </a:r>
                    </a:p>
                  </a:txBody>
                  <a:tcPr marL="53325" marR="53325" marT="26663" marB="26663" anchor="ctr"/>
                </a:tc>
                <a:tc>
                  <a:txBody>
                    <a:bodyPr/>
                    <a:lstStyle/>
                    <a:p>
                      <a:pPr algn="ctr" fontAlgn="ctr"/>
                      <a:r>
                        <a:rPr lang="en-US" sz="1300">
                          <a:effectLst/>
                        </a:rPr>
                        <a:t>Nearest Metro</a:t>
                      </a:r>
                    </a:p>
                  </a:txBody>
                  <a:tcPr marL="53325" marR="53325" marT="26663" marB="26663" anchor="ctr"/>
                </a:tc>
                <a:tc>
                  <a:txBody>
                    <a:bodyPr/>
                    <a:lstStyle/>
                    <a:p>
                      <a:pPr algn="ctr" fontAlgn="ctr"/>
                      <a:r>
                        <a:rPr lang="en-US" sz="1300">
                          <a:effectLst/>
                        </a:rPr>
                        <a:t>Nearest Mall</a:t>
                      </a:r>
                    </a:p>
                  </a:txBody>
                  <a:tcPr marL="53325" marR="53325" marT="26663" marB="26663" anchor="ctr"/>
                </a:tc>
                <a:tc>
                  <a:txBody>
                    <a:bodyPr/>
                    <a:lstStyle/>
                    <a:p>
                      <a:pPr algn="ctr" fontAlgn="ctr"/>
                      <a:r>
                        <a:rPr lang="en-US" sz="1300" dirty="0">
                          <a:effectLst/>
                        </a:rPr>
                        <a:t>Nearest Landmark</a:t>
                      </a:r>
                    </a:p>
                  </a:txBody>
                  <a:tcPr marL="53325" marR="53325" marT="26663" marB="26663" anchor="ctr"/>
                </a:tc>
                <a:tc>
                  <a:txBody>
                    <a:bodyPr/>
                    <a:lstStyle/>
                    <a:p>
                      <a:pPr algn="ctr" fontAlgn="ctr"/>
                      <a:r>
                        <a:rPr lang="en-US" sz="1300" dirty="0" err="1">
                          <a:effectLst/>
                        </a:rPr>
                        <a:t>MeterPrice</a:t>
                      </a:r>
                      <a:endParaRPr lang="en-US" sz="1300" dirty="0">
                        <a:effectLst/>
                      </a:endParaRPr>
                    </a:p>
                  </a:txBody>
                  <a:tcPr marL="53325" marR="53325" marT="26663" marB="26663" anchor="ctr"/>
                </a:tc>
                <a:extLst>
                  <a:ext uri="{0D108BD9-81ED-4DB2-BD59-A6C34878D82A}">
                    <a16:rowId xmlns:a16="http://schemas.microsoft.com/office/drawing/2014/main" val="590297194"/>
                  </a:ext>
                </a:extLst>
              </a:tr>
              <a:tr h="690910">
                <a:tc>
                  <a:txBody>
                    <a:bodyPr/>
                    <a:lstStyle/>
                    <a:p>
                      <a:pPr algn="ctr"/>
                      <a:r>
                        <a:rPr lang="en-US" sz="1300">
                          <a:effectLst/>
                        </a:rPr>
                        <a:t>Sales</a:t>
                      </a:r>
                    </a:p>
                  </a:txBody>
                  <a:tcPr marL="53325" marR="53325" marT="26663" marB="26663" anchor="ctr"/>
                </a:tc>
                <a:tc>
                  <a:txBody>
                    <a:bodyPr/>
                    <a:lstStyle/>
                    <a:p>
                      <a:pPr algn="ctr"/>
                      <a:r>
                        <a:rPr lang="en-US" sz="1300">
                          <a:effectLst/>
                        </a:rPr>
                        <a:t>ARJAN</a:t>
                      </a:r>
                    </a:p>
                  </a:txBody>
                  <a:tcPr marL="53325" marR="53325" marT="26663" marB="26663" anchor="ctr"/>
                </a:tc>
                <a:tc>
                  <a:txBody>
                    <a:bodyPr/>
                    <a:lstStyle/>
                    <a:p>
                      <a:pPr algn="ctr"/>
                      <a:r>
                        <a:rPr lang="en-US" sz="1300">
                          <a:effectLst/>
                        </a:rPr>
                        <a:t>1 B/R</a:t>
                      </a:r>
                    </a:p>
                  </a:txBody>
                  <a:tcPr marL="53325" marR="53325" marT="26663" marB="26663" anchor="ctr"/>
                </a:tc>
                <a:tc>
                  <a:txBody>
                    <a:bodyPr/>
                    <a:lstStyle/>
                    <a:p>
                      <a:pPr algn="ctr"/>
                      <a:r>
                        <a:rPr lang="en-US" sz="1300">
                          <a:effectLst/>
                        </a:rPr>
                        <a:t>1</a:t>
                      </a:r>
                    </a:p>
                  </a:txBody>
                  <a:tcPr marL="53325" marR="53325" marT="26663" marB="26663" anchor="ctr"/>
                </a:tc>
                <a:tc>
                  <a:txBody>
                    <a:bodyPr/>
                    <a:lstStyle/>
                    <a:p>
                      <a:pPr algn="ctr"/>
                      <a:r>
                        <a:rPr lang="en-US" sz="1300">
                          <a:effectLst/>
                        </a:rPr>
                        <a:t>Sharaf Dg Metro Station</a:t>
                      </a:r>
                    </a:p>
                  </a:txBody>
                  <a:tcPr marL="53325" marR="53325" marT="26663" marB="26663" anchor="ctr"/>
                </a:tc>
                <a:tc>
                  <a:txBody>
                    <a:bodyPr/>
                    <a:lstStyle/>
                    <a:p>
                      <a:pPr algn="ctr"/>
                      <a:r>
                        <a:rPr lang="en-US" sz="1300">
                          <a:effectLst/>
                        </a:rPr>
                        <a:t>Mall of the Emirates</a:t>
                      </a:r>
                    </a:p>
                  </a:txBody>
                  <a:tcPr marL="53325" marR="53325" marT="26663" marB="26663" anchor="ctr"/>
                </a:tc>
                <a:tc>
                  <a:txBody>
                    <a:bodyPr/>
                    <a:lstStyle/>
                    <a:p>
                      <a:pPr algn="ctr"/>
                      <a:r>
                        <a:rPr lang="en-US" sz="1300">
                          <a:effectLst/>
                        </a:rPr>
                        <a:t>Motor City</a:t>
                      </a:r>
                    </a:p>
                  </a:txBody>
                  <a:tcPr marL="53325" marR="53325" marT="26663" marB="26663" anchor="ctr"/>
                </a:tc>
                <a:tc>
                  <a:txBody>
                    <a:bodyPr/>
                    <a:lstStyle/>
                    <a:p>
                      <a:pPr algn="ctr"/>
                      <a:r>
                        <a:rPr lang="en-US" sz="1300">
                          <a:effectLst/>
                        </a:rPr>
                        <a:t>12732.615083</a:t>
                      </a:r>
                    </a:p>
                  </a:txBody>
                  <a:tcPr marL="53325" marR="53325" marT="26663" marB="26663" anchor="ctr"/>
                </a:tc>
                <a:extLst>
                  <a:ext uri="{0D108BD9-81ED-4DB2-BD59-A6C34878D82A}">
                    <a16:rowId xmlns:a16="http://schemas.microsoft.com/office/drawing/2014/main" val="489245735"/>
                  </a:ext>
                </a:extLst>
              </a:tr>
              <a:tr h="690910">
                <a:tc>
                  <a:txBody>
                    <a:bodyPr/>
                    <a:lstStyle/>
                    <a:p>
                      <a:pPr algn="ctr"/>
                      <a:r>
                        <a:rPr lang="en-US" sz="1300">
                          <a:effectLst/>
                        </a:rPr>
                        <a:t>Sales</a:t>
                      </a:r>
                    </a:p>
                  </a:txBody>
                  <a:tcPr marL="53325" marR="53325" marT="26663" marB="26663" anchor="ctr"/>
                </a:tc>
                <a:tc>
                  <a:txBody>
                    <a:bodyPr/>
                    <a:lstStyle/>
                    <a:p>
                      <a:pPr algn="ctr"/>
                      <a:r>
                        <a:rPr lang="en-US" sz="1300">
                          <a:effectLst/>
                        </a:rPr>
                        <a:t>BUSINESS BAY</a:t>
                      </a:r>
                    </a:p>
                  </a:txBody>
                  <a:tcPr marL="53325" marR="53325" marT="26663" marB="26663" anchor="ctr"/>
                </a:tc>
                <a:tc>
                  <a:txBody>
                    <a:bodyPr/>
                    <a:lstStyle/>
                    <a:p>
                      <a:pPr algn="ctr"/>
                      <a:r>
                        <a:rPr lang="en-US" sz="1300">
                          <a:effectLst/>
                        </a:rPr>
                        <a:t>Studio</a:t>
                      </a:r>
                    </a:p>
                  </a:txBody>
                  <a:tcPr marL="53325" marR="53325" marT="26663" marB="26663" anchor="ctr"/>
                </a:tc>
                <a:tc>
                  <a:txBody>
                    <a:bodyPr/>
                    <a:lstStyle/>
                    <a:p>
                      <a:pPr algn="ctr"/>
                      <a:r>
                        <a:rPr lang="en-US" sz="1300">
                          <a:effectLst/>
                        </a:rPr>
                        <a:t>1</a:t>
                      </a:r>
                    </a:p>
                  </a:txBody>
                  <a:tcPr marL="53325" marR="53325" marT="26663" marB="26663" anchor="ctr"/>
                </a:tc>
                <a:tc>
                  <a:txBody>
                    <a:bodyPr/>
                    <a:lstStyle/>
                    <a:p>
                      <a:pPr algn="ctr"/>
                      <a:r>
                        <a:rPr lang="en-US" sz="1300">
                          <a:effectLst/>
                        </a:rPr>
                        <a:t>Business Bay Metro Station</a:t>
                      </a:r>
                    </a:p>
                  </a:txBody>
                  <a:tcPr marL="53325" marR="53325" marT="26663" marB="26663" anchor="ctr"/>
                </a:tc>
                <a:tc>
                  <a:txBody>
                    <a:bodyPr/>
                    <a:lstStyle/>
                    <a:p>
                      <a:pPr algn="ctr"/>
                      <a:r>
                        <a:rPr lang="en-US" sz="1300">
                          <a:effectLst/>
                        </a:rPr>
                        <a:t>Dubai Mall</a:t>
                      </a:r>
                    </a:p>
                  </a:txBody>
                  <a:tcPr marL="53325" marR="53325" marT="26663" marB="26663" anchor="ctr"/>
                </a:tc>
                <a:tc>
                  <a:txBody>
                    <a:bodyPr/>
                    <a:lstStyle/>
                    <a:p>
                      <a:pPr algn="ctr"/>
                      <a:r>
                        <a:rPr lang="en-US" sz="1300">
                          <a:effectLst/>
                        </a:rPr>
                        <a:t>Downtown Dubai</a:t>
                      </a:r>
                    </a:p>
                  </a:txBody>
                  <a:tcPr marL="53325" marR="53325" marT="26663" marB="26663" anchor="ctr"/>
                </a:tc>
                <a:tc>
                  <a:txBody>
                    <a:bodyPr/>
                    <a:lstStyle/>
                    <a:p>
                      <a:pPr algn="ctr"/>
                      <a:r>
                        <a:rPr lang="en-US" sz="1300">
                          <a:effectLst/>
                        </a:rPr>
                        <a:t>20719.536424</a:t>
                      </a:r>
                    </a:p>
                  </a:txBody>
                  <a:tcPr marL="53325" marR="53325" marT="26663" marB="26663" anchor="ctr"/>
                </a:tc>
                <a:extLst>
                  <a:ext uri="{0D108BD9-81ED-4DB2-BD59-A6C34878D82A}">
                    <a16:rowId xmlns:a16="http://schemas.microsoft.com/office/drawing/2014/main" val="4207185059"/>
                  </a:ext>
                </a:extLst>
              </a:tr>
              <a:tr h="901695">
                <a:tc>
                  <a:txBody>
                    <a:bodyPr/>
                    <a:lstStyle/>
                    <a:p>
                      <a:pPr algn="ctr"/>
                      <a:r>
                        <a:rPr lang="en-US" sz="1300">
                          <a:effectLst/>
                        </a:rPr>
                        <a:t>Sales</a:t>
                      </a:r>
                    </a:p>
                  </a:txBody>
                  <a:tcPr marL="53325" marR="53325" marT="26663" marB="26663" anchor="ctr"/>
                </a:tc>
                <a:tc>
                  <a:txBody>
                    <a:bodyPr/>
                    <a:lstStyle/>
                    <a:p>
                      <a:pPr algn="ctr"/>
                      <a:r>
                        <a:rPr lang="en-US" sz="1300" dirty="0">
                          <a:effectLst/>
                        </a:rPr>
                        <a:t>DOWN TOWN JABAL ALI</a:t>
                      </a:r>
                    </a:p>
                  </a:txBody>
                  <a:tcPr marL="53325" marR="53325" marT="26663" marB="26663" anchor="ctr"/>
                </a:tc>
                <a:tc>
                  <a:txBody>
                    <a:bodyPr/>
                    <a:lstStyle/>
                    <a:p>
                      <a:pPr algn="ctr"/>
                      <a:r>
                        <a:rPr lang="en-US" sz="1300">
                          <a:effectLst/>
                        </a:rPr>
                        <a:t>Studio</a:t>
                      </a:r>
                    </a:p>
                  </a:txBody>
                  <a:tcPr marL="53325" marR="53325" marT="26663" marB="26663" anchor="ctr"/>
                </a:tc>
                <a:tc>
                  <a:txBody>
                    <a:bodyPr/>
                    <a:lstStyle/>
                    <a:p>
                      <a:pPr algn="ctr"/>
                      <a:r>
                        <a:rPr lang="en-US" sz="1300">
                          <a:effectLst/>
                        </a:rPr>
                        <a:t>1</a:t>
                      </a:r>
                    </a:p>
                  </a:txBody>
                  <a:tcPr marL="53325" marR="53325" marT="26663" marB="26663" anchor="ctr"/>
                </a:tc>
                <a:tc>
                  <a:txBody>
                    <a:bodyPr/>
                    <a:lstStyle/>
                    <a:p>
                      <a:pPr algn="ctr"/>
                      <a:r>
                        <a:rPr lang="en-US" sz="1300">
                          <a:effectLst/>
                        </a:rPr>
                        <a:t>UAE Exchange Metro Station</a:t>
                      </a:r>
                    </a:p>
                  </a:txBody>
                  <a:tcPr marL="53325" marR="53325" marT="26663" marB="26663" anchor="ctr"/>
                </a:tc>
                <a:tc>
                  <a:txBody>
                    <a:bodyPr/>
                    <a:lstStyle/>
                    <a:p>
                      <a:pPr algn="ctr"/>
                      <a:r>
                        <a:rPr lang="en-US" sz="1300">
                          <a:effectLst/>
                        </a:rPr>
                        <a:t>Ibn-e-Battuta Mall</a:t>
                      </a:r>
                    </a:p>
                  </a:txBody>
                  <a:tcPr marL="53325" marR="53325" marT="26663" marB="26663" anchor="ctr"/>
                </a:tc>
                <a:tc>
                  <a:txBody>
                    <a:bodyPr/>
                    <a:lstStyle/>
                    <a:p>
                      <a:pPr algn="ctr"/>
                      <a:r>
                        <a:rPr lang="en-US" sz="1300">
                          <a:effectLst/>
                        </a:rPr>
                        <a:t>Expo 2020 Site</a:t>
                      </a:r>
                    </a:p>
                  </a:txBody>
                  <a:tcPr marL="53325" marR="53325" marT="26663" marB="26663" anchor="ctr"/>
                </a:tc>
                <a:tc>
                  <a:txBody>
                    <a:bodyPr/>
                    <a:lstStyle/>
                    <a:p>
                      <a:pPr algn="ctr"/>
                      <a:r>
                        <a:rPr lang="en-US" sz="1300" dirty="0">
                          <a:effectLst/>
                        </a:rPr>
                        <a:t>12825.112108</a:t>
                      </a:r>
                    </a:p>
                  </a:txBody>
                  <a:tcPr marL="53325" marR="53325" marT="26663" marB="26663" anchor="ctr"/>
                </a:tc>
                <a:extLst>
                  <a:ext uri="{0D108BD9-81ED-4DB2-BD59-A6C34878D82A}">
                    <a16:rowId xmlns:a16="http://schemas.microsoft.com/office/drawing/2014/main" val="2741130454"/>
                  </a:ext>
                </a:extLst>
              </a:tr>
              <a:tr h="901695">
                <a:tc>
                  <a:txBody>
                    <a:bodyPr/>
                    <a:lstStyle/>
                    <a:p>
                      <a:pPr algn="ctr"/>
                      <a:r>
                        <a:rPr lang="en-US" sz="1300">
                          <a:effectLst/>
                        </a:rPr>
                        <a:t>Sales</a:t>
                      </a:r>
                    </a:p>
                  </a:txBody>
                  <a:tcPr marL="53325" marR="53325" marT="26663" marB="26663" anchor="ctr"/>
                </a:tc>
                <a:tc>
                  <a:txBody>
                    <a:bodyPr/>
                    <a:lstStyle/>
                    <a:p>
                      <a:pPr algn="ctr"/>
                      <a:r>
                        <a:rPr lang="en-US" sz="1300">
                          <a:effectLst/>
                        </a:rPr>
                        <a:t>DUBAI CREEK HARBOUR</a:t>
                      </a:r>
                    </a:p>
                  </a:txBody>
                  <a:tcPr marL="53325" marR="53325" marT="26663" marB="26663" anchor="ctr"/>
                </a:tc>
                <a:tc>
                  <a:txBody>
                    <a:bodyPr/>
                    <a:lstStyle/>
                    <a:p>
                      <a:pPr algn="ctr"/>
                      <a:r>
                        <a:rPr lang="en-US" sz="1300">
                          <a:effectLst/>
                        </a:rPr>
                        <a:t>2 B/R</a:t>
                      </a:r>
                    </a:p>
                  </a:txBody>
                  <a:tcPr marL="53325" marR="53325" marT="26663" marB="26663" anchor="ctr"/>
                </a:tc>
                <a:tc>
                  <a:txBody>
                    <a:bodyPr/>
                    <a:lstStyle/>
                    <a:p>
                      <a:pPr algn="ctr"/>
                      <a:r>
                        <a:rPr lang="en-US" sz="1300">
                          <a:effectLst/>
                        </a:rPr>
                        <a:t>1</a:t>
                      </a:r>
                    </a:p>
                  </a:txBody>
                  <a:tcPr marL="53325" marR="53325" marT="26663" marB="26663" anchor="ctr"/>
                </a:tc>
                <a:tc>
                  <a:txBody>
                    <a:bodyPr/>
                    <a:lstStyle/>
                    <a:p>
                      <a:pPr algn="ctr"/>
                      <a:r>
                        <a:rPr lang="en-US" sz="1300">
                          <a:effectLst/>
                        </a:rPr>
                        <a:t>Creek Metro Station</a:t>
                      </a:r>
                    </a:p>
                  </a:txBody>
                  <a:tcPr marL="53325" marR="53325" marT="26663" marB="26663" anchor="ctr"/>
                </a:tc>
                <a:tc>
                  <a:txBody>
                    <a:bodyPr/>
                    <a:lstStyle/>
                    <a:p>
                      <a:pPr algn="ctr"/>
                      <a:r>
                        <a:rPr lang="en-US" sz="1300">
                          <a:effectLst/>
                        </a:rPr>
                        <a:t>City Centre Mirdif</a:t>
                      </a:r>
                    </a:p>
                  </a:txBody>
                  <a:tcPr marL="53325" marR="53325" marT="26663" marB="26663" anchor="ctr"/>
                </a:tc>
                <a:tc>
                  <a:txBody>
                    <a:bodyPr/>
                    <a:lstStyle/>
                    <a:p>
                      <a:pPr algn="ctr"/>
                      <a:r>
                        <a:rPr lang="en-US" sz="1300">
                          <a:effectLst/>
                        </a:rPr>
                        <a:t>Dubai International Airport</a:t>
                      </a:r>
                    </a:p>
                  </a:txBody>
                  <a:tcPr marL="53325" marR="53325" marT="26663" marB="26663" anchor="ctr"/>
                </a:tc>
                <a:tc>
                  <a:txBody>
                    <a:bodyPr/>
                    <a:lstStyle/>
                    <a:p>
                      <a:pPr algn="ctr"/>
                      <a:r>
                        <a:rPr lang="en-US" sz="1300">
                          <a:effectLst/>
                        </a:rPr>
                        <a:t>16312.785263</a:t>
                      </a:r>
                    </a:p>
                  </a:txBody>
                  <a:tcPr marL="53325" marR="53325" marT="26663" marB="26663" anchor="ctr"/>
                </a:tc>
                <a:extLst>
                  <a:ext uri="{0D108BD9-81ED-4DB2-BD59-A6C34878D82A}">
                    <a16:rowId xmlns:a16="http://schemas.microsoft.com/office/drawing/2014/main" val="1878054526"/>
                  </a:ext>
                </a:extLst>
              </a:tr>
              <a:tr h="901695">
                <a:tc>
                  <a:txBody>
                    <a:bodyPr/>
                    <a:lstStyle/>
                    <a:p>
                      <a:pPr algn="ctr"/>
                      <a:r>
                        <a:rPr lang="en-US" sz="1300">
                          <a:effectLst/>
                        </a:rPr>
                        <a:t>Sales</a:t>
                      </a:r>
                    </a:p>
                  </a:txBody>
                  <a:tcPr marL="53325" marR="53325" marT="26663" marB="26663" anchor="ctr"/>
                </a:tc>
                <a:tc>
                  <a:txBody>
                    <a:bodyPr/>
                    <a:lstStyle/>
                    <a:p>
                      <a:pPr algn="ctr"/>
                      <a:r>
                        <a:rPr lang="en-US" sz="1300">
                          <a:effectLst/>
                        </a:rPr>
                        <a:t>JUMEIRAH VILLAGE CIRCLE</a:t>
                      </a:r>
                    </a:p>
                  </a:txBody>
                  <a:tcPr marL="53325" marR="53325" marT="26663" marB="26663" anchor="ctr"/>
                </a:tc>
                <a:tc>
                  <a:txBody>
                    <a:bodyPr/>
                    <a:lstStyle/>
                    <a:p>
                      <a:pPr algn="ctr"/>
                      <a:r>
                        <a:rPr lang="en-US" sz="1300">
                          <a:effectLst/>
                        </a:rPr>
                        <a:t>1 B/R</a:t>
                      </a:r>
                    </a:p>
                  </a:txBody>
                  <a:tcPr marL="53325" marR="53325" marT="26663" marB="26663" anchor="ctr"/>
                </a:tc>
                <a:tc>
                  <a:txBody>
                    <a:bodyPr/>
                    <a:lstStyle/>
                    <a:p>
                      <a:pPr algn="ctr"/>
                      <a:r>
                        <a:rPr lang="en-US" sz="1300">
                          <a:effectLst/>
                        </a:rPr>
                        <a:t>1</a:t>
                      </a:r>
                    </a:p>
                  </a:txBody>
                  <a:tcPr marL="53325" marR="53325" marT="26663" marB="26663" anchor="ctr"/>
                </a:tc>
                <a:tc>
                  <a:txBody>
                    <a:bodyPr/>
                    <a:lstStyle/>
                    <a:p>
                      <a:pPr algn="ctr"/>
                      <a:r>
                        <a:rPr lang="en-US" sz="1300">
                          <a:effectLst/>
                        </a:rPr>
                        <a:t>Dubai Internet City</a:t>
                      </a:r>
                    </a:p>
                  </a:txBody>
                  <a:tcPr marL="53325" marR="53325" marT="26663" marB="26663" anchor="ctr"/>
                </a:tc>
                <a:tc>
                  <a:txBody>
                    <a:bodyPr/>
                    <a:lstStyle/>
                    <a:p>
                      <a:pPr algn="ctr"/>
                      <a:r>
                        <a:rPr lang="en-US" sz="1300">
                          <a:effectLst/>
                        </a:rPr>
                        <a:t>Mall of the Emirates</a:t>
                      </a:r>
                    </a:p>
                  </a:txBody>
                  <a:tcPr marL="53325" marR="53325" marT="26663" marB="26663" anchor="ctr"/>
                </a:tc>
                <a:tc>
                  <a:txBody>
                    <a:bodyPr/>
                    <a:lstStyle/>
                    <a:p>
                      <a:pPr algn="ctr"/>
                      <a:r>
                        <a:rPr lang="en-US" sz="1300">
                          <a:effectLst/>
                        </a:rPr>
                        <a:t>Sports City Swimming Academy</a:t>
                      </a:r>
                    </a:p>
                  </a:txBody>
                  <a:tcPr marL="53325" marR="53325" marT="26663" marB="26663" anchor="ctr"/>
                </a:tc>
                <a:tc>
                  <a:txBody>
                    <a:bodyPr/>
                    <a:lstStyle/>
                    <a:p>
                      <a:pPr algn="ctr"/>
                      <a:r>
                        <a:rPr lang="en-US" sz="1300" dirty="0">
                          <a:effectLst/>
                        </a:rPr>
                        <a:t>9317.785349</a:t>
                      </a:r>
                    </a:p>
                  </a:txBody>
                  <a:tcPr marL="53325" marR="53325" marT="26663" marB="26663" anchor="ctr"/>
                </a:tc>
                <a:extLst>
                  <a:ext uri="{0D108BD9-81ED-4DB2-BD59-A6C34878D82A}">
                    <a16:rowId xmlns:a16="http://schemas.microsoft.com/office/drawing/2014/main" val="2090432630"/>
                  </a:ext>
                </a:extLst>
              </a:tr>
            </a:tbl>
          </a:graphicData>
        </a:graphic>
      </p:graphicFrame>
    </p:spTree>
    <p:extLst>
      <p:ext uri="{BB962C8B-B14F-4D97-AF65-F5344CB8AC3E}">
        <p14:creationId xmlns:p14="http://schemas.microsoft.com/office/powerpoint/2010/main" val="22790443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53DA718-53FE-4C36-8630-9D0B253BDB3A}" type="slidenum">
              <a:rPr lang="en-US" smtClean="0"/>
              <a:t>24</a:t>
            </a:fld>
            <a:endParaRPr lang="en-US"/>
          </a:p>
        </p:txBody>
      </p:sp>
      <p:sp>
        <p:nvSpPr>
          <p:cNvPr id="6"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schemeClr val="accent1">
                    <a:lumMod val="75000"/>
                  </a:schemeClr>
                </a:solidFill>
                <a:latin typeface="Abadi" panose="020B0604020104020204"/>
              </a:rPr>
              <a:t>Number Transaction Type</a:t>
            </a:r>
            <a:endParaRPr lang="en-US" sz="3600"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3221151250"/>
              </p:ext>
            </p:extLst>
          </p:nvPr>
        </p:nvGraphicFramePr>
        <p:xfrm>
          <a:off x="838199" y="1505242"/>
          <a:ext cx="5257801" cy="1923758"/>
        </p:xfrm>
        <a:graphic>
          <a:graphicData uri="http://schemas.openxmlformats.org/drawingml/2006/table">
            <a:tbl>
              <a:tblPr firstRow="1">
                <a:tableStyleId>{5C22544A-7EE6-4342-B048-85BDC9FD1C3A}</a:tableStyleId>
              </a:tblPr>
              <a:tblGrid>
                <a:gridCol w="2421356">
                  <a:extLst>
                    <a:ext uri="{9D8B030D-6E8A-4147-A177-3AD203B41FA5}">
                      <a16:colId xmlns:a16="http://schemas.microsoft.com/office/drawing/2014/main" val="2353977137"/>
                    </a:ext>
                  </a:extLst>
                </a:gridCol>
                <a:gridCol w="2836445">
                  <a:extLst>
                    <a:ext uri="{9D8B030D-6E8A-4147-A177-3AD203B41FA5}">
                      <a16:colId xmlns:a16="http://schemas.microsoft.com/office/drawing/2014/main" val="1245039183"/>
                    </a:ext>
                  </a:extLst>
                </a:gridCol>
              </a:tblGrid>
              <a:tr h="641408">
                <a:tc>
                  <a:txBody>
                    <a:bodyPr/>
                    <a:lstStyle/>
                    <a:p>
                      <a:pPr algn="ctr" fontAlgn="ctr"/>
                      <a:r>
                        <a:rPr lang="en-US" dirty="0" smtClean="0">
                          <a:effectLst/>
                          <a:latin typeface="Abadi" panose="020B0604020104020204"/>
                        </a:rPr>
                        <a:t>Transaction </a:t>
                      </a:r>
                      <a:r>
                        <a:rPr lang="en-US" dirty="0">
                          <a:effectLst/>
                          <a:latin typeface="Abadi" panose="020B0604020104020204"/>
                        </a:rPr>
                        <a:t>Type</a:t>
                      </a:r>
                    </a:p>
                  </a:txBody>
                  <a:tcPr marL="76200" marR="76200" marT="38100" marB="381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effectLst/>
                          <a:latin typeface="Abadi" panose="020B0604020104020204"/>
                        </a:rPr>
                        <a:t>Counts</a:t>
                      </a:r>
                    </a:p>
                  </a:txBody>
                  <a:tcPr/>
                </a:tc>
                <a:extLst>
                  <a:ext uri="{0D108BD9-81ED-4DB2-BD59-A6C34878D82A}">
                    <a16:rowId xmlns:a16="http://schemas.microsoft.com/office/drawing/2014/main" val="2374287785"/>
                  </a:ext>
                </a:extLst>
              </a:tr>
              <a:tr h="427450">
                <a:tc>
                  <a:txBody>
                    <a:bodyPr/>
                    <a:lstStyle/>
                    <a:p>
                      <a:pPr algn="ctr" fontAlgn="ctr"/>
                      <a:r>
                        <a:rPr lang="en-US" dirty="0">
                          <a:effectLst/>
                          <a:latin typeface="Abadi" panose="020B0604020104020204"/>
                        </a:rPr>
                        <a:t>Sales</a:t>
                      </a:r>
                      <a:endParaRPr lang="en-US" b="0" dirty="0">
                        <a:effectLst/>
                        <a:latin typeface="Abadi" panose="020B0604020104020204"/>
                      </a:endParaRPr>
                    </a:p>
                  </a:txBody>
                  <a:tcPr marL="76200" marR="76200" marT="38100" marB="38100" anchor="ctr"/>
                </a:tc>
                <a:tc>
                  <a:txBody>
                    <a:bodyPr/>
                    <a:lstStyle/>
                    <a:p>
                      <a:pPr algn="ctr"/>
                      <a:r>
                        <a:rPr lang="en-US" dirty="0">
                          <a:effectLst/>
                          <a:latin typeface="Abadi" panose="020B0604020104020204"/>
                        </a:rPr>
                        <a:t>67723</a:t>
                      </a:r>
                    </a:p>
                  </a:txBody>
                  <a:tcPr marL="76200" marR="76200" marT="38100" marB="38100" anchor="ctr"/>
                </a:tc>
                <a:extLst>
                  <a:ext uri="{0D108BD9-81ED-4DB2-BD59-A6C34878D82A}">
                    <a16:rowId xmlns:a16="http://schemas.microsoft.com/office/drawing/2014/main" val="4201273729"/>
                  </a:ext>
                </a:extLst>
              </a:tr>
              <a:tr h="427450">
                <a:tc>
                  <a:txBody>
                    <a:bodyPr/>
                    <a:lstStyle/>
                    <a:p>
                      <a:pPr algn="ctr" fontAlgn="ctr"/>
                      <a:r>
                        <a:rPr lang="en-US">
                          <a:effectLst/>
                          <a:latin typeface="Abadi" panose="020B0604020104020204"/>
                        </a:rPr>
                        <a:t>Mortgage</a:t>
                      </a:r>
                      <a:endParaRPr lang="en-US" b="0">
                        <a:effectLst/>
                        <a:latin typeface="Abadi" panose="020B0604020104020204"/>
                      </a:endParaRPr>
                    </a:p>
                  </a:txBody>
                  <a:tcPr marL="76200" marR="76200" marT="38100" marB="38100" anchor="ctr"/>
                </a:tc>
                <a:tc>
                  <a:txBody>
                    <a:bodyPr/>
                    <a:lstStyle/>
                    <a:p>
                      <a:pPr algn="ctr"/>
                      <a:r>
                        <a:rPr lang="en-US" dirty="0">
                          <a:effectLst/>
                          <a:latin typeface="Abadi" panose="020B0604020104020204"/>
                        </a:rPr>
                        <a:t>18812</a:t>
                      </a:r>
                    </a:p>
                  </a:txBody>
                  <a:tcPr marL="76200" marR="76200" marT="38100" marB="38100" anchor="ctr"/>
                </a:tc>
                <a:extLst>
                  <a:ext uri="{0D108BD9-81ED-4DB2-BD59-A6C34878D82A}">
                    <a16:rowId xmlns:a16="http://schemas.microsoft.com/office/drawing/2014/main" val="3919006879"/>
                  </a:ext>
                </a:extLst>
              </a:tr>
              <a:tr h="427450">
                <a:tc>
                  <a:txBody>
                    <a:bodyPr/>
                    <a:lstStyle/>
                    <a:p>
                      <a:pPr algn="ctr" fontAlgn="ctr"/>
                      <a:r>
                        <a:rPr lang="en-US">
                          <a:effectLst/>
                          <a:latin typeface="Abadi" panose="020B0604020104020204"/>
                        </a:rPr>
                        <a:t>Gifts</a:t>
                      </a:r>
                      <a:endParaRPr lang="en-US" b="0">
                        <a:effectLst/>
                        <a:latin typeface="Abadi" panose="020B0604020104020204"/>
                      </a:endParaRPr>
                    </a:p>
                  </a:txBody>
                  <a:tcPr marL="76200" marR="76200" marT="38100" marB="38100" anchor="ctr"/>
                </a:tc>
                <a:tc>
                  <a:txBody>
                    <a:bodyPr/>
                    <a:lstStyle/>
                    <a:p>
                      <a:pPr algn="ctr"/>
                      <a:r>
                        <a:rPr lang="en-US" dirty="0">
                          <a:effectLst/>
                          <a:latin typeface="Abadi" panose="020B0604020104020204"/>
                        </a:rPr>
                        <a:t>4124</a:t>
                      </a:r>
                    </a:p>
                  </a:txBody>
                  <a:tcPr marL="76200" marR="76200" marT="38100" marB="38100" anchor="ctr"/>
                </a:tc>
                <a:extLst>
                  <a:ext uri="{0D108BD9-81ED-4DB2-BD59-A6C34878D82A}">
                    <a16:rowId xmlns:a16="http://schemas.microsoft.com/office/drawing/2014/main" val="2083731163"/>
                  </a:ext>
                </a:extLst>
              </a:tr>
            </a:tbl>
          </a:graphicData>
        </a:graphic>
      </p:graphicFrame>
    </p:spTree>
    <p:extLst>
      <p:ext uri="{BB962C8B-B14F-4D97-AF65-F5344CB8AC3E}">
        <p14:creationId xmlns:p14="http://schemas.microsoft.com/office/powerpoint/2010/main" val="3688292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53DA718-53FE-4C36-8630-9D0B253BDB3A}" type="slidenum">
              <a:rPr lang="en-US" smtClean="0"/>
              <a:t>25</a:t>
            </a:fld>
            <a:endParaRPr lang="en-US"/>
          </a:p>
        </p:txBody>
      </p:sp>
      <p:sp>
        <p:nvSpPr>
          <p:cNvPr id="6"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schemeClr val="accent1">
                    <a:lumMod val="75000"/>
                  </a:schemeClr>
                </a:solidFill>
                <a:latin typeface="Abadi" panose="020B0604020104020204"/>
              </a:rPr>
              <a:t>Top 5 Areas based on the number of Transactions</a:t>
            </a:r>
            <a:endParaRPr lang="en-US" sz="3600"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2696884984"/>
              </p:ext>
            </p:extLst>
          </p:nvPr>
        </p:nvGraphicFramePr>
        <p:xfrm>
          <a:off x="838200" y="1396479"/>
          <a:ext cx="5257801" cy="3048912"/>
        </p:xfrm>
        <a:graphic>
          <a:graphicData uri="http://schemas.openxmlformats.org/drawingml/2006/table">
            <a:tbl>
              <a:tblPr firstRow="1">
                <a:tableStyleId>{5C22544A-7EE6-4342-B048-85BDC9FD1C3A}</a:tableStyleId>
              </a:tblPr>
              <a:tblGrid>
                <a:gridCol w="2421356">
                  <a:extLst>
                    <a:ext uri="{9D8B030D-6E8A-4147-A177-3AD203B41FA5}">
                      <a16:colId xmlns:a16="http://schemas.microsoft.com/office/drawing/2014/main" val="1834695439"/>
                    </a:ext>
                  </a:extLst>
                </a:gridCol>
                <a:gridCol w="2836445">
                  <a:extLst>
                    <a:ext uri="{9D8B030D-6E8A-4147-A177-3AD203B41FA5}">
                      <a16:colId xmlns:a16="http://schemas.microsoft.com/office/drawing/2014/main" val="1683943977"/>
                    </a:ext>
                  </a:extLst>
                </a:gridCol>
              </a:tblGrid>
              <a:tr h="718422">
                <a:tc>
                  <a:txBody>
                    <a:bodyPr/>
                    <a:lstStyle/>
                    <a:p>
                      <a:pPr algn="ctr" fontAlgn="ctr"/>
                      <a:r>
                        <a:rPr lang="en-US" dirty="0">
                          <a:effectLst/>
                        </a:rPr>
                        <a:t/>
                      </a:r>
                      <a:br>
                        <a:rPr lang="en-US" dirty="0">
                          <a:effectLst/>
                        </a:rPr>
                      </a:br>
                      <a:r>
                        <a:rPr lang="en-US" dirty="0">
                          <a:effectLst/>
                        </a:rPr>
                        <a:t>Area</a:t>
                      </a:r>
                    </a:p>
                  </a:txBody>
                  <a:tcPr marL="76200" marR="76200" marT="38100" marB="38100" anchor="ctr"/>
                </a:tc>
                <a:tc>
                  <a:txBody>
                    <a:bodyPr/>
                    <a:lstStyle/>
                    <a:p>
                      <a:pPr algn="ctr"/>
                      <a:r>
                        <a:rPr lang="en-US" dirty="0" smtClean="0"/>
                        <a:t>Counts</a:t>
                      </a:r>
                      <a:endParaRPr lang="en-US" dirty="0"/>
                    </a:p>
                  </a:txBody>
                  <a:tcPr/>
                </a:tc>
                <a:extLst>
                  <a:ext uri="{0D108BD9-81ED-4DB2-BD59-A6C34878D82A}">
                    <a16:rowId xmlns:a16="http://schemas.microsoft.com/office/drawing/2014/main" val="4060714857"/>
                  </a:ext>
                </a:extLst>
              </a:tr>
              <a:tr h="403017">
                <a:tc>
                  <a:txBody>
                    <a:bodyPr/>
                    <a:lstStyle/>
                    <a:p>
                      <a:pPr algn="ctr" fontAlgn="ctr"/>
                      <a:r>
                        <a:rPr lang="en-US">
                          <a:effectLst/>
                        </a:rPr>
                        <a:t>BUSINESS BAY</a:t>
                      </a:r>
                      <a:endParaRPr lang="en-US" b="0">
                        <a:effectLst/>
                      </a:endParaRPr>
                    </a:p>
                  </a:txBody>
                  <a:tcPr marL="76200" marR="76200" marT="38100" marB="38100" anchor="ctr"/>
                </a:tc>
                <a:tc>
                  <a:txBody>
                    <a:bodyPr/>
                    <a:lstStyle/>
                    <a:p>
                      <a:pPr algn="ctr"/>
                      <a:r>
                        <a:rPr lang="en-US">
                          <a:effectLst/>
                        </a:rPr>
                        <a:t>12674</a:t>
                      </a:r>
                    </a:p>
                  </a:txBody>
                  <a:tcPr marL="76200" marR="76200" marT="38100" marB="38100" anchor="ctr"/>
                </a:tc>
                <a:extLst>
                  <a:ext uri="{0D108BD9-81ED-4DB2-BD59-A6C34878D82A}">
                    <a16:rowId xmlns:a16="http://schemas.microsoft.com/office/drawing/2014/main" val="587131923"/>
                  </a:ext>
                </a:extLst>
              </a:tr>
              <a:tr h="718422">
                <a:tc>
                  <a:txBody>
                    <a:bodyPr/>
                    <a:lstStyle/>
                    <a:p>
                      <a:pPr algn="ctr" fontAlgn="ctr"/>
                      <a:r>
                        <a:rPr lang="en-US">
                          <a:effectLst/>
                        </a:rPr>
                        <a:t>JUMEIRAH VILLAGE CIRCLE</a:t>
                      </a:r>
                      <a:endParaRPr lang="en-US" b="0">
                        <a:effectLst/>
                      </a:endParaRPr>
                    </a:p>
                  </a:txBody>
                  <a:tcPr marL="76200" marR="76200" marT="38100" marB="38100" anchor="ctr"/>
                </a:tc>
                <a:tc>
                  <a:txBody>
                    <a:bodyPr/>
                    <a:lstStyle/>
                    <a:p>
                      <a:pPr algn="ctr"/>
                      <a:r>
                        <a:rPr lang="en-US">
                          <a:effectLst/>
                        </a:rPr>
                        <a:t>7082</a:t>
                      </a:r>
                    </a:p>
                  </a:txBody>
                  <a:tcPr marL="76200" marR="76200" marT="38100" marB="38100" anchor="ctr"/>
                </a:tc>
                <a:extLst>
                  <a:ext uri="{0D108BD9-81ED-4DB2-BD59-A6C34878D82A}">
                    <a16:rowId xmlns:a16="http://schemas.microsoft.com/office/drawing/2014/main" val="4025025767"/>
                  </a:ext>
                </a:extLst>
              </a:tr>
              <a:tr h="403017">
                <a:tc>
                  <a:txBody>
                    <a:bodyPr/>
                    <a:lstStyle/>
                    <a:p>
                      <a:pPr algn="ctr" fontAlgn="ctr"/>
                      <a:r>
                        <a:rPr lang="en-US">
                          <a:effectLst/>
                        </a:rPr>
                        <a:t>DUBAI MARINA</a:t>
                      </a:r>
                      <a:endParaRPr lang="en-US" b="0">
                        <a:effectLst/>
                      </a:endParaRPr>
                    </a:p>
                  </a:txBody>
                  <a:tcPr marL="76200" marR="76200" marT="38100" marB="38100" anchor="ctr"/>
                </a:tc>
                <a:tc>
                  <a:txBody>
                    <a:bodyPr/>
                    <a:lstStyle/>
                    <a:p>
                      <a:pPr algn="ctr"/>
                      <a:r>
                        <a:rPr lang="en-US">
                          <a:effectLst/>
                        </a:rPr>
                        <a:t>6193</a:t>
                      </a:r>
                    </a:p>
                  </a:txBody>
                  <a:tcPr marL="76200" marR="76200" marT="38100" marB="38100" anchor="ctr"/>
                </a:tc>
                <a:extLst>
                  <a:ext uri="{0D108BD9-81ED-4DB2-BD59-A6C34878D82A}">
                    <a16:rowId xmlns:a16="http://schemas.microsoft.com/office/drawing/2014/main" val="1849478475"/>
                  </a:ext>
                </a:extLst>
              </a:tr>
              <a:tr h="403017">
                <a:tc>
                  <a:txBody>
                    <a:bodyPr/>
                    <a:lstStyle/>
                    <a:p>
                      <a:pPr algn="ctr" fontAlgn="ctr"/>
                      <a:r>
                        <a:rPr lang="en-US">
                          <a:effectLst/>
                        </a:rPr>
                        <a:t>BURJ KHALIFA</a:t>
                      </a:r>
                      <a:endParaRPr lang="en-US" b="0">
                        <a:effectLst/>
                      </a:endParaRPr>
                    </a:p>
                  </a:txBody>
                  <a:tcPr marL="76200" marR="76200" marT="38100" marB="38100" anchor="ctr"/>
                </a:tc>
                <a:tc>
                  <a:txBody>
                    <a:bodyPr/>
                    <a:lstStyle/>
                    <a:p>
                      <a:pPr algn="ctr"/>
                      <a:r>
                        <a:rPr lang="en-US">
                          <a:effectLst/>
                        </a:rPr>
                        <a:t>6156</a:t>
                      </a:r>
                    </a:p>
                  </a:txBody>
                  <a:tcPr marL="76200" marR="76200" marT="38100" marB="38100" anchor="ctr"/>
                </a:tc>
                <a:extLst>
                  <a:ext uri="{0D108BD9-81ED-4DB2-BD59-A6C34878D82A}">
                    <a16:rowId xmlns:a16="http://schemas.microsoft.com/office/drawing/2014/main" val="1440339198"/>
                  </a:ext>
                </a:extLst>
              </a:tr>
              <a:tr h="403017">
                <a:tc>
                  <a:txBody>
                    <a:bodyPr/>
                    <a:lstStyle/>
                    <a:p>
                      <a:pPr algn="ctr" fontAlgn="ctr"/>
                      <a:r>
                        <a:rPr lang="en-US">
                          <a:effectLst/>
                        </a:rPr>
                        <a:t>PALM JUMEIRAH</a:t>
                      </a:r>
                      <a:endParaRPr lang="en-US" b="0">
                        <a:effectLst/>
                      </a:endParaRPr>
                    </a:p>
                  </a:txBody>
                  <a:tcPr marL="76200" marR="76200" marT="38100" marB="38100" anchor="ctr"/>
                </a:tc>
                <a:tc>
                  <a:txBody>
                    <a:bodyPr/>
                    <a:lstStyle/>
                    <a:p>
                      <a:pPr algn="ctr"/>
                      <a:r>
                        <a:rPr lang="en-US" dirty="0">
                          <a:effectLst/>
                        </a:rPr>
                        <a:t>4257</a:t>
                      </a:r>
                    </a:p>
                  </a:txBody>
                  <a:tcPr marL="76200" marR="76200" marT="38100" marB="38100" anchor="ctr"/>
                </a:tc>
                <a:extLst>
                  <a:ext uri="{0D108BD9-81ED-4DB2-BD59-A6C34878D82A}">
                    <a16:rowId xmlns:a16="http://schemas.microsoft.com/office/drawing/2014/main" val="3435187675"/>
                  </a:ext>
                </a:extLst>
              </a:tr>
            </a:tbl>
          </a:graphicData>
        </a:graphic>
      </p:graphicFrame>
    </p:spTree>
    <p:extLst>
      <p:ext uri="{BB962C8B-B14F-4D97-AF65-F5344CB8AC3E}">
        <p14:creationId xmlns:p14="http://schemas.microsoft.com/office/powerpoint/2010/main" val="3261471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53DA718-53FE-4C36-8630-9D0B253BDB3A}" type="slidenum">
              <a:rPr lang="en-US" smtClean="0"/>
              <a:t>26</a:t>
            </a:fld>
            <a:endParaRPr lang="en-US"/>
          </a:p>
        </p:txBody>
      </p:sp>
      <p:sp>
        <p:nvSpPr>
          <p:cNvPr id="6"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dirty="0" smtClean="0">
                <a:solidFill>
                  <a:schemeClr val="accent1">
                    <a:lumMod val="75000"/>
                  </a:schemeClr>
                </a:solidFill>
                <a:latin typeface="Abadi" panose="020B0604020104020204"/>
              </a:rPr>
              <a:t>Top 5 Rooms based on the number of Transactions</a:t>
            </a:r>
            <a:endParaRPr lang="en-US" sz="3400"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2533095134"/>
              </p:ext>
            </p:extLst>
          </p:nvPr>
        </p:nvGraphicFramePr>
        <p:xfrm>
          <a:off x="838200" y="1396479"/>
          <a:ext cx="5257801" cy="3048912"/>
        </p:xfrm>
        <a:graphic>
          <a:graphicData uri="http://schemas.openxmlformats.org/drawingml/2006/table">
            <a:tbl>
              <a:tblPr firstRow="1">
                <a:tableStyleId>{5C22544A-7EE6-4342-B048-85BDC9FD1C3A}</a:tableStyleId>
              </a:tblPr>
              <a:tblGrid>
                <a:gridCol w="2421356">
                  <a:extLst>
                    <a:ext uri="{9D8B030D-6E8A-4147-A177-3AD203B41FA5}">
                      <a16:colId xmlns:a16="http://schemas.microsoft.com/office/drawing/2014/main" val="1834695439"/>
                    </a:ext>
                  </a:extLst>
                </a:gridCol>
                <a:gridCol w="2836445">
                  <a:extLst>
                    <a:ext uri="{9D8B030D-6E8A-4147-A177-3AD203B41FA5}">
                      <a16:colId xmlns:a16="http://schemas.microsoft.com/office/drawing/2014/main" val="1683943977"/>
                    </a:ext>
                  </a:extLst>
                </a:gridCol>
              </a:tblGrid>
              <a:tr h="718422">
                <a:tc>
                  <a:txBody>
                    <a:bodyPr/>
                    <a:lstStyle/>
                    <a:p>
                      <a:pPr algn="ctr" fontAlgn="ctr"/>
                      <a:r>
                        <a:rPr lang="en-US">
                          <a:effectLst/>
                        </a:rPr>
                        <a:t/>
                      </a:r>
                      <a:br>
                        <a:rPr lang="en-US">
                          <a:effectLst/>
                        </a:rPr>
                      </a:br>
                      <a:r>
                        <a:rPr lang="en-US">
                          <a:effectLst/>
                        </a:rPr>
                        <a:t>Room(s)</a:t>
                      </a:r>
                    </a:p>
                  </a:txBody>
                  <a:tcPr marL="76200" marR="76200" marT="38100" marB="38100" anchor="ctr"/>
                </a:tc>
                <a:tc>
                  <a:txBody>
                    <a:bodyPr/>
                    <a:lstStyle/>
                    <a:p>
                      <a:pPr algn="ctr"/>
                      <a:r>
                        <a:rPr lang="en-US" dirty="0" smtClean="0"/>
                        <a:t>Counts</a:t>
                      </a:r>
                      <a:endParaRPr lang="en-US" dirty="0"/>
                    </a:p>
                  </a:txBody>
                  <a:tcPr/>
                </a:tc>
                <a:extLst>
                  <a:ext uri="{0D108BD9-81ED-4DB2-BD59-A6C34878D82A}">
                    <a16:rowId xmlns:a16="http://schemas.microsoft.com/office/drawing/2014/main" val="4060714857"/>
                  </a:ext>
                </a:extLst>
              </a:tr>
              <a:tr h="403017">
                <a:tc>
                  <a:txBody>
                    <a:bodyPr/>
                    <a:lstStyle/>
                    <a:p>
                      <a:pPr algn="ctr" fontAlgn="ctr"/>
                      <a:r>
                        <a:rPr lang="en-US" b="0">
                          <a:effectLst/>
                        </a:rPr>
                        <a:t>1 B/R</a:t>
                      </a:r>
                    </a:p>
                  </a:txBody>
                  <a:tcPr marL="76200" marR="76200" marT="38100" marB="38100" anchor="ctr"/>
                </a:tc>
                <a:tc>
                  <a:txBody>
                    <a:bodyPr/>
                    <a:lstStyle/>
                    <a:p>
                      <a:pPr algn="ctr"/>
                      <a:r>
                        <a:rPr lang="en-US">
                          <a:effectLst/>
                        </a:rPr>
                        <a:t>38032</a:t>
                      </a:r>
                    </a:p>
                  </a:txBody>
                  <a:tcPr marL="76200" marR="76200" marT="38100" marB="38100" anchor="ctr"/>
                </a:tc>
                <a:extLst>
                  <a:ext uri="{0D108BD9-81ED-4DB2-BD59-A6C34878D82A}">
                    <a16:rowId xmlns:a16="http://schemas.microsoft.com/office/drawing/2014/main" val="587131923"/>
                  </a:ext>
                </a:extLst>
              </a:tr>
              <a:tr h="718422">
                <a:tc>
                  <a:txBody>
                    <a:bodyPr/>
                    <a:lstStyle/>
                    <a:p>
                      <a:pPr algn="ctr" fontAlgn="ctr"/>
                      <a:r>
                        <a:rPr lang="en-US" b="0">
                          <a:effectLst/>
                        </a:rPr>
                        <a:t>2 B/R</a:t>
                      </a:r>
                    </a:p>
                  </a:txBody>
                  <a:tcPr marL="76200" marR="76200" marT="38100" marB="38100" anchor="ctr"/>
                </a:tc>
                <a:tc>
                  <a:txBody>
                    <a:bodyPr/>
                    <a:lstStyle/>
                    <a:p>
                      <a:pPr algn="ctr"/>
                      <a:r>
                        <a:rPr lang="en-US">
                          <a:effectLst/>
                        </a:rPr>
                        <a:t>21940</a:t>
                      </a:r>
                    </a:p>
                  </a:txBody>
                  <a:tcPr marL="76200" marR="76200" marT="38100" marB="38100" anchor="ctr"/>
                </a:tc>
                <a:extLst>
                  <a:ext uri="{0D108BD9-81ED-4DB2-BD59-A6C34878D82A}">
                    <a16:rowId xmlns:a16="http://schemas.microsoft.com/office/drawing/2014/main" val="4025025767"/>
                  </a:ext>
                </a:extLst>
              </a:tr>
              <a:tr h="403017">
                <a:tc>
                  <a:txBody>
                    <a:bodyPr/>
                    <a:lstStyle/>
                    <a:p>
                      <a:pPr algn="ctr" fontAlgn="ctr"/>
                      <a:r>
                        <a:rPr lang="en-US" b="0">
                          <a:effectLst/>
                        </a:rPr>
                        <a:t>Studio</a:t>
                      </a:r>
                    </a:p>
                  </a:txBody>
                  <a:tcPr marL="76200" marR="76200" marT="38100" marB="38100" anchor="ctr"/>
                </a:tc>
                <a:tc>
                  <a:txBody>
                    <a:bodyPr/>
                    <a:lstStyle/>
                    <a:p>
                      <a:pPr algn="ctr"/>
                      <a:r>
                        <a:rPr lang="en-US">
                          <a:effectLst/>
                        </a:rPr>
                        <a:t>14639</a:t>
                      </a:r>
                    </a:p>
                  </a:txBody>
                  <a:tcPr marL="76200" marR="76200" marT="38100" marB="38100" anchor="ctr"/>
                </a:tc>
                <a:extLst>
                  <a:ext uri="{0D108BD9-81ED-4DB2-BD59-A6C34878D82A}">
                    <a16:rowId xmlns:a16="http://schemas.microsoft.com/office/drawing/2014/main" val="1849478475"/>
                  </a:ext>
                </a:extLst>
              </a:tr>
              <a:tr h="403017">
                <a:tc>
                  <a:txBody>
                    <a:bodyPr/>
                    <a:lstStyle/>
                    <a:p>
                      <a:pPr algn="ctr" fontAlgn="ctr"/>
                      <a:r>
                        <a:rPr lang="en-US" b="0">
                          <a:effectLst/>
                        </a:rPr>
                        <a:t>3 B/R</a:t>
                      </a:r>
                    </a:p>
                  </a:txBody>
                  <a:tcPr marL="76200" marR="76200" marT="38100" marB="38100" anchor="ctr"/>
                </a:tc>
                <a:tc>
                  <a:txBody>
                    <a:bodyPr/>
                    <a:lstStyle/>
                    <a:p>
                      <a:pPr algn="ctr"/>
                      <a:r>
                        <a:rPr lang="en-US">
                          <a:effectLst/>
                        </a:rPr>
                        <a:t>9207</a:t>
                      </a:r>
                    </a:p>
                  </a:txBody>
                  <a:tcPr marL="76200" marR="76200" marT="38100" marB="38100" anchor="ctr"/>
                </a:tc>
                <a:extLst>
                  <a:ext uri="{0D108BD9-81ED-4DB2-BD59-A6C34878D82A}">
                    <a16:rowId xmlns:a16="http://schemas.microsoft.com/office/drawing/2014/main" val="1440339198"/>
                  </a:ext>
                </a:extLst>
              </a:tr>
              <a:tr h="403017">
                <a:tc>
                  <a:txBody>
                    <a:bodyPr/>
                    <a:lstStyle/>
                    <a:p>
                      <a:pPr algn="ctr" fontAlgn="ctr"/>
                      <a:r>
                        <a:rPr lang="en-US" b="0">
                          <a:effectLst/>
                        </a:rPr>
                        <a:t>Office</a:t>
                      </a:r>
                    </a:p>
                  </a:txBody>
                  <a:tcPr marL="76200" marR="76200" marT="38100" marB="38100" anchor="ctr"/>
                </a:tc>
                <a:tc>
                  <a:txBody>
                    <a:bodyPr/>
                    <a:lstStyle/>
                    <a:p>
                      <a:pPr algn="ctr"/>
                      <a:r>
                        <a:rPr lang="en-US" dirty="0">
                          <a:effectLst/>
                        </a:rPr>
                        <a:t>3141</a:t>
                      </a:r>
                    </a:p>
                  </a:txBody>
                  <a:tcPr marL="76200" marR="76200" marT="38100" marB="38100" anchor="ctr"/>
                </a:tc>
                <a:extLst>
                  <a:ext uri="{0D108BD9-81ED-4DB2-BD59-A6C34878D82A}">
                    <a16:rowId xmlns:a16="http://schemas.microsoft.com/office/drawing/2014/main" val="3435187675"/>
                  </a:ext>
                </a:extLst>
              </a:tr>
            </a:tbl>
          </a:graphicData>
        </a:graphic>
      </p:graphicFrame>
    </p:spTree>
    <p:extLst>
      <p:ext uri="{BB962C8B-B14F-4D97-AF65-F5344CB8AC3E}">
        <p14:creationId xmlns:p14="http://schemas.microsoft.com/office/powerpoint/2010/main" val="15261139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53DA718-53FE-4C36-8630-9D0B253BDB3A}" type="slidenum">
              <a:rPr lang="en-US" smtClean="0"/>
              <a:t>27</a:t>
            </a:fld>
            <a:endParaRPr lang="en-US"/>
          </a:p>
        </p:txBody>
      </p:sp>
      <p:sp>
        <p:nvSpPr>
          <p:cNvPr id="6"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dirty="0" smtClean="0">
                <a:solidFill>
                  <a:schemeClr val="accent1">
                    <a:lumMod val="75000"/>
                  </a:schemeClr>
                </a:solidFill>
                <a:latin typeface="Abadi" panose="020B0604020104020204"/>
              </a:rPr>
              <a:t>Top 5 Nearest Metro based on the number of Transactions</a:t>
            </a:r>
            <a:endParaRPr lang="en-US" sz="3100"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3975634844"/>
              </p:ext>
            </p:extLst>
          </p:nvPr>
        </p:nvGraphicFramePr>
        <p:xfrm>
          <a:off x="838200" y="1396479"/>
          <a:ext cx="5257801" cy="3492558"/>
        </p:xfrm>
        <a:graphic>
          <a:graphicData uri="http://schemas.openxmlformats.org/drawingml/2006/table">
            <a:tbl>
              <a:tblPr firstRow="1">
                <a:tableStyleId>{5C22544A-7EE6-4342-B048-85BDC9FD1C3A}</a:tableStyleId>
              </a:tblPr>
              <a:tblGrid>
                <a:gridCol w="2421356">
                  <a:extLst>
                    <a:ext uri="{9D8B030D-6E8A-4147-A177-3AD203B41FA5}">
                      <a16:colId xmlns:a16="http://schemas.microsoft.com/office/drawing/2014/main" val="1834695439"/>
                    </a:ext>
                  </a:extLst>
                </a:gridCol>
                <a:gridCol w="2836445">
                  <a:extLst>
                    <a:ext uri="{9D8B030D-6E8A-4147-A177-3AD203B41FA5}">
                      <a16:colId xmlns:a16="http://schemas.microsoft.com/office/drawing/2014/main" val="1683943977"/>
                    </a:ext>
                  </a:extLst>
                </a:gridCol>
              </a:tblGrid>
              <a:tr h="718422">
                <a:tc>
                  <a:txBody>
                    <a:bodyPr/>
                    <a:lstStyle/>
                    <a:p>
                      <a:pPr algn="ctr" fontAlgn="ctr"/>
                      <a:r>
                        <a:rPr lang="en-US">
                          <a:effectLst/>
                        </a:rPr>
                        <a:t/>
                      </a:r>
                      <a:br>
                        <a:rPr lang="en-US">
                          <a:effectLst/>
                        </a:rPr>
                      </a:br>
                      <a:r>
                        <a:rPr lang="en-US">
                          <a:effectLst/>
                        </a:rPr>
                        <a:t>Nearest Metro</a:t>
                      </a:r>
                    </a:p>
                  </a:txBody>
                  <a:tcPr marL="76200" marR="76200" marT="38100" marB="38100" anchor="ctr"/>
                </a:tc>
                <a:tc>
                  <a:txBody>
                    <a:bodyPr/>
                    <a:lstStyle/>
                    <a:p>
                      <a:pPr algn="ctr"/>
                      <a:r>
                        <a:rPr lang="en-US" dirty="0" smtClean="0"/>
                        <a:t>Counts</a:t>
                      </a:r>
                      <a:endParaRPr lang="en-US" dirty="0"/>
                    </a:p>
                  </a:txBody>
                  <a:tcPr/>
                </a:tc>
                <a:extLst>
                  <a:ext uri="{0D108BD9-81ED-4DB2-BD59-A6C34878D82A}">
                    <a16:rowId xmlns:a16="http://schemas.microsoft.com/office/drawing/2014/main" val="4060714857"/>
                  </a:ext>
                </a:extLst>
              </a:tr>
              <a:tr h="403017">
                <a:tc>
                  <a:txBody>
                    <a:bodyPr/>
                    <a:lstStyle/>
                    <a:p>
                      <a:pPr algn="ctr" fontAlgn="ctr"/>
                      <a:r>
                        <a:rPr lang="it-IT" b="0">
                          <a:effectLst/>
                        </a:rPr>
                        <a:t>Buj Khalifa Dubai Mall Metro Station</a:t>
                      </a:r>
                    </a:p>
                  </a:txBody>
                  <a:tcPr marL="76200" marR="76200" marT="38100" marB="38100" anchor="ctr"/>
                </a:tc>
                <a:tc>
                  <a:txBody>
                    <a:bodyPr/>
                    <a:lstStyle/>
                    <a:p>
                      <a:pPr algn="ctr"/>
                      <a:r>
                        <a:rPr lang="en-US">
                          <a:effectLst/>
                        </a:rPr>
                        <a:t>19026</a:t>
                      </a:r>
                    </a:p>
                  </a:txBody>
                  <a:tcPr marL="76200" marR="76200" marT="38100" marB="38100" anchor="ctr"/>
                </a:tc>
                <a:extLst>
                  <a:ext uri="{0D108BD9-81ED-4DB2-BD59-A6C34878D82A}">
                    <a16:rowId xmlns:a16="http://schemas.microsoft.com/office/drawing/2014/main" val="587131923"/>
                  </a:ext>
                </a:extLst>
              </a:tr>
              <a:tr h="718422">
                <a:tc>
                  <a:txBody>
                    <a:bodyPr/>
                    <a:lstStyle/>
                    <a:p>
                      <a:pPr algn="ctr" fontAlgn="ctr"/>
                      <a:r>
                        <a:rPr lang="en-US" b="0">
                          <a:effectLst/>
                        </a:rPr>
                        <a:t>Business Bay Metro Station</a:t>
                      </a:r>
                    </a:p>
                  </a:txBody>
                  <a:tcPr marL="76200" marR="76200" marT="38100" marB="38100" anchor="ctr"/>
                </a:tc>
                <a:tc>
                  <a:txBody>
                    <a:bodyPr/>
                    <a:lstStyle/>
                    <a:p>
                      <a:pPr algn="ctr"/>
                      <a:r>
                        <a:rPr lang="en-US">
                          <a:effectLst/>
                        </a:rPr>
                        <a:t>12781</a:t>
                      </a:r>
                    </a:p>
                  </a:txBody>
                  <a:tcPr marL="76200" marR="76200" marT="38100" marB="38100" anchor="ctr"/>
                </a:tc>
                <a:extLst>
                  <a:ext uri="{0D108BD9-81ED-4DB2-BD59-A6C34878D82A}">
                    <a16:rowId xmlns:a16="http://schemas.microsoft.com/office/drawing/2014/main" val="4025025767"/>
                  </a:ext>
                </a:extLst>
              </a:tr>
              <a:tr h="403017">
                <a:tc>
                  <a:txBody>
                    <a:bodyPr/>
                    <a:lstStyle/>
                    <a:p>
                      <a:pPr algn="ctr" fontAlgn="ctr"/>
                      <a:r>
                        <a:rPr lang="en-US" b="0">
                          <a:effectLst/>
                        </a:rPr>
                        <a:t>Nakheel Metro Station</a:t>
                      </a:r>
                    </a:p>
                  </a:txBody>
                  <a:tcPr marL="76200" marR="76200" marT="38100" marB="38100" anchor="ctr"/>
                </a:tc>
                <a:tc>
                  <a:txBody>
                    <a:bodyPr/>
                    <a:lstStyle/>
                    <a:p>
                      <a:pPr algn="ctr"/>
                      <a:r>
                        <a:rPr lang="en-US">
                          <a:effectLst/>
                        </a:rPr>
                        <a:t>6125</a:t>
                      </a:r>
                    </a:p>
                  </a:txBody>
                  <a:tcPr marL="76200" marR="76200" marT="38100" marB="38100" anchor="ctr"/>
                </a:tc>
                <a:extLst>
                  <a:ext uri="{0D108BD9-81ED-4DB2-BD59-A6C34878D82A}">
                    <a16:rowId xmlns:a16="http://schemas.microsoft.com/office/drawing/2014/main" val="1849478475"/>
                  </a:ext>
                </a:extLst>
              </a:tr>
              <a:tr h="403017">
                <a:tc>
                  <a:txBody>
                    <a:bodyPr/>
                    <a:lstStyle/>
                    <a:p>
                      <a:pPr algn="ctr" fontAlgn="ctr"/>
                      <a:r>
                        <a:rPr lang="en-US" b="0">
                          <a:effectLst/>
                        </a:rPr>
                        <a:t>Dubai Internet City</a:t>
                      </a:r>
                    </a:p>
                  </a:txBody>
                  <a:tcPr marL="76200" marR="76200" marT="38100" marB="38100" anchor="ctr"/>
                </a:tc>
                <a:tc>
                  <a:txBody>
                    <a:bodyPr/>
                    <a:lstStyle/>
                    <a:p>
                      <a:pPr algn="ctr"/>
                      <a:r>
                        <a:rPr lang="en-US">
                          <a:effectLst/>
                        </a:rPr>
                        <a:t>5889</a:t>
                      </a:r>
                    </a:p>
                  </a:txBody>
                  <a:tcPr marL="76200" marR="76200" marT="38100" marB="38100" anchor="ctr"/>
                </a:tc>
                <a:extLst>
                  <a:ext uri="{0D108BD9-81ED-4DB2-BD59-A6C34878D82A}">
                    <a16:rowId xmlns:a16="http://schemas.microsoft.com/office/drawing/2014/main" val="1440339198"/>
                  </a:ext>
                </a:extLst>
              </a:tr>
              <a:tr h="403017">
                <a:tc>
                  <a:txBody>
                    <a:bodyPr/>
                    <a:lstStyle/>
                    <a:p>
                      <a:pPr algn="ctr" fontAlgn="ctr"/>
                      <a:r>
                        <a:rPr lang="en-US" b="0">
                          <a:effectLst/>
                        </a:rPr>
                        <a:t>First Abu Dhabi Bank Metro Station</a:t>
                      </a:r>
                    </a:p>
                  </a:txBody>
                  <a:tcPr marL="76200" marR="76200" marT="38100" marB="38100" anchor="ctr"/>
                </a:tc>
                <a:tc>
                  <a:txBody>
                    <a:bodyPr/>
                    <a:lstStyle/>
                    <a:p>
                      <a:pPr algn="ctr"/>
                      <a:r>
                        <a:rPr lang="en-US" dirty="0">
                          <a:effectLst/>
                        </a:rPr>
                        <a:t>5212</a:t>
                      </a:r>
                    </a:p>
                  </a:txBody>
                  <a:tcPr marL="76200" marR="76200" marT="38100" marB="38100" anchor="ctr"/>
                </a:tc>
                <a:extLst>
                  <a:ext uri="{0D108BD9-81ED-4DB2-BD59-A6C34878D82A}">
                    <a16:rowId xmlns:a16="http://schemas.microsoft.com/office/drawing/2014/main" val="3435187675"/>
                  </a:ext>
                </a:extLst>
              </a:tr>
            </a:tbl>
          </a:graphicData>
        </a:graphic>
      </p:graphicFrame>
    </p:spTree>
    <p:extLst>
      <p:ext uri="{BB962C8B-B14F-4D97-AF65-F5344CB8AC3E}">
        <p14:creationId xmlns:p14="http://schemas.microsoft.com/office/powerpoint/2010/main" val="20366038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53DA718-53FE-4C36-8630-9D0B253BDB3A}" type="slidenum">
              <a:rPr lang="en-US" smtClean="0"/>
              <a:t>28</a:t>
            </a:fld>
            <a:endParaRPr lang="en-US"/>
          </a:p>
        </p:txBody>
      </p:sp>
      <p:sp>
        <p:nvSpPr>
          <p:cNvPr id="6"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dirty="0" smtClean="0">
                <a:solidFill>
                  <a:schemeClr val="accent1">
                    <a:lumMod val="75000"/>
                  </a:schemeClr>
                </a:solidFill>
                <a:latin typeface="Abadi" panose="020B0604020104020204"/>
              </a:rPr>
              <a:t>Number of Nearest Malls</a:t>
            </a:r>
            <a:endParaRPr lang="en-US" sz="3400"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3207903891"/>
              </p:ext>
            </p:extLst>
          </p:nvPr>
        </p:nvGraphicFramePr>
        <p:xfrm>
          <a:off x="838200" y="1396479"/>
          <a:ext cx="5257801" cy="3048912"/>
        </p:xfrm>
        <a:graphic>
          <a:graphicData uri="http://schemas.openxmlformats.org/drawingml/2006/table">
            <a:tbl>
              <a:tblPr firstRow="1">
                <a:tableStyleId>{5C22544A-7EE6-4342-B048-85BDC9FD1C3A}</a:tableStyleId>
              </a:tblPr>
              <a:tblGrid>
                <a:gridCol w="2421356">
                  <a:extLst>
                    <a:ext uri="{9D8B030D-6E8A-4147-A177-3AD203B41FA5}">
                      <a16:colId xmlns:a16="http://schemas.microsoft.com/office/drawing/2014/main" val="1834695439"/>
                    </a:ext>
                  </a:extLst>
                </a:gridCol>
                <a:gridCol w="2836445">
                  <a:extLst>
                    <a:ext uri="{9D8B030D-6E8A-4147-A177-3AD203B41FA5}">
                      <a16:colId xmlns:a16="http://schemas.microsoft.com/office/drawing/2014/main" val="1683943977"/>
                    </a:ext>
                  </a:extLst>
                </a:gridCol>
              </a:tblGrid>
              <a:tr h="718422">
                <a:tc>
                  <a:txBody>
                    <a:bodyPr/>
                    <a:lstStyle/>
                    <a:p>
                      <a:pPr algn="ctr" fontAlgn="ctr"/>
                      <a:r>
                        <a:rPr lang="en-US">
                          <a:effectLst/>
                        </a:rPr>
                        <a:t/>
                      </a:r>
                      <a:br>
                        <a:rPr lang="en-US">
                          <a:effectLst/>
                        </a:rPr>
                      </a:br>
                      <a:r>
                        <a:rPr lang="en-US">
                          <a:effectLst/>
                        </a:rPr>
                        <a:t>Nearest Mall</a:t>
                      </a:r>
                    </a:p>
                  </a:txBody>
                  <a:tcPr marL="76200" marR="76200" marT="38100" marB="38100" anchor="ctr"/>
                </a:tc>
                <a:tc>
                  <a:txBody>
                    <a:bodyPr/>
                    <a:lstStyle/>
                    <a:p>
                      <a:pPr algn="ctr"/>
                      <a:r>
                        <a:rPr lang="en-US" dirty="0" smtClean="0"/>
                        <a:t>Counts</a:t>
                      </a:r>
                      <a:endParaRPr lang="en-US" dirty="0"/>
                    </a:p>
                  </a:txBody>
                  <a:tcPr/>
                </a:tc>
                <a:extLst>
                  <a:ext uri="{0D108BD9-81ED-4DB2-BD59-A6C34878D82A}">
                    <a16:rowId xmlns:a16="http://schemas.microsoft.com/office/drawing/2014/main" val="4060714857"/>
                  </a:ext>
                </a:extLst>
              </a:tr>
              <a:tr h="403017">
                <a:tc>
                  <a:txBody>
                    <a:bodyPr/>
                    <a:lstStyle/>
                    <a:p>
                      <a:pPr algn="ctr" fontAlgn="ctr"/>
                      <a:r>
                        <a:rPr lang="en-US" b="0">
                          <a:effectLst/>
                        </a:rPr>
                        <a:t>Dubai Mall</a:t>
                      </a:r>
                    </a:p>
                  </a:txBody>
                  <a:tcPr marL="76200" marR="76200" marT="38100" marB="38100" anchor="ctr"/>
                </a:tc>
                <a:tc>
                  <a:txBody>
                    <a:bodyPr/>
                    <a:lstStyle/>
                    <a:p>
                      <a:pPr algn="ctr"/>
                      <a:r>
                        <a:rPr lang="en-US">
                          <a:effectLst/>
                        </a:rPr>
                        <a:t>36331</a:t>
                      </a:r>
                    </a:p>
                  </a:txBody>
                  <a:tcPr marL="76200" marR="76200" marT="38100" marB="38100" anchor="ctr"/>
                </a:tc>
                <a:extLst>
                  <a:ext uri="{0D108BD9-81ED-4DB2-BD59-A6C34878D82A}">
                    <a16:rowId xmlns:a16="http://schemas.microsoft.com/office/drawing/2014/main" val="587131923"/>
                  </a:ext>
                </a:extLst>
              </a:tr>
              <a:tr h="718422">
                <a:tc>
                  <a:txBody>
                    <a:bodyPr/>
                    <a:lstStyle/>
                    <a:p>
                      <a:pPr algn="ctr" fontAlgn="ctr"/>
                      <a:r>
                        <a:rPr lang="en-US" b="0">
                          <a:effectLst/>
                        </a:rPr>
                        <a:t>Marina Mall</a:t>
                      </a:r>
                    </a:p>
                  </a:txBody>
                  <a:tcPr marL="76200" marR="76200" marT="38100" marB="38100" anchor="ctr"/>
                </a:tc>
                <a:tc>
                  <a:txBody>
                    <a:bodyPr/>
                    <a:lstStyle/>
                    <a:p>
                      <a:pPr algn="ctr"/>
                      <a:r>
                        <a:rPr lang="en-US">
                          <a:effectLst/>
                        </a:rPr>
                        <a:t>27432</a:t>
                      </a:r>
                    </a:p>
                  </a:txBody>
                  <a:tcPr marL="76200" marR="76200" marT="38100" marB="38100" anchor="ctr"/>
                </a:tc>
                <a:extLst>
                  <a:ext uri="{0D108BD9-81ED-4DB2-BD59-A6C34878D82A}">
                    <a16:rowId xmlns:a16="http://schemas.microsoft.com/office/drawing/2014/main" val="4025025767"/>
                  </a:ext>
                </a:extLst>
              </a:tr>
              <a:tr h="403017">
                <a:tc>
                  <a:txBody>
                    <a:bodyPr/>
                    <a:lstStyle/>
                    <a:p>
                      <a:pPr algn="ctr" fontAlgn="ctr"/>
                      <a:r>
                        <a:rPr lang="en-US" b="0">
                          <a:effectLst/>
                        </a:rPr>
                        <a:t>Mall of the Emirates</a:t>
                      </a:r>
                    </a:p>
                  </a:txBody>
                  <a:tcPr marL="76200" marR="76200" marT="38100" marB="38100" anchor="ctr"/>
                </a:tc>
                <a:tc>
                  <a:txBody>
                    <a:bodyPr/>
                    <a:lstStyle/>
                    <a:p>
                      <a:pPr algn="ctr"/>
                      <a:r>
                        <a:rPr lang="en-US">
                          <a:effectLst/>
                        </a:rPr>
                        <a:t>13423</a:t>
                      </a:r>
                    </a:p>
                  </a:txBody>
                  <a:tcPr marL="76200" marR="76200" marT="38100" marB="38100" anchor="ctr"/>
                </a:tc>
                <a:extLst>
                  <a:ext uri="{0D108BD9-81ED-4DB2-BD59-A6C34878D82A}">
                    <a16:rowId xmlns:a16="http://schemas.microsoft.com/office/drawing/2014/main" val="1849478475"/>
                  </a:ext>
                </a:extLst>
              </a:tr>
              <a:tr h="403017">
                <a:tc>
                  <a:txBody>
                    <a:bodyPr/>
                    <a:lstStyle/>
                    <a:p>
                      <a:pPr algn="ctr" fontAlgn="ctr"/>
                      <a:r>
                        <a:rPr lang="en-US" b="0">
                          <a:effectLst/>
                        </a:rPr>
                        <a:t>City Centre Mirdif</a:t>
                      </a:r>
                    </a:p>
                  </a:txBody>
                  <a:tcPr marL="76200" marR="76200" marT="38100" marB="38100" anchor="ctr"/>
                </a:tc>
                <a:tc>
                  <a:txBody>
                    <a:bodyPr/>
                    <a:lstStyle/>
                    <a:p>
                      <a:pPr algn="ctr"/>
                      <a:r>
                        <a:rPr lang="en-US">
                          <a:effectLst/>
                        </a:rPr>
                        <a:t>7884</a:t>
                      </a:r>
                    </a:p>
                  </a:txBody>
                  <a:tcPr marL="76200" marR="76200" marT="38100" marB="38100" anchor="ctr"/>
                </a:tc>
                <a:extLst>
                  <a:ext uri="{0D108BD9-81ED-4DB2-BD59-A6C34878D82A}">
                    <a16:rowId xmlns:a16="http://schemas.microsoft.com/office/drawing/2014/main" val="1440339198"/>
                  </a:ext>
                </a:extLst>
              </a:tr>
              <a:tr h="403017">
                <a:tc>
                  <a:txBody>
                    <a:bodyPr/>
                    <a:lstStyle/>
                    <a:p>
                      <a:pPr algn="ctr" fontAlgn="ctr"/>
                      <a:r>
                        <a:rPr lang="en-US" b="0">
                          <a:effectLst/>
                        </a:rPr>
                        <a:t>Ibn-e-Battuta Mall</a:t>
                      </a:r>
                    </a:p>
                  </a:txBody>
                  <a:tcPr marL="76200" marR="76200" marT="38100" marB="38100" anchor="ctr"/>
                </a:tc>
                <a:tc>
                  <a:txBody>
                    <a:bodyPr/>
                    <a:lstStyle/>
                    <a:p>
                      <a:pPr algn="ctr"/>
                      <a:r>
                        <a:rPr lang="en-US" dirty="0">
                          <a:effectLst/>
                        </a:rPr>
                        <a:t>5589</a:t>
                      </a:r>
                    </a:p>
                  </a:txBody>
                  <a:tcPr marL="76200" marR="76200" marT="38100" marB="38100" anchor="ctr"/>
                </a:tc>
                <a:extLst>
                  <a:ext uri="{0D108BD9-81ED-4DB2-BD59-A6C34878D82A}">
                    <a16:rowId xmlns:a16="http://schemas.microsoft.com/office/drawing/2014/main" val="3435187675"/>
                  </a:ext>
                </a:extLst>
              </a:tr>
            </a:tbl>
          </a:graphicData>
        </a:graphic>
      </p:graphicFrame>
    </p:spTree>
    <p:extLst>
      <p:ext uri="{BB962C8B-B14F-4D97-AF65-F5344CB8AC3E}">
        <p14:creationId xmlns:p14="http://schemas.microsoft.com/office/powerpoint/2010/main" val="20637143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53DA718-53FE-4C36-8630-9D0B253BDB3A}" type="slidenum">
              <a:rPr lang="en-US" smtClean="0"/>
              <a:t>29</a:t>
            </a:fld>
            <a:endParaRPr lang="en-US"/>
          </a:p>
        </p:txBody>
      </p:sp>
      <p:sp>
        <p:nvSpPr>
          <p:cNvPr id="6"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dirty="0" smtClean="0">
                <a:solidFill>
                  <a:schemeClr val="accent1">
                    <a:lumMod val="75000"/>
                  </a:schemeClr>
                </a:solidFill>
                <a:latin typeface="Abadi" panose="020B0604020104020204"/>
              </a:rPr>
              <a:t>Number of Nearest Landmarks</a:t>
            </a:r>
            <a:endParaRPr lang="en-US" sz="3400"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044059827"/>
              </p:ext>
            </p:extLst>
          </p:nvPr>
        </p:nvGraphicFramePr>
        <p:xfrm>
          <a:off x="838199" y="1598252"/>
          <a:ext cx="10411691" cy="4758094"/>
        </p:xfrm>
        <a:graphic>
          <a:graphicData uri="http://schemas.openxmlformats.org/drawingml/2006/table">
            <a:tbl>
              <a:tblPr firstRow="1">
                <a:tableStyleId>{5C22544A-7EE6-4342-B048-85BDC9FD1C3A}</a:tableStyleId>
              </a:tblPr>
              <a:tblGrid>
                <a:gridCol w="4794858">
                  <a:extLst>
                    <a:ext uri="{9D8B030D-6E8A-4147-A177-3AD203B41FA5}">
                      <a16:colId xmlns:a16="http://schemas.microsoft.com/office/drawing/2014/main" val="480202217"/>
                    </a:ext>
                  </a:extLst>
                </a:gridCol>
                <a:gridCol w="5616833">
                  <a:extLst>
                    <a:ext uri="{9D8B030D-6E8A-4147-A177-3AD203B41FA5}">
                      <a16:colId xmlns:a16="http://schemas.microsoft.com/office/drawing/2014/main" val="3317410967"/>
                    </a:ext>
                  </a:extLst>
                </a:gridCol>
              </a:tblGrid>
              <a:tr h="573771">
                <a:tc>
                  <a:txBody>
                    <a:bodyPr/>
                    <a:lstStyle/>
                    <a:p>
                      <a:pPr algn="ctr" fontAlgn="ctr"/>
                      <a:r>
                        <a:rPr lang="en-US" sz="1500" dirty="0">
                          <a:effectLst/>
                        </a:rPr>
                        <a:t/>
                      </a:r>
                      <a:br>
                        <a:rPr lang="en-US" sz="1500" dirty="0">
                          <a:effectLst/>
                        </a:rPr>
                      </a:br>
                      <a:r>
                        <a:rPr lang="en-US" sz="1500" dirty="0">
                          <a:effectLst/>
                        </a:rPr>
                        <a:t>Nearest Landmark</a:t>
                      </a:r>
                    </a:p>
                  </a:txBody>
                  <a:tcPr marL="63990" marR="63990" marT="31995" marB="31995" anchor="ctr"/>
                </a:tc>
                <a:tc>
                  <a:txBody>
                    <a:bodyPr/>
                    <a:lstStyle/>
                    <a:p>
                      <a:pPr algn="ctr"/>
                      <a:r>
                        <a:rPr lang="en-US" sz="1500" dirty="0" smtClean="0"/>
                        <a:t>Counts</a:t>
                      </a:r>
                      <a:endParaRPr lang="en-US" sz="1500" dirty="0"/>
                    </a:p>
                  </a:txBody>
                  <a:tcPr marL="76788" marR="76788" marT="38394" marB="38394"/>
                </a:tc>
                <a:extLst>
                  <a:ext uri="{0D108BD9-81ED-4DB2-BD59-A6C34878D82A}">
                    <a16:rowId xmlns:a16="http://schemas.microsoft.com/office/drawing/2014/main" val="1703014539"/>
                  </a:ext>
                </a:extLst>
              </a:tr>
              <a:tr h="321871">
                <a:tc>
                  <a:txBody>
                    <a:bodyPr/>
                    <a:lstStyle/>
                    <a:p>
                      <a:pPr algn="ctr" fontAlgn="ctr"/>
                      <a:r>
                        <a:rPr lang="en-US" sz="1500">
                          <a:effectLst/>
                        </a:rPr>
                        <a:t>Downtown Dubai</a:t>
                      </a:r>
                      <a:endParaRPr lang="en-US" sz="1500" b="0">
                        <a:effectLst/>
                      </a:endParaRPr>
                    </a:p>
                  </a:txBody>
                  <a:tcPr marL="63990" marR="63990" marT="31995" marB="31995" anchor="ctr"/>
                </a:tc>
                <a:tc>
                  <a:txBody>
                    <a:bodyPr/>
                    <a:lstStyle/>
                    <a:p>
                      <a:pPr algn="ctr"/>
                      <a:r>
                        <a:rPr lang="en-US" sz="1500">
                          <a:effectLst/>
                        </a:rPr>
                        <a:t>23966</a:t>
                      </a:r>
                    </a:p>
                  </a:txBody>
                  <a:tcPr marL="63990" marR="63990" marT="31995" marB="31995" anchor="ctr"/>
                </a:tc>
                <a:extLst>
                  <a:ext uri="{0D108BD9-81ED-4DB2-BD59-A6C34878D82A}">
                    <a16:rowId xmlns:a16="http://schemas.microsoft.com/office/drawing/2014/main" val="3768712419"/>
                  </a:ext>
                </a:extLst>
              </a:tr>
              <a:tr h="321871">
                <a:tc>
                  <a:txBody>
                    <a:bodyPr/>
                    <a:lstStyle/>
                    <a:p>
                      <a:pPr algn="ctr" fontAlgn="ctr"/>
                      <a:r>
                        <a:rPr lang="en-US" sz="1500">
                          <a:effectLst/>
                        </a:rPr>
                        <a:t>Sports City Swimming Academy</a:t>
                      </a:r>
                      <a:endParaRPr lang="en-US" sz="1500" b="0">
                        <a:effectLst/>
                      </a:endParaRPr>
                    </a:p>
                  </a:txBody>
                  <a:tcPr marL="63990" marR="63990" marT="31995" marB="31995" anchor="ctr"/>
                </a:tc>
                <a:tc>
                  <a:txBody>
                    <a:bodyPr/>
                    <a:lstStyle/>
                    <a:p>
                      <a:pPr algn="ctr"/>
                      <a:r>
                        <a:rPr lang="en-US" sz="1500">
                          <a:effectLst/>
                        </a:rPr>
                        <a:t>19520</a:t>
                      </a:r>
                    </a:p>
                  </a:txBody>
                  <a:tcPr marL="63990" marR="63990" marT="31995" marB="31995" anchor="ctr"/>
                </a:tc>
                <a:extLst>
                  <a:ext uri="{0D108BD9-81ED-4DB2-BD59-A6C34878D82A}">
                    <a16:rowId xmlns:a16="http://schemas.microsoft.com/office/drawing/2014/main" val="2222928291"/>
                  </a:ext>
                </a:extLst>
              </a:tr>
              <a:tr h="321871">
                <a:tc>
                  <a:txBody>
                    <a:bodyPr/>
                    <a:lstStyle/>
                    <a:p>
                      <a:pPr algn="ctr" fontAlgn="ctr"/>
                      <a:r>
                        <a:rPr lang="en-US" sz="1500">
                          <a:effectLst/>
                        </a:rPr>
                        <a:t>Burj Al Arab</a:t>
                      </a:r>
                      <a:endParaRPr lang="en-US" sz="1500" b="0">
                        <a:effectLst/>
                      </a:endParaRPr>
                    </a:p>
                  </a:txBody>
                  <a:tcPr marL="63990" marR="63990" marT="31995" marB="31995" anchor="ctr"/>
                </a:tc>
                <a:tc>
                  <a:txBody>
                    <a:bodyPr/>
                    <a:lstStyle/>
                    <a:p>
                      <a:pPr algn="ctr"/>
                      <a:r>
                        <a:rPr lang="en-US" sz="1500">
                          <a:effectLst/>
                        </a:rPr>
                        <a:t>16447</a:t>
                      </a:r>
                    </a:p>
                  </a:txBody>
                  <a:tcPr marL="63990" marR="63990" marT="31995" marB="31995" anchor="ctr"/>
                </a:tc>
                <a:extLst>
                  <a:ext uri="{0D108BD9-81ED-4DB2-BD59-A6C34878D82A}">
                    <a16:rowId xmlns:a16="http://schemas.microsoft.com/office/drawing/2014/main" val="4063417353"/>
                  </a:ext>
                </a:extLst>
              </a:tr>
              <a:tr h="321871">
                <a:tc>
                  <a:txBody>
                    <a:bodyPr/>
                    <a:lstStyle/>
                    <a:p>
                      <a:pPr algn="ctr" fontAlgn="ctr"/>
                      <a:r>
                        <a:rPr lang="en-US" sz="1500">
                          <a:effectLst/>
                        </a:rPr>
                        <a:t>Motor City</a:t>
                      </a:r>
                      <a:endParaRPr lang="en-US" sz="1500" b="0">
                        <a:effectLst/>
                      </a:endParaRPr>
                    </a:p>
                  </a:txBody>
                  <a:tcPr marL="63990" marR="63990" marT="31995" marB="31995" anchor="ctr"/>
                </a:tc>
                <a:tc>
                  <a:txBody>
                    <a:bodyPr/>
                    <a:lstStyle/>
                    <a:p>
                      <a:pPr algn="ctr"/>
                      <a:r>
                        <a:rPr lang="en-US" sz="1500">
                          <a:effectLst/>
                        </a:rPr>
                        <a:t>8419</a:t>
                      </a:r>
                    </a:p>
                  </a:txBody>
                  <a:tcPr marL="63990" marR="63990" marT="31995" marB="31995" anchor="ctr"/>
                </a:tc>
                <a:extLst>
                  <a:ext uri="{0D108BD9-81ED-4DB2-BD59-A6C34878D82A}">
                    <a16:rowId xmlns:a16="http://schemas.microsoft.com/office/drawing/2014/main" val="85522804"/>
                  </a:ext>
                </a:extLst>
              </a:tr>
              <a:tr h="321871">
                <a:tc>
                  <a:txBody>
                    <a:bodyPr/>
                    <a:lstStyle/>
                    <a:p>
                      <a:pPr algn="ctr" fontAlgn="ctr"/>
                      <a:r>
                        <a:rPr lang="en-US" sz="1500">
                          <a:effectLst/>
                        </a:rPr>
                        <a:t>Burj Khalifa</a:t>
                      </a:r>
                      <a:endParaRPr lang="en-US" sz="1500" b="0">
                        <a:effectLst/>
                      </a:endParaRPr>
                    </a:p>
                  </a:txBody>
                  <a:tcPr marL="63990" marR="63990" marT="31995" marB="31995" anchor="ctr"/>
                </a:tc>
                <a:tc>
                  <a:txBody>
                    <a:bodyPr/>
                    <a:lstStyle/>
                    <a:p>
                      <a:pPr algn="ctr"/>
                      <a:r>
                        <a:rPr lang="en-US" sz="1500">
                          <a:effectLst/>
                        </a:rPr>
                        <a:t>7428</a:t>
                      </a:r>
                    </a:p>
                  </a:txBody>
                  <a:tcPr marL="63990" marR="63990" marT="31995" marB="31995" anchor="ctr"/>
                </a:tc>
                <a:extLst>
                  <a:ext uri="{0D108BD9-81ED-4DB2-BD59-A6C34878D82A}">
                    <a16:rowId xmlns:a16="http://schemas.microsoft.com/office/drawing/2014/main" val="3820332559"/>
                  </a:ext>
                </a:extLst>
              </a:tr>
              <a:tr h="321871">
                <a:tc>
                  <a:txBody>
                    <a:bodyPr/>
                    <a:lstStyle/>
                    <a:p>
                      <a:pPr algn="ctr" fontAlgn="ctr"/>
                      <a:r>
                        <a:rPr lang="en-US" sz="1500">
                          <a:effectLst/>
                        </a:rPr>
                        <a:t>Dubai International Airport</a:t>
                      </a:r>
                      <a:endParaRPr lang="en-US" sz="1500" b="0">
                        <a:effectLst/>
                      </a:endParaRPr>
                    </a:p>
                  </a:txBody>
                  <a:tcPr marL="63990" marR="63990" marT="31995" marB="31995" anchor="ctr"/>
                </a:tc>
                <a:tc>
                  <a:txBody>
                    <a:bodyPr/>
                    <a:lstStyle/>
                    <a:p>
                      <a:pPr algn="ctr"/>
                      <a:r>
                        <a:rPr lang="en-US" sz="1500">
                          <a:effectLst/>
                        </a:rPr>
                        <a:t>6536</a:t>
                      </a:r>
                    </a:p>
                  </a:txBody>
                  <a:tcPr marL="63990" marR="63990" marT="31995" marB="31995" anchor="ctr"/>
                </a:tc>
                <a:extLst>
                  <a:ext uri="{0D108BD9-81ED-4DB2-BD59-A6C34878D82A}">
                    <a16:rowId xmlns:a16="http://schemas.microsoft.com/office/drawing/2014/main" val="841995515"/>
                  </a:ext>
                </a:extLst>
              </a:tr>
              <a:tr h="321871">
                <a:tc>
                  <a:txBody>
                    <a:bodyPr/>
                    <a:lstStyle/>
                    <a:p>
                      <a:pPr algn="ctr" fontAlgn="ctr"/>
                      <a:r>
                        <a:rPr lang="en-US" sz="1500">
                          <a:effectLst/>
                        </a:rPr>
                        <a:t>IMG World Adventures</a:t>
                      </a:r>
                      <a:endParaRPr lang="en-US" sz="1500" b="0">
                        <a:effectLst/>
                      </a:endParaRPr>
                    </a:p>
                  </a:txBody>
                  <a:tcPr marL="63990" marR="63990" marT="31995" marB="31995" anchor="ctr"/>
                </a:tc>
                <a:tc>
                  <a:txBody>
                    <a:bodyPr/>
                    <a:lstStyle/>
                    <a:p>
                      <a:pPr algn="ctr"/>
                      <a:r>
                        <a:rPr lang="en-US" sz="1500">
                          <a:effectLst/>
                        </a:rPr>
                        <a:t>3725</a:t>
                      </a:r>
                    </a:p>
                  </a:txBody>
                  <a:tcPr marL="63990" marR="63990" marT="31995" marB="31995" anchor="ctr"/>
                </a:tc>
                <a:extLst>
                  <a:ext uri="{0D108BD9-81ED-4DB2-BD59-A6C34878D82A}">
                    <a16:rowId xmlns:a16="http://schemas.microsoft.com/office/drawing/2014/main" val="1694148733"/>
                  </a:ext>
                </a:extLst>
              </a:tr>
              <a:tr h="321871">
                <a:tc>
                  <a:txBody>
                    <a:bodyPr/>
                    <a:lstStyle/>
                    <a:p>
                      <a:pPr algn="ctr" fontAlgn="ctr"/>
                      <a:r>
                        <a:rPr lang="en-US" sz="1500">
                          <a:effectLst/>
                        </a:rPr>
                        <a:t>Expo 2020 Site</a:t>
                      </a:r>
                      <a:endParaRPr lang="en-US" sz="1500" b="0">
                        <a:effectLst/>
                      </a:endParaRPr>
                    </a:p>
                  </a:txBody>
                  <a:tcPr marL="63990" marR="63990" marT="31995" marB="31995" anchor="ctr"/>
                </a:tc>
                <a:tc>
                  <a:txBody>
                    <a:bodyPr/>
                    <a:lstStyle/>
                    <a:p>
                      <a:pPr algn="ctr"/>
                      <a:r>
                        <a:rPr lang="en-US" sz="1500">
                          <a:effectLst/>
                        </a:rPr>
                        <a:t>3437</a:t>
                      </a:r>
                    </a:p>
                  </a:txBody>
                  <a:tcPr marL="63990" marR="63990" marT="31995" marB="31995" anchor="ctr"/>
                </a:tc>
                <a:extLst>
                  <a:ext uri="{0D108BD9-81ED-4DB2-BD59-A6C34878D82A}">
                    <a16:rowId xmlns:a16="http://schemas.microsoft.com/office/drawing/2014/main" val="3800609497"/>
                  </a:ext>
                </a:extLst>
              </a:tr>
              <a:tr h="321871">
                <a:tc>
                  <a:txBody>
                    <a:bodyPr/>
                    <a:lstStyle/>
                    <a:p>
                      <a:pPr algn="ctr" fontAlgn="ctr"/>
                      <a:r>
                        <a:rPr lang="en-US" sz="1500">
                          <a:effectLst/>
                        </a:rPr>
                        <a:t>Dubai Cycling Course</a:t>
                      </a:r>
                      <a:endParaRPr lang="en-US" sz="1500" b="0">
                        <a:effectLst/>
                      </a:endParaRPr>
                    </a:p>
                  </a:txBody>
                  <a:tcPr marL="63990" marR="63990" marT="31995" marB="31995" anchor="ctr"/>
                </a:tc>
                <a:tc>
                  <a:txBody>
                    <a:bodyPr/>
                    <a:lstStyle/>
                    <a:p>
                      <a:pPr algn="ctr"/>
                      <a:r>
                        <a:rPr lang="en-US" sz="1500">
                          <a:effectLst/>
                        </a:rPr>
                        <a:t>582</a:t>
                      </a:r>
                    </a:p>
                  </a:txBody>
                  <a:tcPr marL="63990" marR="63990" marT="31995" marB="31995" anchor="ctr"/>
                </a:tc>
                <a:extLst>
                  <a:ext uri="{0D108BD9-81ED-4DB2-BD59-A6C34878D82A}">
                    <a16:rowId xmlns:a16="http://schemas.microsoft.com/office/drawing/2014/main" val="810007614"/>
                  </a:ext>
                </a:extLst>
              </a:tr>
              <a:tr h="321871">
                <a:tc>
                  <a:txBody>
                    <a:bodyPr/>
                    <a:lstStyle/>
                    <a:p>
                      <a:pPr algn="ctr" fontAlgn="ctr"/>
                      <a:r>
                        <a:rPr lang="en-US" sz="1500">
                          <a:effectLst/>
                        </a:rPr>
                        <a:t>Global Village</a:t>
                      </a:r>
                      <a:endParaRPr lang="en-US" sz="1500" b="0">
                        <a:effectLst/>
                      </a:endParaRPr>
                    </a:p>
                  </a:txBody>
                  <a:tcPr marL="63990" marR="63990" marT="31995" marB="31995" anchor="ctr"/>
                </a:tc>
                <a:tc>
                  <a:txBody>
                    <a:bodyPr/>
                    <a:lstStyle/>
                    <a:p>
                      <a:pPr algn="ctr"/>
                      <a:r>
                        <a:rPr lang="en-US" sz="1500">
                          <a:effectLst/>
                        </a:rPr>
                        <a:t>290</a:t>
                      </a:r>
                    </a:p>
                  </a:txBody>
                  <a:tcPr marL="63990" marR="63990" marT="31995" marB="31995" anchor="ctr"/>
                </a:tc>
                <a:extLst>
                  <a:ext uri="{0D108BD9-81ED-4DB2-BD59-A6C34878D82A}">
                    <a16:rowId xmlns:a16="http://schemas.microsoft.com/office/drawing/2014/main" val="2482780151"/>
                  </a:ext>
                </a:extLst>
              </a:tr>
              <a:tr h="321871">
                <a:tc>
                  <a:txBody>
                    <a:bodyPr/>
                    <a:lstStyle/>
                    <a:p>
                      <a:pPr algn="ctr" fontAlgn="ctr"/>
                      <a:r>
                        <a:rPr lang="en-US" sz="1500">
                          <a:effectLst/>
                        </a:rPr>
                        <a:t>Al Makhtoum International Airport</a:t>
                      </a:r>
                      <a:endParaRPr lang="en-US" sz="1500" b="0">
                        <a:effectLst/>
                      </a:endParaRPr>
                    </a:p>
                  </a:txBody>
                  <a:tcPr marL="63990" marR="63990" marT="31995" marB="31995" anchor="ctr"/>
                </a:tc>
                <a:tc>
                  <a:txBody>
                    <a:bodyPr/>
                    <a:lstStyle/>
                    <a:p>
                      <a:pPr algn="ctr"/>
                      <a:r>
                        <a:rPr lang="en-US" sz="1500">
                          <a:effectLst/>
                        </a:rPr>
                        <a:t>225</a:t>
                      </a:r>
                    </a:p>
                  </a:txBody>
                  <a:tcPr marL="63990" marR="63990" marT="31995" marB="31995" anchor="ctr"/>
                </a:tc>
                <a:extLst>
                  <a:ext uri="{0D108BD9-81ED-4DB2-BD59-A6C34878D82A}">
                    <a16:rowId xmlns:a16="http://schemas.microsoft.com/office/drawing/2014/main" val="3311405483"/>
                  </a:ext>
                </a:extLst>
              </a:tr>
              <a:tr h="321871">
                <a:tc>
                  <a:txBody>
                    <a:bodyPr/>
                    <a:lstStyle/>
                    <a:p>
                      <a:pPr algn="ctr" fontAlgn="ctr"/>
                      <a:r>
                        <a:rPr lang="en-US" sz="1500">
                          <a:effectLst/>
                        </a:rPr>
                        <a:t>Dubai Parks and Resorts</a:t>
                      </a:r>
                      <a:endParaRPr lang="en-US" sz="1500" b="0">
                        <a:effectLst/>
                      </a:endParaRPr>
                    </a:p>
                  </a:txBody>
                  <a:tcPr marL="63990" marR="63990" marT="31995" marB="31995" anchor="ctr"/>
                </a:tc>
                <a:tc>
                  <a:txBody>
                    <a:bodyPr/>
                    <a:lstStyle/>
                    <a:p>
                      <a:pPr algn="ctr"/>
                      <a:r>
                        <a:rPr lang="en-US" sz="1500">
                          <a:effectLst/>
                        </a:rPr>
                        <a:t>82</a:t>
                      </a:r>
                    </a:p>
                  </a:txBody>
                  <a:tcPr marL="63990" marR="63990" marT="31995" marB="31995" anchor="ctr"/>
                </a:tc>
                <a:extLst>
                  <a:ext uri="{0D108BD9-81ED-4DB2-BD59-A6C34878D82A}">
                    <a16:rowId xmlns:a16="http://schemas.microsoft.com/office/drawing/2014/main" val="3289121788"/>
                  </a:ext>
                </a:extLst>
              </a:tr>
              <a:tr h="321871">
                <a:tc>
                  <a:txBody>
                    <a:bodyPr/>
                    <a:lstStyle/>
                    <a:p>
                      <a:pPr algn="ctr" fontAlgn="ctr"/>
                      <a:r>
                        <a:rPr lang="en-US" sz="1500">
                          <a:effectLst/>
                        </a:rPr>
                        <a:t>Jabel Ali</a:t>
                      </a:r>
                      <a:endParaRPr lang="en-US" sz="1500" b="0">
                        <a:effectLst/>
                      </a:endParaRPr>
                    </a:p>
                  </a:txBody>
                  <a:tcPr marL="63990" marR="63990" marT="31995" marB="31995" anchor="ctr"/>
                </a:tc>
                <a:tc>
                  <a:txBody>
                    <a:bodyPr/>
                    <a:lstStyle/>
                    <a:p>
                      <a:pPr algn="ctr"/>
                      <a:r>
                        <a:rPr lang="en-US" sz="1500" dirty="0">
                          <a:effectLst/>
                        </a:rPr>
                        <a:t>2</a:t>
                      </a:r>
                    </a:p>
                  </a:txBody>
                  <a:tcPr marL="63990" marR="63990" marT="31995" marB="31995" anchor="ctr"/>
                </a:tc>
                <a:extLst>
                  <a:ext uri="{0D108BD9-81ED-4DB2-BD59-A6C34878D82A}">
                    <a16:rowId xmlns:a16="http://schemas.microsoft.com/office/drawing/2014/main" val="1615223474"/>
                  </a:ext>
                </a:extLst>
              </a:tr>
            </a:tbl>
          </a:graphicData>
        </a:graphic>
      </p:graphicFrame>
    </p:spTree>
    <p:extLst>
      <p:ext uri="{BB962C8B-B14F-4D97-AF65-F5344CB8AC3E}">
        <p14:creationId xmlns:p14="http://schemas.microsoft.com/office/powerpoint/2010/main" val="1343947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8249"/>
            <a:ext cx="10515600" cy="4758099"/>
          </a:xfrm>
        </p:spPr>
        <p:txBody>
          <a:bodyPr>
            <a:normAutofit/>
          </a:bodyPr>
          <a:lstStyle/>
          <a:p>
            <a:pPr algn="just"/>
            <a:r>
              <a:rPr lang="en-US" sz="2000" dirty="0" smtClean="0">
                <a:latin typeface="Abadi" panose="020B0604020104020204"/>
              </a:rPr>
              <a:t>Dubai’s Estates Prices Prediction.</a:t>
            </a:r>
          </a:p>
          <a:p>
            <a:pPr algn="just"/>
            <a:r>
              <a:rPr lang="en-US" sz="2000" dirty="0" smtClean="0">
                <a:latin typeface="Abadi" panose="020B0604020104020204"/>
              </a:rPr>
              <a:t>We want to reduce the time and the effort of searching about the Meter Price of the estates in Dubai by predict the Meter Price and figuring out what features effect it.</a:t>
            </a:r>
          </a:p>
          <a:p>
            <a:pPr algn="just"/>
            <a:r>
              <a:rPr lang="en-US" sz="2000" dirty="0" smtClean="0">
                <a:latin typeface="Abadi" panose="020B0604020104020204"/>
              </a:rPr>
              <a:t>Starting by collecting the data from Dubai Government Land Department, then doing some wrangling to find patterns in the data.</a:t>
            </a:r>
          </a:p>
          <a:p>
            <a:pPr algn="just"/>
            <a:r>
              <a:rPr lang="en-US" sz="2000" dirty="0" smtClean="0">
                <a:latin typeface="Abadi" panose="020B0604020104020204"/>
              </a:rPr>
              <a:t>Using exploratory data analysis (EDA) find information </a:t>
            </a:r>
            <a:r>
              <a:rPr lang="en-US" sz="2000" dirty="0" smtClean="0">
                <a:latin typeface="Abadi" panose="020B0604020104020204"/>
              </a:rPr>
              <a:t>like distribution</a:t>
            </a:r>
            <a:r>
              <a:rPr lang="en-US" sz="2000" dirty="0" smtClean="0">
                <a:latin typeface="Abadi" panose="020B0604020104020204"/>
              </a:rPr>
              <a:t> between the standards and the Meter Price.</a:t>
            </a:r>
          </a:p>
          <a:p>
            <a:pPr algn="just"/>
            <a:r>
              <a:rPr lang="en-US" sz="2000" dirty="0" smtClean="0">
                <a:latin typeface="Abadi" panose="020B0604020104020204"/>
              </a:rPr>
              <a:t>Using Statistical Experiments and significance testing find standards that have effect on the Meter Price.</a:t>
            </a:r>
          </a:p>
          <a:p>
            <a:pPr algn="just"/>
            <a:r>
              <a:rPr lang="en-US" sz="2000" dirty="0" smtClean="0">
                <a:latin typeface="Abadi" panose="020B0604020104020204"/>
              </a:rPr>
              <a:t>Performing a predictive analysis and building models to predict the Meter Price depending on the previous standards and chose the best models based on some metrics like R-Square.</a:t>
            </a:r>
          </a:p>
          <a:p>
            <a:pPr algn="just"/>
            <a:r>
              <a:rPr lang="en-US" sz="2000" dirty="0" smtClean="0">
                <a:latin typeface="Abadi" panose="020B0604020104020204"/>
              </a:rPr>
              <a:t>The results that we can figure out which standards effect the Meter Price and predict its value with 67% of certainty.</a:t>
            </a:r>
            <a:endParaRPr lang="en-US" sz="2000" dirty="0">
              <a:latin typeface="Abadi" panose="020B0604020104020204"/>
            </a:endParaRPr>
          </a:p>
        </p:txBody>
      </p:sp>
      <p:sp>
        <p:nvSpPr>
          <p:cNvPr id="4" name="Slide Number Placeholder 3"/>
          <p:cNvSpPr>
            <a:spLocks noGrp="1"/>
          </p:cNvSpPr>
          <p:nvPr>
            <p:ph type="sldNum" sz="quarter" idx="12"/>
          </p:nvPr>
        </p:nvSpPr>
        <p:spPr/>
        <p:txBody>
          <a:bodyPr/>
          <a:lstStyle/>
          <a:p>
            <a:fld id="{553DA718-53FE-4C36-8630-9D0B253BDB3A}" type="slidenum">
              <a:rPr lang="en-US" smtClean="0"/>
              <a:t>3</a:t>
            </a:fld>
            <a:endParaRPr lang="en-US"/>
          </a:p>
        </p:txBody>
      </p:sp>
      <p:sp>
        <p:nvSpPr>
          <p:cNvPr id="5"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lumMod val="75000"/>
                  </a:schemeClr>
                </a:solidFill>
                <a:latin typeface="Abadi" panose="020B0604020104020204"/>
              </a:rPr>
              <a:t>Executive Summary</a:t>
            </a: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738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1486" y="2718288"/>
            <a:ext cx="5624514" cy="1497623"/>
          </a:xfrm>
        </p:spPr>
        <p:txBody>
          <a:bodyPr>
            <a:normAutofit fontScale="90000"/>
          </a:bodyPr>
          <a:lstStyle/>
          <a:p>
            <a:pPr algn="l"/>
            <a:r>
              <a:rPr lang="en-US" sz="4800" b="1" dirty="0" smtClean="0">
                <a:latin typeface="Abadi" panose="020B0604020104020204"/>
                <a:cs typeface="Andalus" panose="02020603050405020304" pitchFamily="18" charset="-78"/>
              </a:rPr>
              <a:t>Predictive Analysis</a:t>
            </a:r>
            <a:br>
              <a:rPr lang="en-US" sz="4800" b="1" dirty="0" smtClean="0">
                <a:latin typeface="Abadi" panose="020B0604020104020204"/>
                <a:cs typeface="Andalus" panose="02020603050405020304" pitchFamily="18" charset="-78"/>
              </a:rPr>
            </a:br>
            <a:r>
              <a:rPr lang="en-US" sz="4800" b="1" dirty="0" smtClean="0">
                <a:latin typeface="Abadi" panose="020B0604020104020204"/>
                <a:cs typeface="Andalus" panose="02020603050405020304" pitchFamily="18" charset="-78"/>
              </a:rPr>
              <a:t>(Regression)</a:t>
            </a:r>
            <a:endParaRPr lang="en-US" sz="4800" b="1" dirty="0">
              <a:latin typeface="Abadi" panose="020B0604020104020204"/>
              <a:cs typeface="Andalus" panose="02020603050405020304" pitchFamily="18" charset="-78"/>
            </a:endParaRPr>
          </a:p>
        </p:txBody>
      </p:sp>
      <p:sp>
        <p:nvSpPr>
          <p:cNvPr id="3" name="Subtitle 2"/>
          <p:cNvSpPr>
            <a:spLocks noGrp="1"/>
          </p:cNvSpPr>
          <p:nvPr>
            <p:ph type="subTitle" idx="1"/>
          </p:nvPr>
        </p:nvSpPr>
        <p:spPr>
          <a:xfrm>
            <a:off x="471486" y="4215911"/>
            <a:ext cx="3191741" cy="755651"/>
          </a:xfrm>
        </p:spPr>
        <p:txBody>
          <a:bodyPr>
            <a:normAutofit/>
          </a:bodyPr>
          <a:lstStyle/>
          <a:p>
            <a:pPr algn="l"/>
            <a:r>
              <a:rPr lang="en-US" dirty="0" smtClean="0">
                <a:latin typeface="Abadi" panose="020B0604020104020204"/>
              </a:rPr>
              <a:t>Section 3</a:t>
            </a:r>
            <a:endParaRPr lang="en-US" dirty="0">
              <a:latin typeface="Abadi" panose="020B0604020104020204"/>
            </a:endParaRPr>
          </a:p>
        </p:txBody>
      </p:sp>
    </p:spTree>
    <p:extLst>
      <p:ext uri="{BB962C8B-B14F-4D97-AF65-F5344CB8AC3E}">
        <p14:creationId xmlns:p14="http://schemas.microsoft.com/office/powerpoint/2010/main" val="9216326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53DA718-53FE-4C36-8630-9D0B253BDB3A}" type="slidenum">
              <a:rPr lang="en-US" smtClean="0"/>
              <a:t>31</a:t>
            </a:fld>
            <a:endParaRPr lang="en-US"/>
          </a:p>
        </p:txBody>
      </p:sp>
      <p:sp>
        <p:nvSpPr>
          <p:cNvPr id="6"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schemeClr val="accent1">
                    <a:lumMod val="75000"/>
                  </a:schemeClr>
                </a:solidFill>
                <a:latin typeface="Abadi" panose="020B0604020104020204"/>
              </a:rPr>
              <a:t>Regression R-Square</a:t>
            </a:r>
            <a:endParaRPr lang="en-US" sz="3600"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p:nvPr>
        </p:nvSpPr>
        <p:spPr>
          <a:xfrm>
            <a:off x="838200" y="1307305"/>
            <a:ext cx="10515600" cy="845052"/>
          </a:xfrm>
        </p:spPr>
        <p:txBody>
          <a:bodyPr>
            <a:normAutofit/>
          </a:bodyPr>
          <a:lstStyle/>
          <a:p>
            <a:r>
              <a:rPr lang="en-US" sz="2200" dirty="0" smtClean="0">
                <a:latin typeface="Abadi" panose="020B0604020104020204"/>
              </a:rPr>
              <a:t>The R-Square of (KNN, XGB and RTR) are very close, but neural network is less than the others.</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6549" r="48764" b="44966"/>
          <a:stretch/>
        </p:blipFill>
        <p:spPr>
          <a:xfrm>
            <a:off x="838200" y="2268171"/>
            <a:ext cx="10515600" cy="4104493"/>
          </a:xfrm>
          <a:prstGeom prst="rect">
            <a:avLst/>
          </a:prstGeom>
        </p:spPr>
      </p:pic>
    </p:spTree>
    <p:extLst>
      <p:ext uri="{BB962C8B-B14F-4D97-AF65-F5344CB8AC3E}">
        <p14:creationId xmlns:p14="http://schemas.microsoft.com/office/powerpoint/2010/main" val="7308333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53DA718-53FE-4C36-8630-9D0B253BDB3A}" type="slidenum">
              <a:rPr lang="en-US" smtClean="0"/>
              <a:t>32</a:t>
            </a:fld>
            <a:endParaRPr lang="en-US"/>
          </a:p>
        </p:txBody>
      </p:sp>
      <p:sp>
        <p:nvSpPr>
          <p:cNvPr id="6"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schemeClr val="accent1">
                    <a:lumMod val="75000"/>
                  </a:schemeClr>
                </a:solidFill>
                <a:latin typeface="Abadi" panose="020B0604020104020204"/>
              </a:rPr>
              <a:t>Regression Mean Absolute Error</a:t>
            </a:r>
            <a:endParaRPr lang="en-US" sz="3600"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p:nvPr>
        </p:nvSpPr>
        <p:spPr>
          <a:xfrm>
            <a:off x="838200" y="1307305"/>
            <a:ext cx="10515600" cy="845052"/>
          </a:xfrm>
        </p:spPr>
        <p:txBody>
          <a:bodyPr>
            <a:normAutofit/>
          </a:bodyPr>
          <a:lstStyle/>
          <a:p>
            <a:r>
              <a:rPr lang="en-US" sz="2200" dirty="0" smtClean="0">
                <a:latin typeface="Abadi" panose="020B0604020104020204"/>
              </a:rPr>
              <a:t>The MAE of (KNN, XGB and RTR) are very close, but neural network is higher than the others.</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6549" r="48764" b="44966"/>
          <a:stretch/>
        </p:blipFill>
        <p:spPr>
          <a:xfrm>
            <a:off x="838200" y="2268171"/>
            <a:ext cx="10515600" cy="4104493"/>
          </a:xfrm>
          <a:prstGeom prst="rect">
            <a:avLst/>
          </a:prstGeom>
        </p:spPr>
      </p:pic>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1720" t="9795" b="46434"/>
          <a:stretch/>
        </p:blipFill>
        <p:spPr>
          <a:xfrm>
            <a:off x="1246909" y="2268171"/>
            <a:ext cx="10106891" cy="4088179"/>
          </a:xfrm>
          <a:prstGeom prst="rect">
            <a:avLst/>
          </a:prstGeom>
        </p:spPr>
      </p:pic>
    </p:spTree>
    <p:extLst>
      <p:ext uri="{BB962C8B-B14F-4D97-AF65-F5344CB8AC3E}">
        <p14:creationId xmlns:p14="http://schemas.microsoft.com/office/powerpoint/2010/main" val="31293043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53DA718-53FE-4C36-8630-9D0B253BDB3A}" type="slidenum">
              <a:rPr lang="en-US" smtClean="0"/>
              <a:t>33</a:t>
            </a:fld>
            <a:endParaRPr lang="en-US"/>
          </a:p>
        </p:txBody>
      </p:sp>
      <p:sp>
        <p:nvSpPr>
          <p:cNvPr id="6"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schemeClr val="accent1">
                    <a:lumMod val="75000"/>
                  </a:schemeClr>
                </a:solidFill>
                <a:latin typeface="Abadi" panose="020B0604020104020204"/>
              </a:rPr>
              <a:t>Regression Mean Squared Error</a:t>
            </a:r>
            <a:endParaRPr lang="en-US" sz="3600"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p:nvPr>
        </p:nvSpPr>
        <p:spPr>
          <a:xfrm>
            <a:off x="838200" y="1307305"/>
            <a:ext cx="10515600" cy="845052"/>
          </a:xfrm>
        </p:spPr>
        <p:txBody>
          <a:bodyPr>
            <a:normAutofit/>
          </a:bodyPr>
          <a:lstStyle/>
          <a:p>
            <a:r>
              <a:rPr lang="en-US" sz="2200" dirty="0" smtClean="0">
                <a:latin typeface="Abadi" panose="020B0604020104020204"/>
              </a:rPr>
              <a:t>The MSE of (KNN, XGB and RTR) are very close, but neural network is higher than the others.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54438" r="49060"/>
          <a:stretch/>
        </p:blipFill>
        <p:spPr>
          <a:xfrm>
            <a:off x="838200" y="2268171"/>
            <a:ext cx="10515600" cy="4088179"/>
          </a:xfrm>
          <a:prstGeom prst="rect">
            <a:avLst/>
          </a:prstGeom>
        </p:spPr>
      </p:pic>
    </p:spTree>
    <p:extLst>
      <p:ext uri="{BB962C8B-B14F-4D97-AF65-F5344CB8AC3E}">
        <p14:creationId xmlns:p14="http://schemas.microsoft.com/office/powerpoint/2010/main" val="17815379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53DA718-53FE-4C36-8630-9D0B253BDB3A}" type="slidenum">
              <a:rPr lang="en-US" smtClean="0"/>
              <a:t>34</a:t>
            </a:fld>
            <a:endParaRPr lang="en-US"/>
          </a:p>
        </p:txBody>
      </p:sp>
      <p:sp>
        <p:nvSpPr>
          <p:cNvPr id="6"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schemeClr val="accent1">
                    <a:lumMod val="75000"/>
                  </a:schemeClr>
                </a:solidFill>
                <a:latin typeface="Abadi" panose="020B0604020104020204"/>
              </a:rPr>
              <a:t>Regression Residuals</a:t>
            </a:r>
            <a:endParaRPr lang="en-US" sz="3600"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p:nvPr>
        </p:nvSpPr>
        <p:spPr>
          <a:xfrm>
            <a:off x="838200" y="1307305"/>
            <a:ext cx="10515600" cy="845052"/>
          </a:xfrm>
        </p:spPr>
        <p:txBody>
          <a:bodyPr>
            <a:normAutofit/>
          </a:bodyPr>
          <a:lstStyle/>
          <a:p>
            <a:r>
              <a:rPr lang="en-US" sz="2200" dirty="0" smtClean="0">
                <a:latin typeface="Abadi" panose="020B0604020104020204"/>
              </a:rPr>
              <a:t>The MSE of (KNN, XGB and RTR) are very close, but neural network is less than the others.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54438" r="49060"/>
          <a:stretch/>
        </p:blipFill>
        <p:spPr>
          <a:xfrm>
            <a:off x="838200" y="2268171"/>
            <a:ext cx="10515600" cy="4088179"/>
          </a:xfrm>
          <a:prstGeom prst="rect">
            <a:avLst/>
          </a:prstGeom>
        </p:spPr>
      </p:pic>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1763" t="54438"/>
          <a:stretch/>
        </p:blipFill>
        <p:spPr>
          <a:xfrm>
            <a:off x="1260764" y="2268171"/>
            <a:ext cx="10093036" cy="4088179"/>
          </a:xfrm>
          <a:prstGeom prst="rect">
            <a:avLst/>
          </a:prstGeom>
        </p:spPr>
      </p:pic>
    </p:spTree>
    <p:extLst>
      <p:ext uri="{BB962C8B-B14F-4D97-AF65-F5344CB8AC3E}">
        <p14:creationId xmlns:p14="http://schemas.microsoft.com/office/powerpoint/2010/main" val="4062313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8249"/>
            <a:ext cx="10515600" cy="4758099"/>
          </a:xfrm>
        </p:spPr>
        <p:txBody>
          <a:bodyPr>
            <a:normAutofit/>
          </a:bodyPr>
          <a:lstStyle/>
          <a:p>
            <a:pPr algn="just"/>
            <a:r>
              <a:rPr lang="en-US" sz="2400" dirty="0" smtClean="0">
                <a:latin typeface="Abadi" panose="020B0604020104020204"/>
              </a:rPr>
              <a:t>Studied the real estates data from Dubai Government Land Department to figure out what features that have an effect on the Meter Price of the estates in Dubai and built a prediction model to predict the Meter Price.</a:t>
            </a:r>
          </a:p>
          <a:p>
            <a:pPr algn="just"/>
            <a:r>
              <a:rPr lang="en-US" sz="2400" dirty="0" smtClean="0">
                <a:latin typeface="Abadi" panose="020B0604020104020204"/>
              </a:rPr>
              <a:t>Found that there is a relation between (Transaction Type, Area, Rooms, Parking, Nearest Metro, Nearest Mall and Nearest Landmark) and the (Meter Price).</a:t>
            </a:r>
          </a:p>
          <a:p>
            <a:pPr algn="just"/>
            <a:r>
              <a:rPr lang="en-US" sz="2400" dirty="0" smtClean="0">
                <a:latin typeface="Abadi" panose="020B0604020104020204"/>
              </a:rPr>
              <a:t>Performed a predictive analysis and built a regression models to predict the Meter Price based on the previous standards, evaluated by R-Square, MAE, MSE and Residuals metrics, </a:t>
            </a:r>
            <a:r>
              <a:rPr lang="en-US" sz="2400" dirty="0" smtClean="0">
                <a:latin typeface="Abadi" panose="020B0604020104020204"/>
              </a:rPr>
              <a:t>afford </a:t>
            </a:r>
            <a:r>
              <a:rPr lang="en-US" sz="2400" dirty="0" smtClean="0">
                <a:latin typeface="Abadi" panose="020B0604020104020204"/>
              </a:rPr>
              <a:t>in the best situation 67% of certainty, using the XGBoost model because it is fast more than the others.</a:t>
            </a:r>
          </a:p>
          <a:p>
            <a:pPr algn="just"/>
            <a:r>
              <a:rPr lang="en-US" sz="2400" dirty="0" smtClean="0">
                <a:latin typeface="Abadi" panose="020B0604020104020204"/>
              </a:rPr>
              <a:t>The results are we can figure out what the standards that effect the Meter Price in Dubai and predict it with 67% of certainty.</a:t>
            </a:r>
          </a:p>
        </p:txBody>
      </p:sp>
      <p:sp>
        <p:nvSpPr>
          <p:cNvPr id="4" name="Slide Number Placeholder 3"/>
          <p:cNvSpPr>
            <a:spLocks noGrp="1"/>
          </p:cNvSpPr>
          <p:nvPr>
            <p:ph type="sldNum" sz="quarter" idx="12"/>
          </p:nvPr>
        </p:nvSpPr>
        <p:spPr/>
        <p:txBody>
          <a:bodyPr/>
          <a:lstStyle/>
          <a:p>
            <a:fld id="{553DA718-53FE-4C36-8630-9D0B253BDB3A}" type="slidenum">
              <a:rPr lang="en-US" smtClean="0"/>
              <a:t>35</a:t>
            </a:fld>
            <a:endParaRPr lang="en-US"/>
          </a:p>
        </p:txBody>
      </p:sp>
      <p:sp>
        <p:nvSpPr>
          <p:cNvPr id="5"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accent1">
                    <a:lumMod val="75000"/>
                  </a:schemeClr>
                </a:solidFill>
                <a:latin typeface="Abadi" panose="020B0604020104020204"/>
              </a:rPr>
              <a:t>Conclusions</a:t>
            </a:r>
            <a:endParaRPr lang="en-US"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6020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8250"/>
            <a:ext cx="10515600" cy="4351338"/>
          </a:xfrm>
        </p:spPr>
        <p:txBody>
          <a:bodyPr>
            <a:normAutofit/>
          </a:bodyPr>
          <a:lstStyle/>
          <a:p>
            <a:pPr algn="just"/>
            <a:r>
              <a:rPr lang="en-US" sz="2200" dirty="0" smtClean="0">
                <a:latin typeface="Abadi" panose="020B0604020104020204"/>
              </a:rPr>
              <a:t>x</a:t>
            </a:r>
          </a:p>
        </p:txBody>
      </p:sp>
      <p:sp>
        <p:nvSpPr>
          <p:cNvPr id="4" name="Slide Number Placeholder 3"/>
          <p:cNvSpPr>
            <a:spLocks noGrp="1"/>
          </p:cNvSpPr>
          <p:nvPr>
            <p:ph type="sldNum" sz="quarter" idx="12"/>
          </p:nvPr>
        </p:nvSpPr>
        <p:spPr/>
        <p:txBody>
          <a:bodyPr/>
          <a:lstStyle/>
          <a:p>
            <a:fld id="{553DA718-53FE-4C36-8630-9D0B253BDB3A}" type="slidenum">
              <a:rPr lang="en-US" smtClean="0"/>
              <a:t>36</a:t>
            </a:fld>
            <a:endParaRPr lang="en-US"/>
          </a:p>
        </p:txBody>
      </p:sp>
      <p:sp>
        <p:nvSpPr>
          <p:cNvPr id="5"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accent1">
                    <a:lumMod val="75000"/>
                  </a:schemeClr>
                </a:solidFill>
                <a:latin typeface="Abadi" panose="020B0604020104020204"/>
              </a:rPr>
              <a:t>Appendix</a:t>
            </a:r>
            <a:endParaRPr lang="en-US"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4677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1486" y="1649771"/>
            <a:ext cx="5624514" cy="849256"/>
          </a:xfrm>
        </p:spPr>
        <p:txBody>
          <a:bodyPr>
            <a:normAutofit/>
          </a:bodyPr>
          <a:lstStyle/>
          <a:p>
            <a:pPr algn="l"/>
            <a:r>
              <a:rPr lang="en-US" sz="5400" b="1" dirty="0" smtClean="0">
                <a:solidFill>
                  <a:schemeClr val="bg1">
                    <a:lumMod val="95000"/>
                  </a:schemeClr>
                </a:solidFill>
                <a:latin typeface="Abadi" panose="020B0604020104020204"/>
                <a:cs typeface="Andalus" panose="02020603050405020304" pitchFamily="18" charset="-78"/>
              </a:rPr>
              <a:t>Thank You!</a:t>
            </a:r>
            <a:endParaRPr lang="en-US" sz="5400" b="1" dirty="0">
              <a:solidFill>
                <a:schemeClr val="bg1">
                  <a:lumMod val="95000"/>
                </a:schemeClr>
              </a:solidFill>
              <a:latin typeface="Abadi" panose="020B0604020104020204"/>
              <a:cs typeface="Andalus" panose="02020603050405020304" pitchFamily="18" charset="-78"/>
            </a:endParaRPr>
          </a:p>
        </p:txBody>
      </p:sp>
    </p:spTree>
    <p:extLst>
      <p:ext uri="{BB962C8B-B14F-4D97-AF65-F5344CB8AC3E}">
        <p14:creationId xmlns:p14="http://schemas.microsoft.com/office/powerpoint/2010/main" val="690716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7727"/>
            <a:ext cx="10515600" cy="4758622"/>
          </a:xfrm>
        </p:spPr>
        <p:txBody>
          <a:bodyPr>
            <a:normAutofit/>
          </a:bodyPr>
          <a:lstStyle/>
          <a:p>
            <a:pPr algn="just">
              <a:lnSpc>
                <a:spcPct val="100000"/>
              </a:lnSpc>
            </a:pPr>
            <a:r>
              <a:rPr lang="en-US" sz="2400" dirty="0" smtClean="0">
                <a:latin typeface="Abadi" panose="020B0604020104020204"/>
              </a:rPr>
              <a:t>Dubai Estates are being bought and sold many times and when someone need to buy/sell an estate, it need another one to approximate the meter price, instead of searching for its prices and features that effect that price, this project is to figure out the way to make this process easy and fast based on studding Dubai Real </a:t>
            </a:r>
            <a:r>
              <a:rPr lang="en-US" sz="2400" dirty="0">
                <a:latin typeface="Abadi" panose="020B0604020104020204"/>
              </a:rPr>
              <a:t>E</a:t>
            </a:r>
            <a:r>
              <a:rPr lang="en-US" sz="2400" dirty="0" smtClean="0">
                <a:latin typeface="Abadi" panose="020B0604020104020204"/>
              </a:rPr>
              <a:t>states data for 2022.</a:t>
            </a:r>
          </a:p>
          <a:p>
            <a:pPr algn="just">
              <a:lnSpc>
                <a:spcPct val="100000"/>
              </a:lnSpc>
            </a:pPr>
            <a:r>
              <a:rPr lang="en-US" sz="2400" dirty="0" smtClean="0">
                <a:latin typeface="Abadi" panose="020B0604020104020204"/>
              </a:rPr>
              <a:t>Depending on the previous we will study Dubai Real Estates Data to figure out the following:</a:t>
            </a:r>
          </a:p>
          <a:p>
            <a:pPr lvl="1" algn="just">
              <a:lnSpc>
                <a:spcPct val="100000"/>
              </a:lnSpc>
            </a:pPr>
            <a:r>
              <a:rPr lang="en-US" sz="2200" dirty="0" smtClean="0">
                <a:latin typeface="Abadi" panose="020B0604020104020204"/>
              </a:rPr>
              <a:t>What are the features that effect the meter price of the estates.</a:t>
            </a:r>
          </a:p>
          <a:p>
            <a:pPr lvl="1" algn="just">
              <a:lnSpc>
                <a:spcPct val="100000"/>
              </a:lnSpc>
            </a:pPr>
            <a:r>
              <a:rPr lang="en-US" sz="2200" dirty="0" smtClean="0">
                <a:latin typeface="Abadi" panose="020B0604020104020204"/>
              </a:rPr>
              <a:t>Build a prediction model trying to predict the meter price based on the different situation of the previous standards.</a:t>
            </a:r>
            <a:endParaRPr lang="en-US" sz="2200" dirty="0">
              <a:latin typeface="Abadi" panose="020B0604020104020204"/>
            </a:endParaRPr>
          </a:p>
        </p:txBody>
      </p:sp>
      <p:sp>
        <p:nvSpPr>
          <p:cNvPr id="4" name="Slide Number Placeholder 3"/>
          <p:cNvSpPr>
            <a:spLocks noGrp="1"/>
          </p:cNvSpPr>
          <p:nvPr>
            <p:ph type="sldNum" sz="quarter" idx="12"/>
          </p:nvPr>
        </p:nvSpPr>
        <p:spPr/>
        <p:txBody>
          <a:bodyPr/>
          <a:lstStyle/>
          <a:p>
            <a:fld id="{553DA718-53FE-4C36-8630-9D0B253BDB3A}" type="slidenum">
              <a:rPr lang="en-US" smtClean="0"/>
              <a:t>4</a:t>
            </a:fld>
            <a:endParaRPr lang="en-US"/>
          </a:p>
        </p:txBody>
      </p:sp>
      <p:sp>
        <p:nvSpPr>
          <p:cNvPr id="5"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lumMod val="75000"/>
                  </a:schemeClr>
                </a:solidFill>
                <a:latin typeface="Abadi" panose="020B0604020104020204"/>
              </a:rPr>
              <a:t>Introduction</a:t>
            </a: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403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colorTemperature colorTemp="7000"/>
                    </a14:imgEffect>
                    <a14:imgEffect>
                      <a14:brightnessContrast contrast="2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1487" y="2559627"/>
            <a:ext cx="5001058" cy="907473"/>
          </a:xfrm>
        </p:spPr>
        <p:txBody>
          <a:bodyPr>
            <a:normAutofit fontScale="90000"/>
          </a:bodyPr>
          <a:lstStyle/>
          <a:p>
            <a:pPr algn="l"/>
            <a:r>
              <a:rPr lang="en-US" b="1" dirty="0" smtClean="0">
                <a:latin typeface="Abadi" panose="020B0604020104020204"/>
                <a:cs typeface="Andalus" panose="02020603050405020304" pitchFamily="18" charset="-78"/>
              </a:rPr>
              <a:t>Methodology</a:t>
            </a:r>
            <a:endParaRPr lang="en-US" b="1" dirty="0">
              <a:latin typeface="Abadi" panose="020B0604020104020204"/>
              <a:cs typeface="Andalus" panose="02020603050405020304" pitchFamily="18" charset="-78"/>
            </a:endParaRPr>
          </a:p>
        </p:txBody>
      </p:sp>
      <p:sp>
        <p:nvSpPr>
          <p:cNvPr id="3" name="Subtitle 2"/>
          <p:cNvSpPr>
            <a:spLocks noGrp="1"/>
          </p:cNvSpPr>
          <p:nvPr>
            <p:ph type="subTitle" idx="1"/>
          </p:nvPr>
        </p:nvSpPr>
        <p:spPr>
          <a:xfrm>
            <a:off x="471487" y="3467100"/>
            <a:ext cx="3191741" cy="755651"/>
          </a:xfrm>
        </p:spPr>
        <p:txBody>
          <a:bodyPr>
            <a:normAutofit/>
          </a:bodyPr>
          <a:lstStyle/>
          <a:p>
            <a:pPr algn="l"/>
            <a:r>
              <a:rPr lang="en-US" dirty="0" smtClean="0">
                <a:latin typeface="Abadi" panose="020B0604020104020204"/>
              </a:rPr>
              <a:t>Section 1</a:t>
            </a:r>
            <a:endParaRPr lang="en-US" dirty="0">
              <a:latin typeface="Abadi" panose="020B0604020104020204"/>
            </a:endParaRPr>
          </a:p>
        </p:txBody>
      </p:sp>
    </p:spTree>
    <p:extLst>
      <p:ext uri="{BB962C8B-B14F-4D97-AF65-F5344CB8AC3E}">
        <p14:creationId xmlns:p14="http://schemas.microsoft.com/office/powerpoint/2010/main" val="1643635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8250"/>
            <a:ext cx="10515600" cy="4351338"/>
          </a:xfrm>
        </p:spPr>
        <p:txBody>
          <a:bodyPr>
            <a:noAutofit/>
          </a:bodyPr>
          <a:lstStyle/>
          <a:p>
            <a:pPr marL="0" indent="0" algn="just">
              <a:lnSpc>
                <a:spcPct val="100000"/>
              </a:lnSpc>
              <a:buNone/>
            </a:pPr>
            <a:r>
              <a:rPr lang="en-US" sz="2200" dirty="0" smtClean="0">
                <a:solidFill>
                  <a:schemeClr val="accent1">
                    <a:lumMod val="75000"/>
                  </a:schemeClr>
                </a:solidFill>
                <a:latin typeface="Abadi" panose="020B0604020104020204"/>
              </a:rPr>
              <a:t>Executive Summary</a:t>
            </a:r>
          </a:p>
          <a:p>
            <a:pPr algn="just">
              <a:lnSpc>
                <a:spcPct val="100000"/>
              </a:lnSpc>
            </a:pPr>
            <a:r>
              <a:rPr lang="en-US" sz="2000" b="1" dirty="0" smtClean="0">
                <a:latin typeface="Abadi" panose="020B0604020104020204"/>
              </a:rPr>
              <a:t>Data Collection</a:t>
            </a:r>
            <a:r>
              <a:rPr lang="en-US" sz="2000" dirty="0" smtClean="0">
                <a:latin typeface="Abadi" panose="020B0604020104020204"/>
              </a:rPr>
              <a:t>, data was collected using Dubai </a:t>
            </a:r>
            <a:r>
              <a:rPr lang="en-US" sz="2000" dirty="0">
                <a:latin typeface="Abadi" panose="020B0604020104020204"/>
              </a:rPr>
              <a:t>Government Land </a:t>
            </a:r>
            <a:r>
              <a:rPr lang="en-US" sz="2000" dirty="0" smtClean="0">
                <a:latin typeface="Abadi" panose="020B0604020104020204"/>
              </a:rPr>
              <a:t>Department Website.</a:t>
            </a:r>
          </a:p>
          <a:p>
            <a:pPr algn="just">
              <a:lnSpc>
                <a:spcPct val="100000"/>
              </a:lnSpc>
            </a:pPr>
            <a:r>
              <a:rPr lang="en-US" sz="2000" b="1" dirty="0" smtClean="0">
                <a:latin typeface="Abadi" panose="020B0604020104020204"/>
              </a:rPr>
              <a:t>Data Wrangling</a:t>
            </a:r>
            <a:r>
              <a:rPr lang="en-US" sz="2000" dirty="0" smtClean="0">
                <a:latin typeface="Abadi" panose="020B0604020104020204"/>
              </a:rPr>
              <a:t>, solved any problem in the data like extreme values .. ,</a:t>
            </a:r>
            <a:r>
              <a:rPr lang="en-US" sz="2000" dirty="0" smtClean="0">
                <a:latin typeface="Abadi" panose="020B0604020104020204"/>
              </a:rPr>
              <a:t> found patterns and object types of each feature like rooms and Areas.</a:t>
            </a:r>
            <a:endParaRPr lang="en-US" sz="2000" dirty="0" smtClean="0">
              <a:latin typeface="Abadi" panose="020B0604020104020204"/>
            </a:endParaRPr>
          </a:p>
          <a:p>
            <a:pPr algn="just">
              <a:lnSpc>
                <a:spcPct val="100000"/>
              </a:lnSpc>
            </a:pPr>
            <a:r>
              <a:rPr lang="en-US" sz="2000" b="1" dirty="0" smtClean="0">
                <a:latin typeface="Abadi" panose="020B0604020104020204"/>
              </a:rPr>
              <a:t>Exploratory Data Analysis (EDA)</a:t>
            </a:r>
            <a:r>
              <a:rPr lang="en-US" sz="2000" dirty="0" smtClean="0">
                <a:latin typeface="Abadi" panose="020B0604020104020204"/>
              </a:rPr>
              <a:t>, using visualization to figure out which features could effect or related to the Meter Price like Near Landmark, Near Metro .. .</a:t>
            </a:r>
          </a:p>
          <a:p>
            <a:pPr algn="just">
              <a:lnSpc>
                <a:spcPct val="100000"/>
              </a:lnSpc>
            </a:pPr>
            <a:r>
              <a:rPr lang="en-US" sz="2000" b="1" dirty="0">
                <a:latin typeface="Abadi" panose="020B0604020104020204"/>
              </a:rPr>
              <a:t>S</a:t>
            </a:r>
            <a:r>
              <a:rPr lang="en-US" sz="2000" b="1" dirty="0" smtClean="0">
                <a:latin typeface="Abadi" panose="020B0604020104020204"/>
              </a:rPr>
              <a:t>tatistical Experiments and Significance Testing</a:t>
            </a:r>
            <a:r>
              <a:rPr lang="en-US" sz="2000" dirty="0" smtClean="0">
                <a:latin typeface="Abadi" panose="020B0604020104020204"/>
              </a:rPr>
              <a:t>, using some testing methods found features that effect the Meter Price.</a:t>
            </a:r>
            <a:endParaRPr lang="en-US" sz="2000" dirty="0" smtClean="0">
              <a:latin typeface="Abadi" panose="020B0604020104020204"/>
            </a:endParaRPr>
          </a:p>
          <a:p>
            <a:pPr algn="just">
              <a:lnSpc>
                <a:spcPct val="100000"/>
              </a:lnSpc>
            </a:pPr>
            <a:r>
              <a:rPr lang="en-US" sz="2000" b="1" dirty="0" smtClean="0">
                <a:latin typeface="Abadi" panose="020B0604020104020204"/>
              </a:rPr>
              <a:t>Predictive Analysis</a:t>
            </a:r>
            <a:r>
              <a:rPr lang="en-US" sz="2000" dirty="0" smtClean="0">
                <a:latin typeface="Abadi" panose="020B0604020104020204"/>
              </a:rPr>
              <a:t>, built regression models like K Nearest Neighbors and XGBoost, evaluated by R Square, MAE* and MSE*</a:t>
            </a:r>
            <a:endParaRPr lang="en-US" sz="2000" dirty="0">
              <a:latin typeface="Abadi" panose="020B0604020104020204"/>
            </a:endParaRPr>
          </a:p>
        </p:txBody>
      </p:sp>
      <p:sp>
        <p:nvSpPr>
          <p:cNvPr id="4" name="Slide Number Placeholder 3"/>
          <p:cNvSpPr>
            <a:spLocks noGrp="1"/>
          </p:cNvSpPr>
          <p:nvPr>
            <p:ph type="sldNum" sz="quarter" idx="12"/>
          </p:nvPr>
        </p:nvSpPr>
        <p:spPr/>
        <p:txBody>
          <a:bodyPr/>
          <a:lstStyle/>
          <a:p>
            <a:fld id="{553DA718-53FE-4C36-8630-9D0B253BDB3A}" type="slidenum">
              <a:rPr lang="en-US" smtClean="0"/>
              <a:t>6</a:t>
            </a:fld>
            <a:endParaRPr lang="en-US"/>
          </a:p>
        </p:txBody>
      </p:sp>
      <p:sp>
        <p:nvSpPr>
          <p:cNvPr id="5"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lumMod val="75000"/>
                  </a:schemeClr>
                </a:solidFill>
                <a:latin typeface="Abadi" panose="020B0604020104020204"/>
              </a:rPr>
              <a:t>Methodology</a:t>
            </a: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38200" y="5987015"/>
            <a:ext cx="3358676"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latin typeface="Abadi" panose="020B0604020104020204"/>
              </a:rPr>
              <a:t>*MAE : Mean Absolute Error</a:t>
            </a:r>
          </a:p>
          <a:p>
            <a:pPr marL="285750" indent="-285750">
              <a:buFont typeface="Arial" panose="020B0604020202020204" pitchFamily="34" charset="0"/>
              <a:buChar char="•"/>
            </a:pPr>
            <a:r>
              <a:rPr lang="en-US" dirty="0" smtClean="0">
                <a:latin typeface="Abadi" panose="020B0604020104020204"/>
              </a:rPr>
              <a:t>*MSE: Mean Squared Error</a:t>
            </a:r>
            <a:endParaRPr lang="en-US" dirty="0">
              <a:latin typeface="Abadi" panose="020B0604020104020204"/>
            </a:endParaRPr>
          </a:p>
        </p:txBody>
      </p:sp>
    </p:spTree>
    <p:extLst>
      <p:ext uri="{BB962C8B-B14F-4D97-AF65-F5344CB8AC3E}">
        <p14:creationId xmlns:p14="http://schemas.microsoft.com/office/powerpoint/2010/main" val="4053810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8250"/>
            <a:ext cx="10515600" cy="840150"/>
          </a:xfrm>
        </p:spPr>
        <p:txBody>
          <a:bodyPr>
            <a:normAutofit lnSpcReduction="10000"/>
          </a:bodyPr>
          <a:lstStyle/>
          <a:p>
            <a:pPr algn="just"/>
            <a:r>
              <a:rPr lang="en-US" dirty="0" smtClean="0"/>
              <a:t>the data was collected from </a:t>
            </a:r>
            <a:r>
              <a:rPr lang="en-US" dirty="0"/>
              <a:t>Dubai Government Land Department </a:t>
            </a:r>
            <a:r>
              <a:rPr lang="en-US" dirty="0" smtClean="0"/>
              <a:t>Website </a:t>
            </a:r>
            <a:r>
              <a:rPr lang="en-US" dirty="0" smtClean="0">
                <a:hlinkClick r:id="rId2"/>
              </a:rPr>
              <a:t>Here</a:t>
            </a:r>
            <a:r>
              <a:rPr lang="en-US" dirty="0" smtClean="0"/>
              <a:t>, as a csv file, then extracted, here some of it</a:t>
            </a:r>
          </a:p>
        </p:txBody>
      </p:sp>
      <p:sp>
        <p:nvSpPr>
          <p:cNvPr id="4" name="Slide Number Placeholder 3"/>
          <p:cNvSpPr>
            <a:spLocks noGrp="1"/>
          </p:cNvSpPr>
          <p:nvPr>
            <p:ph type="sldNum" sz="quarter" idx="12"/>
          </p:nvPr>
        </p:nvSpPr>
        <p:spPr/>
        <p:txBody>
          <a:bodyPr/>
          <a:lstStyle/>
          <a:p>
            <a:fld id="{553DA718-53FE-4C36-8630-9D0B253BDB3A}" type="slidenum">
              <a:rPr lang="en-US" smtClean="0"/>
              <a:pPr/>
              <a:t>7</a:t>
            </a:fld>
            <a:endParaRPr lang="en-US"/>
          </a:p>
        </p:txBody>
      </p:sp>
      <p:sp>
        <p:nvSpPr>
          <p:cNvPr id="5"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dirty="0" smtClean="0">
                <a:solidFill>
                  <a:schemeClr val="accent1">
                    <a:lumMod val="75000"/>
                  </a:schemeClr>
                </a:solidFill>
                <a:latin typeface="Abadi" panose="020B0604020104020204"/>
              </a:rPr>
              <a:t>Data Collection</a:t>
            </a:r>
            <a:endParaRPr lang="en-US"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5" name="Table 84"/>
          <p:cNvGraphicFramePr>
            <a:graphicFrameLocks noGrp="1"/>
          </p:cNvGraphicFramePr>
          <p:nvPr>
            <p:extLst>
              <p:ext uri="{D42A27DB-BD31-4B8C-83A1-F6EECF244321}">
                <p14:modId xmlns:p14="http://schemas.microsoft.com/office/powerpoint/2010/main" val="2584702050"/>
              </p:ext>
            </p:extLst>
          </p:nvPr>
        </p:nvGraphicFramePr>
        <p:xfrm>
          <a:off x="838202" y="2438402"/>
          <a:ext cx="10041310" cy="3951662"/>
        </p:xfrm>
        <a:graphic>
          <a:graphicData uri="http://schemas.openxmlformats.org/drawingml/2006/table">
            <a:tbl>
              <a:tblPr firstRow="1">
                <a:tableStyleId>{5C22544A-7EE6-4342-B048-85BDC9FD1C3A}</a:tableStyleId>
              </a:tblPr>
              <a:tblGrid>
                <a:gridCol w="474286">
                  <a:extLst>
                    <a:ext uri="{9D8B030D-6E8A-4147-A177-3AD203B41FA5}">
                      <a16:colId xmlns:a16="http://schemas.microsoft.com/office/drawing/2014/main" val="2477305524"/>
                    </a:ext>
                  </a:extLst>
                </a:gridCol>
                <a:gridCol w="474286">
                  <a:extLst>
                    <a:ext uri="{9D8B030D-6E8A-4147-A177-3AD203B41FA5}">
                      <a16:colId xmlns:a16="http://schemas.microsoft.com/office/drawing/2014/main" val="4042902401"/>
                    </a:ext>
                  </a:extLst>
                </a:gridCol>
                <a:gridCol w="474286">
                  <a:extLst>
                    <a:ext uri="{9D8B030D-6E8A-4147-A177-3AD203B41FA5}">
                      <a16:colId xmlns:a16="http://schemas.microsoft.com/office/drawing/2014/main" val="2411523650"/>
                    </a:ext>
                  </a:extLst>
                </a:gridCol>
                <a:gridCol w="474286">
                  <a:extLst>
                    <a:ext uri="{9D8B030D-6E8A-4147-A177-3AD203B41FA5}">
                      <a16:colId xmlns:a16="http://schemas.microsoft.com/office/drawing/2014/main" val="4264661096"/>
                    </a:ext>
                  </a:extLst>
                </a:gridCol>
                <a:gridCol w="474286">
                  <a:extLst>
                    <a:ext uri="{9D8B030D-6E8A-4147-A177-3AD203B41FA5}">
                      <a16:colId xmlns:a16="http://schemas.microsoft.com/office/drawing/2014/main" val="1039093001"/>
                    </a:ext>
                  </a:extLst>
                </a:gridCol>
                <a:gridCol w="474286">
                  <a:extLst>
                    <a:ext uri="{9D8B030D-6E8A-4147-A177-3AD203B41FA5}">
                      <a16:colId xmlns:a16="http://schemas.microsoft.com/office/drawing/2014/main" val="526663230"/>
                    </a:ext>
                  </a:extLst>
                </a:gridCol>
                <a:gridCol w="474286">
                  <a:extLst>
                    <a:ext uri="{9D8B030D-6E8A-4147-A177-3AD203B41FA5}">
                      <a16:colId xmlns:a16="http://schemas.microsoft.com/office/drawing/2014/main" val="1700426228"/>
                    </a:ext>
                  </a:extLst>
                </a:gridCol>
                <a:gridCol w="474286">
                  <a:extLst>
                    <a:ext uri="{9D8B030D-6E8A-4147-A177-3AD203B41FA5}">
                      <a16:colId xmlns:a16="http://schemas.microsoft.com/office/drawing/2014/main" val="2924530633"/>
                    </a:ext>
                  </a:extLst>
                </a:gridCol>
                <a:gridCol w="474286">
                  <a:extLst>
                    <a:ext uri="{9D8B030D-6E8A-4147-A177-3AD203B41FA5}">
                      <a16:colId xmlns:a16="http://schemas.microsoft.com/office/drawing/2014/main" val="551769514"/>
                    </a:ext>
                  </a:extLst>
                </a:gridCol>
                <a:gridCol w="474286">
                  <a:extLst>
                    <a:ext uri="{9D8B030D-6E8A-4147-A177-3AD203B41FA5}">
                      <a16:colId xmlns:a16="http://schemas.microsoft.com/office/drawing/2014/main" val="186651077"/>
                    </a:ext>
                  </a:extLst>
                </a:gridCol>
                <a:gridCol w="474286">
                  <a:extLst>
                    <a:ext uri="{9D8B030D-6E8A-4147-A177-3AD203B41FA5}">
                      <a16:colId xmlns:a16="http://schemas.microsoft.com/office/drawing/2014/main" val="2674927025"/>
                    </a:ext>
                  </a:extLst>
                </a:gridCol>
                <a:gridCol w="474286">
                  <a:extLst>
                    <a:ext uri="{9D8B030D-6E8A-4147-A177-3AD203B41FA5}">
                      <a16:colId xmlns:a16="http://schemas.microsoft.com/office/drawing/2014/main" val="2043608078"/>
                    </a:ext>
                  </a:extLst>
                </a:gridCol>
                <a:gridCol w="474286">
                  <a:extLst>
                    <a:ext uri="{9D8B030D-6E8A-4147-A177-3AD203B41FA5}">
                      <a16:colId xmlns:a16="http://schemas.microsoft.com/office/drawing/2014/main" val="1738484836"/>
                    </a:ext>
                  </a:extLst>
                </a:gridCol>
                <a:gridCol w="474286">
                  <a:extLst>
                    <a:ext uri="{9D8B030D-6E8A-4147-A177-3AD203B41FA5}">
                      <a16:colId xmlns:a16="http://schemas.microsoft.com/office/drawing/2014/main" val="2723130451"/>
                    </a:ext>
                  </a:extLst>
                </a:gridCol>
                <a:gridCol w="474286">
                  <a:extLst>
                    <a:ext uri="{9D8B030D-6E8A-4147-A177-3AD203B41FA5}">
                      <a16:colId xmlns:a16="http://schemas.microsoft.com/office/drawing/2014/main" val="1340854527"/>
                    </a:ext>
                  </a:extLst>
                </a:gridCol>
                <a:gridCol w="474286">
                  <a:extLst>
                    <a:ext uri="{9D8B030D-6E8A-4147-A177-3AD203B41FA5}">
                      <a16:colId xmlns:a16="http://schemas.microsoft.com/office/drawing/2014/main" val="3599361626"/>
                    </a:ext>
                  </a:extLst>
                </a:gridCol>
                <a:gridCol w="474286">
                  <a:extLst>
                    <a:ext uri="{9D8B030D-6E8A-4147-A177-3AD203B41FA5}">
                      <a16:colId xmlns:a16="http://schemas.microsoft.com/office/drawing/2014/main" val="1968134462"/>
                    </a:ext>
                  </a:extLst>
                </a:gridCol>
                <a:gridCol w="474286">
                  <a:extLst>
                    <a:ext uri="{9D8B030D-6E8A-4147-A177-3AD203B41FA5}">
                      <a16:colId xmlns:a16="http://schemas.microsoft.com/office/drawing/2014/main" val="1581872578"/>
                    </a:ext>
                  </a:extLst>
                </a:gridCol>
                <a:gridCol w="474286">
                  <a:extLst>
                    <a:ext uri="{9D8B030D-6E8A-4147-A177-3AD203B41FA5}">
                      <a16:colId xmlns:a16="http://schemas.microsoft.com/office/drawing/2014/main" val="2469867486"/>
                    </a:ext>
                  </a:extLst>
                </a:gridCol>
                <a:gridCol w="474286">
                  <a:extLst>
                    <a:ext uri="{9D8B030D-6E8A-4147-A177-3AD203B41FA5}">
                      <a16:colId xmlns:a16="http://schemas.microsoft.com/office/drawing/2014/main" val="1117589021"/>
                    </a:ext>
                  </a:extLst>
                </a:gridCol>
                <a:gridCol w="555590">
                  <a:extLst>
                    <a:ext uri="{9D8B030D-6E8A-4147-A177-3AD203B41FA5}">
                      <a16:colId xmlns:a16="http://schemas.microsoft.com/office/drawing/2014/main" val="2205601907"/>
                    </a:ext>
                  </a:extLst>
                </a:gridCol>
              </a:tblGrid>
              <a:tr h="7975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effectLst/>
                          <a:latin typeface="+mn-lt"/>
                          <a:ea typeface="+mn-ea"/>
                          <a:cs typeface="+mn-cs"/>
                        </a:rPr>
                        <a:t>Transaction Number</a:t>
                      </a:r>
                    </a:p>
                    <a:p>
                      <a:pPr algn="ctr"/>
                      <a:endParaRPr lang="en-US" sz="1000" dirty="0"/>
                    </a:p>
                  </a:txBody>
                  <a:tcPr marL="21226" marR="21226" marT="10613" marB="10613" anchor="ctr"/>
                </a:tc>
                <a:tc>
                  <a:txBody>
                    <a:bodyPr/>
                    <a:lstStyle/>
                    <a:p>
                      <a:pPr algn="ctr" fontAlgn="ctr"/>
                      <a:r>
                        <a:rPr lang="en-US" sz="1000" dirty="0">
                          <a:effectLst/>
                        </a:rPr>
                        <a:t/>
                      </a:r>
                      <a:br>
                        <a:rPr lang="en-US" sz="1000" dirty="0">
                          <a:effectLst/>
                        </a:rPr>
                      </a:br>
                      <a:r>
                        <a:rPr lang="en-US" sz="1000" dirty="0">
                          <a:effectLst/>
                        </a:rPr>
                        <a:t>Transaction Date</a:t>
                      </a:r>
                    </a:p>
                  </a:txBody>
                  <a:tcPr marL="21226" marR="21226" marT="10613" marB="10613" anchor="ctr"/>
                </a:tc>
                <a:tc>
                  <a:txBody>
                    <a:bodyPr/>
                    <a:lstStyle/>
                    <a:p>
                      <a:pPr algn="ctr" fontAlgn="ctr"/>
                      <a:r>
                        <a:rPr lang="en-US" sz="1000" dirty="0">
                          <a:effectLst/>
                        </a:rPr>
                        <a:t>Property ID</a:t>
                      </a:r>
                    </a:p>
                  </a:txBody>
                  <a:tcPr marL="21226" marR="21226" marT="10613" marB="10613" anchor="ctr"/>
                </a:tc>
                <a:tc>
                  <a:txBody>
                    <a:bodyPr/>
                    <a:lstStyle/>
                    <a:p>
                      <a:pPr algn="ctr" fontAlgn="ctr"/>
                      <a:r>
                        <a:rPr lang="en-US" sz="1000" dirty="0">
                          <a:effectLst/>
                        </a:rPr>
                        <a:t>Transaction Type</a:t>
                      </a:r>
                    </a:p>
                  </a:txBody>
                  <a:tcPr marL="21226" marR="21226" marT="10613" marB="10613" anchor="ctr"/>
                </a:tc>
                <a:tc>
                  <a:txBody>
                    <a:bodyPr/>
                    <a:lstStyle/>
                    <a:p>
                      <a:pPr algn="ctr" fontAlgn="ctr"/>
                      <a:r>
                        <a:rPr lang="en-US" sz="1000">
                          <a:effectLst/>
                        </a:rPr>
                        <a:t>Transaction sub type</a:t>
                      </a:r>
                    </a:p>
                  </a:txBody>
                  <a:tcPr marL="21226" marR="21226" marT="10613" marB="10613" anchor="ctr"/>
                </a:tc>
                <a:tc>
                  <a:txBody>
                    <a:bodyPr/>
                    <a:lstStyle/>
                    <a:p>
                      <a:pPr algn="ctr" fontAlgn="ctr"/>
                      <a:r>
                        <a:rPr lang="en-US" sz="1000" dirty="0">
                          <a:effectLst/>
                        </a:rPr>
                        <a:t>Registration type</a:t>
                      </a:r>
                    </a:p>
                  </a:txBody>
                  <a:tcPr marL="21226" marR="21226" marT="10613" marB="10613" anchor="ctr"/>
                </a:tc>
                <a:tc>
                  <a:txBody>
                    <a:bodyPr/>
                    <a:lstStyle/>
                    <a:p>
                      <a:pPr algn="ctr" fontAlgn="ctr"/>
                      <a:r>
                        <a:rPr lang="en-US" sz="1000" dirty="0">
                          <a:effectLst/>
                        </a:rPr>
                        <a:t>Is Free Hold?</a:t>
                      </a:r>
                    </a:p>
                  </a:txBody>
                  <a:tcPr marL="21226" marR="21226" marT="10613" marB="10613" anchor="ctr"/>
                </a:tc>
                <a:tc>
                  <a:txBody>
                    <a:bodyPr/>
                    <a:lstStyle/>
                    <a:p>
                      <a:pPr algn="ctr" fontAlgn="ctr"/>
                      <a:r>
                        <a:rPr lang="en-US" sz="1000" dirty="0">
                          <a:effectLst/>
                        </a:rPr>
                        <a:t>Usage</a:t>
                      </a:r>
                    </a:p>
                  </a:txBody>
                  <a:tcPr marL="21226" marR="21226" marT="10613" marB="10613" anchor="ctr"/>
                </a:tc>
                <a:tc>
                  <a:txBody>
                    <a:bodyPr/>
                    <a:lstStyle/>
                    <a:p>
                      <a:pPr algn="ctr" fontAlgn="ctr"/>
                      <a:r>
                        <a:rPr lang="en-US" sz="1000" dirty="0">
                          <a:effectLst/>
                        </a:rPr>
                        <a:t>Area</a:t>
                      </a:r>
                    </a:p>
                  </a:txBody>
                  <a:tcPr marL="21226" marR="21226" marT="10613" marB="10613" anchor="ctr"/>
                </a:tc>
                <a:tc>
                  <a:txBody>
                    <a:bodyPr/>
                    <a:lstStyle/>
                    <a:p>
                      <a:pPr algn="ctr" fontAlgn="ctr"/>
                      <a:r>
                        <a:rPr lang="en-US" sz="1000" dirty="0">
                          <a:effectLst/>
                        </a:rPr>
                        <a:t>Property Type</a:t>
                      </a:r>
                    </a:p>
                  </a:txBody>
                  <a:tcPr marL="21226" marR="21226" marT="10613" marB="10613" anchor="ctr"/>
                </a:tc>
                <a:tc>
                  <a:txBody>
                    <a:bodyPr/>
                    <a:lstStyle/>
                    <a:p>
                      <a:pPr algn="ctr" fontAlgn="ctr"/>
                      <a:r>
                        <a:rPr lang="en-US" sz="1000" dirty="0">
                          <a:effectLst/>
                        </a:rPr>
                        <a:t>Property Sub Type</a:t>
                      </a:r>
                    </a:p>
                  </a:txBody>
                  <a:tcPr marL="21226" marR="21226" marT="10613" marB="10613" anchor="ctr"/>
                </a:tc>
                <a:tc>
                  <a:txBody>
                    <a:bodyPr/>
                    <a:lstStyle/>
                    <a:p>
                      <a:pPr algn="ctr" fontAlgn="ctr"/>
                      <a:r>
                        <a:rPr lang="en-US" sz="1000" dirty="0">
                          <a:effectLst/>
                        </a:rPr>
                        <a:t>Property Size (sq.m)</a:t>
                      </a:r>
                    </a:p>
                  </a:txBody>
                  <a:tcPr marL="21226" marR="21226" marT="10613" marB="10613" anchor="ctr"/>
                </a:tc>
                <a:tc>
                  <a:txBody>
                    <a:bodyPr/>
                    <a:lstStyle/>
                    <a:p>
                      <a:pPr algn="ctr" fontAlgn="ctr"/>
                      <a:r>
                        <a:rPr lang="en-US" sz="1000">
                          <a:effectLst/>
                        </a:rPr>
                        <a:t>Room(s)</a:t>
                      </a:r>
                    </a:p>
                  </a:txBody>
                  <a:tcPr marL="21226" marR="21226" marT="10613" marB="10613" anchor="ctr"/>
                </a:tc>
                <a:tc>
                  <a:txBody>
                    <a:bodyPr/>
                    <a:lstStyle/>
                    <a:p>
                      <a:pPr algn="ctr" fontAlgn="ctr"/>
                      <a:r>
                        <a:rPr lang="en-US" sz="1000">
                          <a:effectLst/>
                        </a:rPr>
                        <a:t>Parking</a:t>
                      </a:r>
                    </a:p>
                  </a:txBody>
                  <a:tcPr marL="21226" marR="21226" marT="10613" marB="10613" anchor="ctr"/>
                </a:tc>
                <a:tc>
                  <a:txBody>
                    <a:bodyPr/>
                    <a:lstStyle/>
                    <a:p>
                      <a:pPr algn="ctr" fontAlgn="ctr"/>
                      <a:r>
                        <a:rPr lang="en-US" sz="1000" dirty="0">
                          <a:effectLst/>
                        </a:rPr>
                        <a:t>Nearest Metro</a:t>
                      </a:r>
                    </a:p>
                  </a:txBody>
                  <a:tcPr marL="21226" marR="21226" marT="10613" marB="10613" anchor="ctr"/>
                </a:tc>
                <a:tc>
                  <a:txBody>
                    <a:bodyPr/>
                    <a:lstStyle/>
                    <a:p>
                      <a:pPr algn="ctr" fontAlgn="ctr"/>
                      <a:r>
                        <a:rPr lang="en-US" sz="1000" dirty="0">
                          <a:effectLst/>
                        </a:rPr>
                        <a:t>Nearest Mall</a:t>
                      </a:r>
                    </a:p>
                  </a:txBody>
                  <a:tcPr marL="21226" marR="21226" marT="10613" marB="10613" anchor="ctr"/>
                </a:tc>
                <a:tc>
                  <a:txBody>
                    <a:bodyPr/>
                    <a:lstStyle/>
                    <a:p>
                      <a:pPr algn="ctr" fontAlgn="ctr"/>
                      <a:r>
                        <a:rPr lang="en-US" sz="1000">
                          <a:effectLst/>
                        </a:rPr>
                        <a:t>Nearest Landmark</a:t>
                      </a:r>
                    </a:p>
                  </a:txBody>
                  <a:tcPr marL="21226" marR="21226" marT="10613" marB="10613" anchor="ctr"/>
                </a:tc>
                <a:tc>
                  <a:txBody>
                    <a:bodyPr/>
                    <a:lstStyle/>
                    <a:p>
                      <a:pPr algn="ctr" fontAlgn="ctr"/>
                      <a:r>
                        <a:rPr lang="en-US" sz="1000" dirty="0">
                          <a:effectLst/>
                        </a:rPr>
                        <a:t>No. of Buyer</a:t>
                      </a:r>
                    </a:p>
                  </a:txBody>
                  <a:tcPr marL="21226" marR="21226" marT="10613" marB="10613" anchor="ctr"/>
                </a:tc>
                <a:tc>
                  <a:txBody>
                    <a:bodyPr/>
                    <a:lstStyle/>
                    <a:p>
                      <a:pPr algn="ctr" fontAlgn="ctr"/>
                      <a:r>
                        <a:rPr lang="en-US" sz="1000" dirty="0">
                          <a:effectLst/>
                        </a:rPr>
                        <a:t>No. of Seller</a:t>
                      </a:r>
                    </a:p>
                  </a:txBody>
                  <a:tcPr marL="21226" marR="21226" marT="10613" marB="10613" anchor="ctr"/>
                </a:tc>
                <a:tc>
                  <a:txBody>
                    <a:bodyPr/>
                    <a:lstStyle/>
                    <a:p>
                      <a:pPr algn="ctr" fontAlgn="ctr"/>
                      <a:r>
                        <a:rPr lang="en-US" sz="1000" dirty="0">
                          <a:effectLst/>
                        </a:rPr>
                        <a:t>Master Project</a:t>
                      </a:r>
                    </a:p>
                  </a:txBody>
                  <a:tcPr marL="21226" marR="21226" marT="10613" marB="10613" anchor="ctr"/>
                </a:tc>
                <a:tc>
                  <a:txBody>
                    <a:bodyPr/>
                    <a:lstStyle/>
                    <a:p>
                      <a:pPr algn="ctr" fontAlgn="ctr"/>
                      <a:r>
                        <a:rPr lang="en-US" sz="1000" dirty="0">
                          <a:effectLst/>
                        </a:rPr>
                        <a:t>Project</a:t>
                      </a:r>
                    </a:p>
                  </a:txBody>
                  <a:tcPr marL="21226" marR="21226" marT="10613" marB="10613" anchor="ctr"/>
                </a:tc>
                <a:extLst>
                  <a:ext uri="{0D108BD9-81ED-4DB2-BD59-A6C34878D82A}">
                    <a16:rowId xmlns:a16="http://schemas.microsoft.com/office/drawing/2014/main" val="3638628856"/>
                  </a:ext>
                </a:extLst>
              </a:tr>
              <a:tr h="563700">
                <a:tc>
                  <a:txBody>
                    <a:bodyPr/>
                    <a:lstStyle/>
                    <a:p>
                      <a:pPr algn="ctr" fontAlgn="ctr"/>
                      <a:r>
                        <a:rPr lang="en-US" sz="1000" dirty="0">
                          <a:effectLst/>
                        </a:rPr>
                        <a:t>102-1-2022</a:t>
                      </a:r>
                      <a:endParaRPr lang="en-US" sz="1000" b="0" dirty="0">
                        <a:effectLst/>
                      </a:endParaRPr>
                    </a:p>
                  </a:txBody>
                  <a:tcPr marL="21226" marR="21226" marT="10613" marB="10613" anchor="ctr"/>
                </a:tc>
                <a:tc>
                  <a:txBody>
                    <a:bodyPr/>
                    <a:lstStyle/>
                    <a:p>
                      <a:pPr algn="ctr"/>
                      <a:r>
                        <a:rPr lang="en-US" sz="1000">
                          <a:effectLst/>
                        </a:rPr>
                        <a:t>2022-01-03 07:30:34</a:t>
                      </a:r>
                    </a:p>
                  </a:txBody>
                  <a:tcPr marL="21226" marR="21226" marT="10613" marB="10613" anchor="ctr"/>
                </a:tc>
                <a:tc>
                  <a:txBody>
                    <a:bodyPr/>
                    <a:lstStyle/>
                    <a:p>
                      <a:pPr algn="ctr"/>
                      <a:r>
                        <a:rPr lang="en-US" sz="1000">
                          <a:effectLst/>
                        </a:rPr>
                        <a:t>1131371499</a:t>
                      </a:r>
                    </a:p>
                  </a:txBody>
                  <a:tcPr marL="21226" marR="21226" marT="10613" marB="10613" anchor="ctr"/>
                </a:tc>
                <a:tc>
                  <a:txBody>
                    <a:bodyPr/>
                    <a:lstStyle/>
                    <a:p>
                      <a:pPr algn="ctr"/>
                      <a:r>
                        <a:rPr lang="en-US" sz="1000">
                          <a:effectLst/>
                        </a:rPr>
                        <a:t>Sales</a:t>
                      </a:r>
                    </a:p>
                  </a:txBody>
                  <a:tcPr marL="21226" marR="21226" marT="10613" marB="10613" anchor="ctr"/>
                </a:tc>
                <a:tc>
                  <a:txBody>
                    <a:bodyPr/>
                    <a:lstStyle/>
                    <a:p>
                      <a:pPr algn="ctr"/>
                      <a:r>
                        <a:rPr lang="en-US" sz="1000">
                          <a:effectLst/>
                        </a:rPr>
                        <a:t>Sell - Pre registration</a:t>
                      </a:r>
                    </a:p>
                  </a:txBody>
                  <a:tcPr marL="21226" marR="21226" marT="10613" marB="10613" anchor="ctr"/>
                </a:tc>
                <a:tc>
                  <a:txBody>
                    <a:bodyPr/>
                    <a:lstStyle/>
                    <a:p>
                      <a:pPr algn="ctr"/>
                      <a:r>
                        <a:rPr lang="en-US" sz="1000">
                          <a:effectLst/>
                        </a:rPr>
                        <a:t>Off-Plan</a:t>
                      </a:r>
                    </a:p>
                  </a:txBody>
                  <a:tcPr marL="21226" marR="21226" marT="10613" marB="10613" anchor="ctr"/>
                </a:tc>
                <a:tc>
                  <a:txBody>
                    <a:bodyPr/>
                    <a:lstStyle/>
                    <a:p>
                      <a:pPr algn="ctr"/>
                      <a:r>
                        <a:rPr lang="en-US" sz="1000">
                          <a:effectLst/>
                        </a:rPr>
                        <a:t>Free Hold</a:t>
                      </a:r>
                    </a:p>
                  </a:txBody>
                  <a:tcPr marL="21226" marR="21226" marT="10613" marB="10613" anchor="ctr"/>
                </a:tc>
                <a:tc>
                  <a:txBody>
                    <a:bodyPr/>
                    <a:lstStyle/>
                    <a:p>
                      <a:pPr algn="ctr"/>
                      <a:r>
                        <a:rPr lang="en-US" sz="1000">
                          <a:effectLst/>
                        </a:rPr>
                        <a:t>Residential</a:t>
                      </a:r>
                    </a:p>
                  </a:txBody>
                  <a:tcPr marL="21226" marR="21226" marT="10613" marB="10613" anchor="ctr"/>
                </a:tc>
                <a:tc>
                  <a:txBody>
                    <a:bodyPr/>
                    <a:lstStyle/>
                    <a:p>
                      <a:pPr algn="ctr"/>
                      <a:r>
                        <a:rPr lang="en-US" sz="1000">
                          <a:effectLst/>
                        </a:rPr>
                        <a:t>DUBAI HARBOUR</a:t>
                      </a:r>
                    </a:p>
                  </a:txBody>
                  <a:tcPr marL="21226" marR="21226" marT="10613" marB="10613" anchor="ctr"/>
                </a:tc>
                <a:tc>
                  <a:txBody>
                    <a:bodyPr/>
                    <a:lstStyle/>
                    <a:p>
                      <a:pPr algn="ctr"/>
                      <a:r>
                        <a:rPr lang="en-US" sz="1000">
                          <a:effectLst/>
                        </a:rPr>
                        <a:t>Unit</a:t>
                      </a:r>
                    </a:p>
                  </a:txBody>
                  <a:tcPr marL="21226" marR="21226" marT="10613" marB="10613" anchor="ctr"/>
                </a:tc>
                <a:tc>
                  <a:txBody>
                    <a:bodyPr/>
                    <a:lstStyle/>
                    <a:p>
                      <a:pPr algn="ctr"/>
                      <a:r>
                        <a:rPr lang="en-US" sz="1000">
                          <a:effectLst/>
                        </a:rPr>
                        <a:t>Flat</a:t>
                      </a:r>
                    </a:p>
                  </a:txBody>
                  <a:tcPr marL="21226" marR="21226" marT="10613" marB="10613" anchor="ctr"/>
                </a:tc>
                <a:tc>
                  <a:txBody>
                    <a:bodyPr/>
                    <a:lstStyle/>
                    <a:p>
                      <a:pPr algn="ctr"/>
                      <a:r>
                        <a:rPr lang="en-US" sz="1000">
                          <a:effectLst/>
                        </a:rPr>
                        <a:t>119.25</a:t>
                      </a:r>
                    </a:p>
                  </a:txBody>
                  <a:tcPr marL="21226" marR="21226" marT="10613" marB="10613" anchor="ctr"/>
                </a:tc>
                <a:tc>
                  <a:txBody>
                    <a:bodyPr/>
                    <a:lstStyle/>
                    <a:p>
                      <a:pPr algn="ctr"/>
                      <a:r>
                        <a:rPr lang="en-US" sz="1000">
                          <a:effectLst/>
                        </a:rPr>
                        <a:t>2 B/R</a:t>
                      </a:r>
                    </a:p>
                  </a:txBody>
                  <a:tcPr marL="21226" marR="21226" marT="10613" marB="10613" anchor="ctr"/>
                </a:tc>
                <a:tc>
                  <a:txBody>
                    <a:bodyPr/>
                    <a:lstStyle/>
                    <a:p>
                      <a:pPr algn="ctr"/>
                      <a:r>
                        <a:rPr lang="en-US" sz="1000">
                          <a:effectLst/>
                        </a:rPr>
                        <a:t>1</a:t>
                      </a:r>
                    </a:p>
                  </a:txBody>
                  <a:tcPr marL="21226" marR="21226" marT="10613" marB="10613" anchor="ctr"/>
                </a:tc>
                <a:tc>
                  <a:txBody>
                    <a:bodyPr/>
                    <a:lstStyle/>
                    <a:p>
                      <a:pPr algn="ctr"/>
                      <a:r>
                        <a:rPr lang="en-US" sz="1000" dirty="0">
                          <a:effectLst/>
                        </a:rPr>
                        <a:t>NaN</a:t>
                      </a:r>
                    </a:p>
                  </a:txBody>
                  <a:tcPr marL="21226" marR="21226" marT="10613" marB="10613" anchor="ctr"/>
                </a:tc>
                <a:tc>
                  <a:txBody>
                    <a:bodyPr/>
                    <a:lstStyle/>
                    <a:p>
                      <a:pPr algn="ctr"/>
                      <a:r>
                        <a:rPr lang="en-US" sz="1000" dirty="0">
                          <a:effectLst/>
                        </a:rPr>
                        <a:t>NaN</a:t>
                      </a:r>
                    </a:p>
                  </a:txBody>
                  <a:tcPr marL="21226" marR="21226" marT="10613" marB="10613" anchor="ctr"/>
                </a:tc>
                <a:tc>
                  <a:txBody>
                    <a:bodyPr/>
                    <a:lstStyle/>
                    <a:p>
                      <a:pPr algn="ctr"/>
                      <a:r>
                        <a:rPr lang="en-US" sz="1000" dirty="0">
                          <a:effectLst/>
                        </a:rPr>
                        <a:t>NaN</a:t>
                      </a:r>
                    </a:p>
                  </a:txBody>
                  <a:tcPr marL="21226" marR="21226" marT="10613" marB="10613" anchor="ctr"/>
                </a:tc>
                <a:tc>
                  <a:txBody>
                    <a:bodyPr/>
                    <a:lstStyle/>
                    <a:p>
                      <a:pPr algn="ctr"/>
                      <a:r>
                        <a:rPr lang="en-US" sz="1000" dirty="0">
                          <a:effectLst/>
                        </a:rPr>
                        <a:t>1</a:t>
                      </a:r>
                    </a:p>
                  </a:txBody>
                  <a:tcPr marL="21226" marR="21226" marT="10613" marB="10613" anchor="ctr"/>
                </a:tc>
                <a:tc>
                  <a:txBody>
                    <a:bodyPr/>
                    <a:lstStyle/>
                    <a:p>
                      <a:pPr algn="ctr"/>
                      <a:r>
                        <a:rPr lang="en-US" sz="1000">
                          <a:effectLst/>
                        </a:rPr>
                        <a:t>1</a:t>
                      </a:r>
                    </a:p>
                  </a:txBody>
                  <a:tcPr marL="21226" marR="21226" marT="10613" marB="10613" anchor="ctr"/>
                </a:tc>
                <a:tc>
                  <a:txBody>
                    <a:bodyPr/>
                    <a:lstStyle/>
                    <a:p>
                      <a:pPr algn="ctr"/>
                      <a:r>
                        <a:rPr lang="en-US" sz="1000" dirty="0">
                          <a:effectLst/>
                        </a:rPr>
                        <a:t>NaN</a:t>
                      </a:r>
                    </a:p>
                  </a:txBody>
                  <a:tcPr marL="21226" marR="21226" marT="10613" marB="10613" anchor="ctr"/>
                </a:tc>
                <a:tc>
                  <a:txBody>
                    <a:bodyPr/>
                    <a:lstStyle/>
                    <a:p>
                      <a:pPr algn="ctr"/>
                      <a:r>
                        <a:rPr lang="en-US" sz="1000" dirty="0">
                          <a:effectLst/>
                        </a:rPr>
                        <a:t>Beach Mansion</a:t>
                      </a:r>
                    </a:p>
                  </a:txBody>
                  <a:tcPr marL="21226" marR="21226" marT="10613" marB="10613" anchor="ctr"/>
                </a:tc>
                <a:extLst>
                  <a:ext uri="{0D108BD9-81ED-4DB2-BD59-A6C34878D82A}">
                    <a16:rowId xmlns:a16="http://schemas.microsoft.com/office/drawing/2014/main" val="1398524675"/>
                  </a:ext>
                </a:extLst>
              </a:tr>
              <a:tr h="563700">
                <a:tc>
                  <a:txBody>
                    <a:bodyPr/>
                    <a:lstStyle/>
                    <a:p>
                      <a:pPr algn="ctr" fontAlgn="ctr"/>
                      <a:r>
                        <a:rPr lang="en-US" sz="1000">
                          <a:effectLst/>
                        </a:rPr>
                        <a:t>102-10-2022</a:t>
                      </a:r>
                      <a:endParaRPr lang="en-US" sz="1000" b="0">
                        <a:effectLst/>
                      </a:endParaRPr>
                    </a:p>
                  </a:txBody>
                  <a:tcPr marL="21226" marR="21226" marT="10613" marB="10613" anchor="ctr"/>
                </a:tc>
                <a:tc>
                  <a:txBody>
                    <a:bodyPr/>
                    <a:lstStyle/>
                    <a:p>
                      <a:pPr algn="ctr"/>
                      <a:r>
                        <a:rPr lang="en-US" sz="1000">
                          <a:effectLst/>
                        </a:rPr>
                        <a:t>2022-01-03 07:32:56</a:t>
                      </a:r>
                    </a:p>
                  </a:txBody>
                  <a:tcPr marL="21226" marR="21226" marT="10613" marB="10613" anchor="ctr"/>
                </a:tc>
                <a:tc>
                  <a:txBody>
                    <a:bodyPr/>
                    <a:lstStyle/>
                    <a:p>
                      <a:pPr algn="ctr"/>
                      <a:r>
                        <a:rPr lang="en-US" sz="1000" dirty="0">
                          <a:effectLst/>
                        </a:rPr>
                        <a:t>100227279</a:t>
                      </a:r>
                    </a:p>
                  </a:txBody>
                  <a:tcPr marL="21226" marR="21226" marT="10613" marB="10613" anchor="ctr"/>
                </a:tc>
                <a:tc>
                  <a:txBody>
                    <a:bodyPr/>
                    <a:lstStyle/>
                    <a:p>
                      <a:pPr algn="ctr"/>
                      <a:r>
                        <a:rPr lang="en-US" sz="1000">
                          <a:effectLst/>
                        </a:rPr>
                        <a:t>Sales</a:t>
                      </a:r>
                    </a:p>
                  </a:txBody>
                  <a:tcPr marL="21226" marR="21226" marT="10613" marB="10613" anchor="ctr"/>
                </a:tc>
                <a:tc>
                  <a:txBody>
                    <a:bodyPr/>
                    <a:lstStyle/>
                    <a:p>
                      <a:pPr algn="ctr"/>
                      <a:r>
                        <a:rPr lang="en-US" sz="1000">
                          <a:effectLst/>
                        </a:rPr>
                        <a:t>Sell - Pre registration</a:t>
                      </a:r>
                    </a:p>
                  </a:txBody>
                  <a:tcPr marL="21226" marR="21226" marT="10613" marB="10613" anchor="ctr"/>
                </a:tc>
                <a:tc>
                  <a:txBody>
                    <a:bodyPr/>
                    <a:lstStyle/>
                    <a:p>
                      <a:pPr algn="ctr"/>
                      <a:r>
                        <a:rPr lang="en-US" sz="1000">
                          <a:effectLst/>
                        </a:rPr>
                        <a:t>Off-Plan</a:t>
                      </a:r>
                    </a:p>
                  </a:txBody>
                  <a:tcPr marL="21226" marR="21226" marT="10613" marB="10613" anchor="ctr"/>
                </a:tc>
                <a:tc>
                  <a:txBody>
                    <a:bodyPr/>
                    <a:lstStyle/>
                    <a:p>
                      <a:pPr algn="ctr"/>
                      <a:r>
                        <a:rPr lang="en-US" sz="1000">
                          <a:effectLst/>
                        </a:rPr>
                        <a:t>Free Hold</a:t>
                      </a:r>
                    </a:p>
                  </a:txBody>
                  <a:tcPr marL="21226" marR="21226" marT="10613" marB="10613" anchor="ctr"/>
                </a:tc>
                <a:tc>
                  <a:txBody>
                    <a:bodyPr/>
                    <a:lstStyle/>
                    <a:p>
                      <a:pPr algn="ctr"/>
                      <a:r>
                        <a:rPr lang="en-US" sz="1000">
                          <a:effectLst/>
                        </a:rPr>
                        <a:t>Residential</a:t>
                      </a:r>
                    </a:p>
                  </a:txBody>
                  <a:tcPr marL="21226" marR="21226" marT="10613" marB="10613" anchor="ctr"/>
                </a:tc>
                <a:tc>
                  <a:txBody>
                    <a:bodyPr/>
                    <a:lstStyle/>
                    <a:p>
                      <a:pPr algn="ctr"/>
                      <a:r>
                        <a:rPr lang="en-US" sz="1000">
                          <a:effectLst/>
                        </a:rPr>
                        <a:t>Wadi Al Safa 7</a:t>
                      </a:r>
                    </a:p>
                  </a:txBody>
                  <a:tcPr marL="21226" marR="21226" marT="10613" marB="10613" anchor="ctr"/>
                </a:tc>
                <a:tc>
                  <a:txBody>
                    <a:bodyPr/>
                    <a:lstStyle/>
                    <a:p>
                      <a:pPr algn="ctr"/>
                      <a:r>
                        <a:rPr lang="en-US" sz="1000">
                          <a:effectLst/>
                        </a:rPr>
                        <a:t>Unit</a:t>
                      </a:r>
                    </a:p>
                  </a:txBody>
                  <a:tcPr marL="21226" marR="21226" marT="10613" marB="10613" anchor="ctr"/>
                </a:tc>
                <a:tc>
                  <a:txBody>
                    <a:bodyPr/>
                    <a:lstStyle/>
                    <a:p>
                      <a:pPr algn="ctr"/>
                      <a:r>
                        <a:rPr lang="en-US" sz="1000">
                          <a:effectLst/>
                        </a:rPr>
                        <a:t>Flat</a:t>
                      </a:r>
                    </a:p>
                  </a:txBody>
                  <a:tcPr marL="21226" marR="21226" marT="10613" marB="10613" anchor="ctr"/>
                </a:tc>
                <a:tc>
                  <a:txBody>
                    <a:bodyPr/>
                    <a:lstStyle/>
                    <a:p>
                      <a:pPr algn="ctr"/>
                      <a:r>
                        <a:rPr lang="en-US" sz="1000">
                          <a:effectLst/>
                        </a:rPr>
                        <a:t>33.44</a:t>
                      </a:r>
                    </a:p>
                  </a:txBody>
                  <a:tcPr marL="21226" marR="21226" marT="10613" marB="10613" anchor="ctr"/>
                </a:tc>
                <a:tc>
                  <a:txBody>
                    <a:bodyPr/>
                    <a:lstStyle/>
                    <a:p>
                      <a:pPr algn="ctr"/>
                      <a:r>
                        <a:rPr lang="en-US" sz="1000">
                          <a:effectLst/>
                        </a:rPr>
                        <a:t>Studio</a:t>
                      </a:r>
                    </a:p>
                  </a:txBody>
                  <a:tcPr marL="21226" marR="21226" marT="10613" marB="10613" anchor="ctr"/>
                </a:tc>
                <a:tc>
                  <a:txBody>
                    <a:bodyPr/>
                    <a:lstStyle/>
                    <a:p>
                      <a:pPr algn="ctr"/>
                      <a:r>
                        <a:rPr lang="en-US" sz="1000">
                          <a:effectLst/>
                        </a:rPr>
                        <a:t>1</a:t>
                      </a:r>
                    </a:p>
                  </a:txBody>
                  <a:tcPr marL="21226" marR="21226" marT="10613" marB="10613" anchor="ctr"/>
                </a:tc>
                <a:tc>
                  <a:txBody>
                    <a:bodyPr/>
                    <a:lstStyle/>
                    <a:p>
                      <a:pPr algn="ctr"/>
                      <a:r>
                        <a:rPr lang="en-US" sz="1000" dirty="0">
                          <a:effectLst/>
                        </a:rPr>
                        <a:t>NaN</a:t>
                      </a:r>
                    </a:p>
                  </a:txBody>
                  <a:tcPr marL="21226" marR="21226" marT="10613" marB="10613" anchor="ctr"/>
                </a:tc>
                <a:tc>
                  <a:txBody>
                    <a:bodyPr/>
                    <a:lstStyle/>
                    <a:p>
                      <a:pPr algn="ctr"/>
                      <a:r>
                        <a:rPr lang="en-US" sz="1000" dirty="0">
                          <a:effectLst/>
                        </a:rPr>
                        <a:t>NaN</a:t>
                      </a:r>
                    </a:p>
                  </a:txBody>
                  <a:tcPr marL="21226" marR="21226" marT="10613" marB="10613" anchor="ctr"/>
                </a:tc>
                <a:tc>
                  <a:txBody>
                    <a:bodyPr/>
                    <a:lstStyle/>
                    <a:p>
                      <a:pPr algn="ctr"/>
                      <a:r>
                        <a:rPr lang="en-US" sz="1000" dirty="0">
                          <a:effectLst/>
                        </a:rPr>
                        <a:t>NaN</a:t>
                      </a:r>
                    </a:p>
                  </a:txBody>
                  <a:tcPr marL="21226" marR="21226" marT="10613" marB="10613" anchor="ctr"/>
                </a:tc>
                <a:tc>
                  <a:txBody>
                    <a:bodyPr/>
                    <a:lstStyle/>
                    <a:p>
                      <a:pPr algn="ctr"/>
                      <a:r>
                        <a:rPr lang="en-US" sz="1000">
                          <a:effectLst/>
                        </a:rPr>
                        <a:t>1</a:t>
                      </a:r>
                    </a:p>
                  </a:txBody>
                  <a:tcPr marL="21226" marR="21226" marT="10613" marB="10613" anchor="ctr"/>
                </a:tc>
                <a:tc>
                  <a:txBody>
                    <a:bodyPr/>
                    <a:lstStyle/>
                    <a:p>
                      <a:pPr algn="ctr"/>
                      <a:r>
                        <a:rPr lang="en-US" sz="1000">
                          <a:effectLst/>
                        </a:rPr>
                        <a:t>1</a:t>
                      </a:r>
                    </a:p>
                  </a:txBody>
                  <a:tcPr marL="21226" marR="21226" marT="10613" marB="10613" anchor="ctr"/>
                </a:tc>
                <a:tc>
                  <a:txBody>
                    <a:bodyPr/>
                    <a:lstStyle/>
                    <a:p>
                      <a:pPr algn="ctr"/>
                      <a:r>
                        <a:rPr lang="en-US" sz="1000" dirty="0">
                          <a:effectLst/>
                        </a:rPr>
                        <a:t>NaN</a:t>
                      </a:r>
                    </a:p>
                  </a:txBody>
                  <a:tcPr marL="21226" marR="21226" marT="10613" marB="10613" anchor="ctr"/>
                </a:tc>
                <a:tc>
                  <a:txBody>
                    <a:bodyPr/>
                    <a:lstStyle/>
                    <a:p>
                      <a:pPr algn="ctr"/>
                      <a:r>
                        <a:rPr lang="en-US" sz="1000" dirty="0">
                          <a:effectLst/>
                        </a:rPr>
                        <a:t>RUKAN</a:t>
                      </a:r>
                    </a:p>
                  </a:txBody>
                  <a:tcPr marL="21226" marR="21226" marT="10613" marB="10613" anchor="ctr"/>
                </a:tc>
                <a:extLst>
                  <a:ext uri="{0D108BD9-81ED-4DB2-BD59-A6C34878D82A}">
                    <a16:rowId xmlns:a16="http://schemas.microsoft.com/office/drawing/2014/main" val="2678016278"/>
                  </a:ext>
                </a:extLst>
              </a:tr>
              <a:tr h="563700">
                <a:tc>
                  <a:txBody>
                    <a:bodyPr/>
                    <a:lstStyle/>
                    <a:p>
                      <a:pPr algn="ctr" fontAlgn="ctr"/>
                      <a:r>
                        <a:rPr lang="en-US" sz="1000">
                          <a:effectLst/>
                        </a:rPr>
                        <a:t>102-100-2022</a:t>
                      </a:r>
                      <a:endParaRPr lang="en-US" sz="1000" b="0">
                        <a:effectLst/>
                      </a:endParaRPr>
                    </a:p>
                  </a:txBody>
                  <a:tcPr marL="21226" marR="21226" marT="10613" marB="10613" anchor="ctr"/>
                </a:tc>
                <a:tc>
                  <a:txBody>
                    <a:bodyPr/>
                    <a:lstStyle/>
                    <a:p>
                      <a:pPr algn="ctr"/>
                      <a:r>
                        <a:rPr lang="en-US" sz="1000">
                          <a:effectLst/>
                        </a:rPr>
                        <a:t>2022-01-03 12:30:23</a:t>
                      </a:r>
                    </a:p>
                  </a:txBody>
                  <a:tcPr marL="21226" marR="21226" marT="10613" marB="10613" anchor="ctr"/>
                </a:tc>
                <a:tc>
                  <a:txBody>
                    <a:bodyPr/>
                    <a:lstStyle/>
                    <a:p>
                      <a:pPr algn="ctr"/>
                      <a:r>
                        <a:rPr lang="en-US" sz="1000">
                          <a:effectLst/>
                        </a:rPr>
                        <a:t>1147007457</a:t>
                      </a:r>
                    </a:p>
                  </a:txBody>
                  <a:tcPr marL="21226" marR="21226" marT="10613" marB="10613" anchor="ctr"/>
                </a:tc>
                <a:tc>
                  <a:txBody>
                    <a:bodyPr/>
                    <a:lstStyle/>
                    <a:p>
                      <a:pPr algn="ctr"/>
                      <a:r>
                        <a:rPr lang="en-US" sz="1000">
                          <a:effectLst/>
                        </a:rPr>
                        <a:t>Sales</a:t>
                      </a:r>
                    </a:p>
                  </a:txBody>
                  <a:tcPr marL="21226" marR="21226" marT="10613" marB="10613" anchor="ctr"/>
                </a:tc>
                <a:tc>
                  <a:txBody>
                    <a:bodyPr/>
                    <a:lstStyle/>
                    <a:p>
                      <a:pPr algn="ctr"/>
                      <a:r>
                        <a:rPr lang="en-US" sz="1000">
                          <a:effectLst/>
                        </a:rPr>
                        <a:t>Sell - Pre registration</a:t>
                      </a:r>
                    </a:p>
                  </a:txBody>
                  <a:tcPr marL="21226" marR="21226" marT="10613" marB="10613" anchor="ctr"/>
                </a:tc>
                <a:tc>
                  <a:txBody>
                    <a:bodyPr/>
                    <a:lstStyle/>
                    <a:p>
                      <a:pPr algn="ctr"/>
                      <a:r>
                        <a:rPr lang="en-US" sz="1000">
                          <a:effectLst/>
                        </a:rPr>
                        <a:t>Off-Plan</a:t>
                      </a:r>
                    </a:p>
                  </a:txBody>
                  <a:tcPr marL="21226" marR="21226" marT="10613" marB="10613" anchor="ctr"/>
                </a:tc>
                <a:tc>
                  <a:txBody>
                    <a:bodyPr/>
                    <a:lstStyle/>
                    <a:p>
                      <a:pPr algn="ctr"/>
                      <a:r>
                        <a:rPr lang="en-US" sz="1000">
                          <a:effectLst/>
                        </a:rPr>
                        <a:t>Free Hold</a:t>
                      </a:r>
                    </a:p>
                  </a:txBody>
                  <a:tcPr marL="21226" marR="21226" marT="10613" marB="10613" anchor="ctr"/>
                </a:tc>
                <a:tc>
                  <a:txBody>
                    <a:bodyPr/>
                    <a:lstStyle/>
                    <a:p>
                      <a:pPr algn="ctr"/>
                      <a:r>
                        <a:rPr lang="en-US" sz="1000">
                          <a:effectLst/>
                        </a:rPr>
                        <a:t>Residential</a:t>
                      </a:r>
                    </a:p>
                  </a:txBody>
                  <a:tcPr marL="21226" marR="21226" marT="10613" marB="10613" anchor="ctr"/>
                </a:tc>
                <a:tc>
                  <a:txBody>
                    <a:bodyPr/>
                    <a:lstStyle/>
                    <a:p>
                      <a:pPr algn="ctr"/>
                      <a:r>
                        <a:rPr lang="en-US" sz="1000">
                          <a:effectLst/>
                        </a:rPr>
                        <a:t>ARJAN</a:t>
                      </a:r>
                    </a:p>
                  </a:txBody>
                  <a:tcPr marL="21226" marR="21226" marT="10613" marB="10613" anchor="ctr"/>
                </a:tc>
                <a:tc>
                  <a:txBody>
                    <a:bodyPr/>
                    <a:lstStyle/>
                    <a:p>
                      <a:pPr algn="ctr"/>
                      <a:r>
                        <a:rPr lang="en-US" sz="1000">
                          <a:effectLst/>
                        </a:rPr>
                        <a:t>Unit</a:t>
                      </a:r>
                    </a:p>
                  </a:txBody>
                  <a:tcPr marL="21226" marR="21226" marT="10613" marB="10613" anchor="ctr"/>
                </a:tc>
                <a:tc>
                  <a:txBody>
                    <a:bodyPr/>
                    <a:lstStyle/>
                    <a:p>
                      <a:pPr algn="ctr"/>
                      <a:r>
                        <a:rPr lang="en-US" sz="1000">
                          <a:effectLst/>
                        </a:rPr>
                        <a:t>Flat</a:t>
                      </a:r>
                    </a:p>
                  </a:txBody>
                  <a:tcPr marL="21226" marR="21226" marT="10613" marB="10613" anchor="ctr"/>
                </a:tc>
                <a:tc>
                  <a:txBody>
                    <a:bodyPr/>
                    <a:lstStyle/>
                    <a:p>
                      <a:pPr algn="ctr"/>
                      <a:r>
                        <a:rPr lang="en-US" sz="1000">
                          <a:effectLst/>
                        </a:rPr>
                        <a:t>51.05</a:t>
                      </a:r>
                    </a:p>
                  </a:txBody>
                  <a:tcPr marL="21226" marR="21226" marT="10613" marB="10613" anchor="ctr"/>
                </a:tc>
                <a:tc>
                  <a:txBody>
                    <a:bodyPr/>
                    <a:lstStyle/>
                    <a:p>
                      <a:pPr algn="ctr"/>
                      <a:r>
                        <a:rPr lang="en-US" sz="1000">
                          <a:effectLst/>
                        </a:rPr>
                        <a:t>1 B/R</a:t>
                      </a:r>
                    </a:p>
                  </a:txBody>
                  <a:tcPr marL="21226" marR="21226" marT="10613" marB="10613" anchor="ctr"/>
                </a:tc>
                <a:tc>
                  <a:txBody>
                    <a:bodyPr/>
                    <a:lstStyle/>
                    <a:p>
                      <a:pPr algn="ctr"/>
                      <a:r>
                        <a:rPr lang="en-US" sz="1000" dirty="0">
                          <a:effectLst/>
                        </a:rPr>
                        <a:t>1</a:t>
                      </a:r>
                    </a:p>
                  </a:txBody>
                  <a:tcPr marL="21226" marR="21226" marT="10613" marB="10613" anchor="ctr"/>
                </a:tc>
                <a:tc>
                  <a:txBody>
                    <a:bodyPr/>
                    <a:lstStyle/>
                    <a:p>
                      <a:pPr algn="ctr"/>
                      <a:r>
                        <a:rPr lang="en-US" sz="1000">
                          <a:effectLst/>
                        </a:rPr>
                        <a:t>Sharaf Dg Metro Station</a:t>
                      </a:r>
                    </a:p>
                  </a:txBody>
                  <a:tcPr marL="21226" marR="21226" marT="10613" marB="10613" anchor="ctr"/>
                </a:tc>
                <a:tc>
                  <a:txBody>
                    <a:bodyPr/>
                    <a:lstStyle/>
                    <a:p>
                      <a:pPr algn="ctr"/>
                      <a:r>
                        <a:rPr lang="en-US" sz="1000">
                          <a:effectLst/>
                        </a:rPr>
                        <a:t>Mall of the Emirates</a:t>
                      </a:r>
                    </a:p>
                  </a:txBody>
                  <a:tcPr marL="21226" marR="21226" marT="10613" marB="10613" anchor="ctr"/>
                </a:tc>
                <a:tc>
                  <a:txBody>
                    <a:bodyPr/>
                    <a:lstStyle/>
                    <a:p>
                      <a:pPr algn="ctr"/>
                      <a:r>
                        <a:rPr lang="en-US" sz="1000">
                          <a:effectLst/>
                        </a:rPr>
                        <a:t>Motor City</a:t>
                      </a:r>
                    </a:p>
                  </a:txBody>
                  <a:tcPr marL="21226" marR="21226" marT="10613" marB="10613" anchor="ctr"/>
                </a:tc>
                <a:tc>
                  <a:txBody>
                    <a:bodyPr/>
                    <a:lstStyle/>
                    <a:p>
                      <a:pPr algn="ctr"/>
                      <a:r>
                        <a:rPr lang="en-US" sz="1000">
                          <a:effectLst/>
                        </a:rPr>
                        <a:t>1</a:t>
                      </a:r>
                    </a:p>
                  </a:txBody>
                  <a:tcPr marL="21226" marR="21226" marT="10613" marB="10613" anchor="ctr"/>
                </a:tc>
                <a:tc>
                  <a:txBody>
                    <a:bodyPr/>
                    <a:lstStyle/>
                    <a:p>
                      <a:pPr algn="ctr"/>
                      <a:r>
                        <a:rPr lang="en-US" sz="1000">
                          <a:effectLst/>
                        </a:rPr>
                        <a:t>1</a:t>
                      </a:r>
                    </a:p>
                  </a:txBody>
                  <a:tcPr marL="21226" marR="21226" marT="10613" marB="10613" anchor="ctr"/>
                </a:tc>
                <a:tc>
                  <a:txBody>
                    <a:bodyPr/>
                    <a:lstStyle/>
                    <a:p>
                      <a:pPr algn="ctr"/>
                      <a:r>
                        <a:rPr lang="en-US" sz="1000" dirty="0">
                          <a:effectLst/>
                        </a:rPr>
                        <a:t>NaN</a:t>
                      </a:r>
                    </a:p>
                  </a:txBody>
                  <a:tcPr marL="21226" marR="21226" marT="10613" marB="10613" anchor="ctr"/>
                </a:tc>
                <a:tc>
                  <a:txBody>
                    <a:bodyPr/>
                    <a:lstStyle/>
                    <a:p>
                      <a:pPr algn="ctr"/>
                      <a:r>
                        <a:rPr lang="en-US" sz="1000">
                          <a:effectLst/>
                        </a:rPr>
                        <a:t>SKYZ By Danube</a:t>
                      </a:r>
                    </a:p>
                  </a:txBody>
                  <a:tcPr marL="21226" marR="21226" marT="10613" marB="10613" anchor="ctr"/>
                </a:tc>
                <a:extLst>
                  <a:ext uri="{0D108BD9-81ED-4DB2-BD59-A6C34878D82A}">
                    <a16:rowId xmlns:a16="http://schemas.microsoft.com/office/drawing/2014/main" val="3466367812"/>
                  </a:ext>
                </a:extLst>
              </a:tr>
              <a:tr h="563700">
                <a:tc>
                  <a:txBody>
                    <a:bodyPr/>
                    <a:lstStyle/>
                    <a:p>
                      <a:pPr algn="ctr" fontAlgn="ctr"/>
                      <a:r>
                        <a:rPr lang="en-US" sz="1000">
                          <a:effectLst/>
                        </a:rPr>
                        <a:t>102-1000-2022</a:t>
                      </a:r>
                      <a:endParaRPr lang="en-US" sz="1000" b="0">
                        <a:effectLst/>
                      </a:endParaRPr>
                    </a:p>
                  </a:txBody>
                  <a:tcPr marL="21226" marR="21226" marT="10613" marB="10613" anchor="ctr"/>
                </a:tc>
                <a:tc>
                  <a:txBody>
                    <a:bodyPr/>
                    <a:lstStyle/>
                    <a:p>
                      <a:pPr algn="ctr"/>
                      <a:r>
                        <a:rPr lang="en-US" sz="1000">
                          <a:effectLst/>
                        </a:rPr>
                        <a:t>2022-01-10 13:21:58</a:t>
                      </a:r>
                    </a:p>
                  </a:txBody>
                  <a:tcPr marL="21226" marR="21226" marT="10613" marB="10613" anchor="ctr"/>
                </a:tc>
                <a:tc>
                  <a:txBody>
                    <a:bodyPr/>
                    <a:lstStyle/>
                    <a:p>
                      <a:pPr algn="ctr"/>
                      <a:r>
                        <a:rPr lang="en-US" sz="1000">
                          <a:effectLst/>
                        </a:rPr>
                        <a:t>1133339823</a:t>
                      </a:r>
                    </a:p>
                  </a:txBody>
                  <a:tcPr marL="21226" marR="21226" marT="10613" marB="10613" anchor="ctr"/>
                </a:tc>
                <a:tc>
                  <a:txBody>
                    <a:bodyPr/>
                    <a:lstStyle/>
                    <a:p>
                      <a:pPr algn="ctr"/>
                      <a:r>
                        <a:rPr lang="en-US" sz="1000">
                          <a:effectLst/>
                        </a:rPr>
                        <a:t>Sales</a:t>
                      </a:r>
                    </a:p>
                  </a:txBody>
                  <a:tcPr marL="21226" marR="21226" marT="10613" marB="10613" anchor="ctr"/>
                </a:tc>
                <a:tc>
                  <a:txBody>
                    <a:bodyPr/>
                    <a:lstStyle/>
                    <a:p>
                      <a:pPr algn="ctr"/>
                      <a:r>
                        <a:rPr lang="en-US" sz="1000">
                          <a:effectLst/>
                        </a:rPr>
                        <a:t>Sell - Pre registration</a:t>
                      </a:r>
                    </a:p>
                  </a:txBody>
                  <a:tcPr marL="21226" marR="21226" marT="10613" marB="10613" anchor="ctr"/>
                </a:tc>
                <a:tc>
                  <a:txBody>
                    <a:bodyPr/>
                    <a:lstStyle/>
                    <a:p>
                      <a:pPr algn="ctr"/>
                      <a:r>
                        <a:rPr lang="en-US" sz="1000">
                          <a:effectLst/>
                        </a:rPr>
                        <a:t>Off-Plan</a:t>
                      </a:r>
                    </a:p>
                  </a:txBody>
                  <a:tcPr marL="21226" marR="21226" marT="10613" marB="10613" anchor="ctr"/>
                </a:tc>
                <a:tc>
                  <a:txBody>
                    <a:bodyPr/>
                    <a:lstStyle/>
                    <a:p>
                      <a:pPr algn="ctr"/>
                      <a:r>
                        <a:rPr lang="en-US" sz="1000">
                          <a:effectLst/>
                        </a:rPr>
                        <a:t>Free Hold</a:t>
                      </a:r>
                    </a:p>
                  </a:txBody>
                  <a:tcPr marL="21226" marR="21226" marT="10613" marB="10613" anchor="ctr"/>
                </a:tc>
                <a:tc>
                  <a:txBody>
                    <a:bodyPr/>
                    <a:lstStyle/>
                    <a:p>
                      <a:pPr algn="ctr"/>
                      <a:r>
                        <a:rPr lang="en-US" sz="1000">
                          <a:effectLst/>
                        </a:rPr>
                        <a:t>Residential</a:t>
                      </a:r>
                    </a:p>
                  </a:txBody>
                  <a:tcPr marL="21226" marR="21226" marT="10613" marB="10613" anchor="ctr"/>
                </a:tc>
                <a:tc>
                  <a:txBody>
                    <a:bodyPr/>
                    <a:lstStyle/>
                    <a:p>
                      <a:pPr algn="ctr"/>
                      <a:r>
                        <a:rPr lang="en-US" sz="1000">
                          <a:effectLst/>
                        </a:rPr>
                        <a:t>BUSINESS BAY</a:t>
                      </a:r>
                    </a:p>
                  </a:txBody>
                  <a:tcPr marL="21226" marR="21226" marT="10613" marB="10613" anchor="ctr"/>
                </a:tc>
                <a:tc>
                  <a:txBody>
                    <a:bodyPr/>
                    <a:lstStyle/>
                    <a:p>
                      <a:pPr algn="ctr"/>
                      <a:r>
                        <a:rPr lang="en-US" sz="1000">
                          <a:effectLst/>
                        </a:rPr>
                        <a:t>Unit</a:t>
                      </a:r>
                    </a:p>
                  </a:txBody>
                  <a:tcPr marL="21226" marR="21226" marT="10613" marB="10613" anchor="ctr"/>
                </a:tc>
                <a:tc>
                  <a:txBody>
                    <a:bodyPr/>
                    <a:lstStyle/>
                    <a:p>
                      <a:pPr algn="ctr"/>
                      <a:r>
                        <a:rPr lang="en-US" sz="1000">
                          <a:effectLst/>
                        </a:rPr>
                        <a:t>Flat</a:t>
                      </a:r>
                    </a:p>
                  </a:txBody>
                  <a:tcPr marL="21226" marR="21226" marT="10613" marB="10613" anchor="ctr"/>
                </a:tc>
                <a:tc>
                  <a:txBody>
                    <a:bodyPr/>
                    <a:lstStyle/>
                    <a:p>
                      <a:pPr algn="ctr"/>
                      <a:r>
                        <a:rPr lang="en-US" sz="1000">
                          <a:effectLst/>
                        </a:rPr>
                        <a:t>36.24</a:t>
                      </a:r>
                    </a:p>
                  </a:txBody>
                  <a:tcPr marL="21226" marR="21226" marT="10613" marB="10613" anchor="ctr"/>
                </a:tc>
                <a:tc>
                  <a:txBody>
                    <a:bodyPr/>
                    <a:lstStyle/>
                    <a:p>
                      <a:pPr algn="ctr"/>
                      <a:r>
                        <a:rPr lang="en-US" sz="1000">
                          <a:effectLst/>
                        </a:rPr>
                        <a:t>Studio</a:t>
                      </a:r>
                    </a:p>
                  </a:txBody>
                  <a:tcPr marL="21226" marR="21226" marT="10613" marB="10613" anchor="ctr"/>
                </a:tc>
                <a:tc>
                  <a:txBody>
                    <a:bodyPr/>
                    <a:lstStyle/>
                    <a:p>
                      <a:pPr algn="ctr"/>
                      <a:r>
                        <a:rPr lang="en-US" sz="1000">
                          <a:effectLst/>
                        </a:rPr>
                        <a:t>1</a:t>
                      </a:r>
                    </a:p>
                  </a:txBody>
                  <a:tcPr marL="21226" marR="21226" marT="10613" marB="10613" anchor="ctr"/>
                </a:tc>
                <a:tc>
                  <a:txBody>
                    <a:bodyPr/>
                    <a:lstStyle/>
                    <a:p>
                      <a:pPr algn="ctr"/>
                      <a:r>
                        <a:rPr lang="en-US" sz="1000">
                          <a:effectLst/>
                        </a:rPr>
                        <a:t>Business Bay Metro Station</a:t>
                      </a:r>
                    </a:p>
                  </a:txBody>
                  <a:tcPr marL="21226" marR="21226" marT="10613" marB="10613" anchor="ctr"/>
                </a:tc>
                <a:tc>
                  <a:txBody>
                    <a:bodyPr/>
                    <a:lstStyle/>
                    <a:p>
                      <a:pPr algn="ctr"/>
                      <a:r>
                        <a:rPr lang="en-US" sz="1000">
                          <a:effectLst/>
                        </a:rPr>
                        <a:t>Dubai Mall</a:t>
                      </a:r>
                    </a:p>
                  </a:txBody>
                  <a:tcPr marL="21226" marR="21226" marT="10613" marB="10613" anchor="ctr"/>
                </a:tc>
                <a:tc>
                  <a:txBody>
                    <a:bodyPr/>
                    <a:lstStyle/>
                    <a:p>
                      <a:pPr algn="ctr"/>
                      <a:r>
                        <a:rPr lang="en-US" sz="1000">
                          <a:effectLst/>
                        </a:rPr>
                        <a:t>Downtown Dubai</a:t>
                      </a:r>
                    </a:p>
                  </a:txBody>
                  <a:tcPr marL="21226" marR="21226" marT="10613" marB="10613" anchor="ctr"/>
                </a:tc>
                <a:tc>
                  <a:txBody>
                    <a:bodyPr/>
                    <a:lstStyle/>
                    <a:p>
                      <a:pPr algn="ctr"/>
                      <a:r>
                        <a:rPr lang="en-US" sz="1000">
                          <a:effectLst/>
                        </a:rPr>
                        <a:t>2</a:t>
                      </a:r>
                    </a:p>
                  </a:txBody>
                  <a:tcPr marL="21226" marR="21226" marT="10613" marB="10613" anchor="ctr"/>
                </a:tc>
                <a:tc>
                  <a:txBody>
                    <a:bodyPr/>
                    <a:lstStyle/>
                    <a:p>
                      <a:pPr algn="ctr"/>
                      <a:r>
                        <a:rPr lang="en-US" sz="1000">
                          <a:effectLst/>
                        </a:rPr>
                        <a:t>1</a:t>
                      </a:r>
                    </a:p>
                  </a:txBody>
                  <a:tcPr marL="21226" marR="21226" marT="10613" marB="10613" anchor="ctr"/>
                </a:tc>
                <a:tc>
                  <a:txBody>
                    <a:bodyPr/>
                    <a:lstStyle/>
                    <a:p>
                      <a:pPr algn="ctr"/>
                      <a:r>
                        <a:rPr lang="en-US" sz="1000" dirty="0">
                          <a:effectLst/>
                        </a:rPr>
                        <a:t>NaN</a:t>
                      </a:r>
                    </a:p>
                  </a:txBody>
                  <a:tcPr marL="21226" marR="21226" marT="10613" marB="10613" anchor="ctr"/>
                </a:tc>
                <a:tc>
                  <a:txBody>
                    <a:bodyPr/>
                    <a:lstStyle/>
                    <a:p>
                      <a:pPr algn="ctr"/>
                      <a:r>
                        <a:rPr lang="en-US" sz="1000">
                          <a:effectLst/>
                        </a:rPr>
                        <a:t>Peninsula One</a:t>
                      </a:r>
                    </a:p>
                  </a:txBody>
                  <a:tcPr marL="21226" marR="21226" marT="10613" marB="10613" anchor="ctr"/>
                </a:tc>
                <a:extLst>
                  <a:ext uri="{0D108BD9-81ED-4DB2-BD59-A6C34878D82A}">
                    <a16:rowId xmlns:a16="http://schemas.microsoft.com/office/drawing/2014/main" val="1129092529"/>
                  </a:ext>
                </a:extLst>
              </a:tr>
              <a:tr h="563700">
                <a:tc>
                  <a:txBody>
                    <a:bodyPr/>
                    <a:lstStyle/>
                    <a:p>
                      <a:pPr algn="ctr" fontAlgn="ctr"/>
                      <a:r>
                        <a:rPr lang="en-US" sz="1000">
                          <a:effectLst/>
                        </a:rPr>
                        <a:t>102-10000-2022</a:t>
                      </a:r>
                      <a:endParaRPr lang="en-US" sz="1000" b="0">
                        <a:effectLst/>
                      </a:endParaRPr>
                    </a:p>
                  </a:txBody>
                  <a:tcPr marL="21226" marR="21226" marT="10613" marB="10613" anchor="ctr"/>
                </a:tc>
                <a:tc>
                  <a:txBody>
                    <a:bodyPr/>
                    <a:lstStyle/>
                    <a:p>
                      <a:pPr algn="ctr"/>
                      <a:r>
                        <a:rPr lang="en-US" sz="1000">
                          <a:effectLst/>
                        </a:rPr>
                        <a:t>2022-04-13 11:21:32</a:t>
                      </a:r>
                    </a:p>
                  </a:txBody>
                  <a:tcPr marL="21226" marR="21226" marT="10613" marB="10613" anchor="ctr"/>
                </a:tc>
                <a:tc>
                  <a:txBody>
                    <a:bodyPr/>
                    <a:lstStyle/>
                    <a:p>
                      <a:pPr algn="ctr"/>
                      <a:r>
                        <a:rPr lang="en-US" sz="1000">
                          <a:effectLst/>
                        </a:rPr>
                        <a:t>1171598130</a:t>
                      </a:r>
                    </a:p>
                  </a:txBody>
                  <a:tcPr marL="21226" marR="21226" marT="10613" marB="10613" anchor="ctr"/>
                </a:tc>
                <a:tc>
                  <a:txBody>
                    <a:bodyPr/>
                    <a:lstStyle/>
                    <a:p>
                      <a:pPr algn="ctr"/>
                      <a:r>
                        <a:rPr lang="en-US" sz="1000">
                          <a:effectLst/>
                        </a:rPr>
                        <a:t>Sales</a:t>
                      </a:r>
                    </a:p>
                  </a:txBody>
                  <a:tcPr marL="21226" marR="21226" marT="10613" marB="10613" anchor="ctr"/>
                </a:tc>
                <a:tc>
                  <a:txBody>
                    <a:bodyPr/>
                    <a:lstStyle/>
                    <a:p>
                      <a:pPr algn="ctr"/>
                      <a:r>
                        <a:rPr lang="en-US" sz="1000">
                          <a:effectLst/>
                        </a:rPr>
                        <a:t>Sell - Pre registration</a:t>
                      </a:r>
                    </a:p>
                  </a:txBody>
                  <a:tcPr marL="21226" marR="21226" marT="10613" marB="10613" anchor="ctr"/>
                </a:tc>
                <a:tc>
                  <a:txBody>
                    <a:bodyPr/>
                    <a:lstStyle/>
                    <a:p>
                      <a:pPr algn="ctr"/>
                      <a:r>
                        <a:rPr lang="en-US" sz="1000">
                          <a:effectLst/>
                        </a:rPr>
                        <a:t>Off-Plan</a:t>
                      </a:r>
                    </a:p>
                  </a:txBody>
                  <a:tcPr marL="21226" marR="21226" marT="10613" marB="10613" anchor="ctr"/>
                </a:tc>
                <a:tc>
                  <a:txBody>
                    <a:bodyPr/>
                    <a:lstStyle/>
                    <a:p>
                      <a:pPr algn="ctr"/>
                      <a:r>
                        <a:rPr lang="en-US" sz="1000">
                          <a:effectLst/>
                        </a:rPr>
                        <a:t>Free Hold</a:t>
                      </a:r>
                    </a:p>
                  </a:txBody>
                  <a:tcPr marL="21226" marR="21226" marT="10613" marB="10613" anchor="ctr"/>
                </a:tc>
                <a:tc>
                  <a:txBody>
                    <a:bodyPr/>
                    <a:lstStyle/>
                    <a:p>
                      <a:pPr algn="ctr"/>
                      <a:r>
                        <a:rPr lang="en-US" sz="1000">
                          <a:effectLst/>
                        </a:rPr>
                        <a:t>Residential</a:t>
                      </a:r>
                    </a:p>
                  </a:txBody>
                  <a:tcPr marL="21226" marR="21226" marT="10613" marB="10613" anchor="ctr"/>
                </a:tc>
                <a:tc>
                  <a:txBody>
                    <a:bodyPr/>
                    <a:lstStyle/>
                    <a:p>
                      <a:pPr algn="ctr"/>
                      <a:r>
                        <a:rPr lang="en-US" sz="1000">
                          <a:effectLst/>
                        </a:rPr>
                        <a:t>Jumeirah First</a:t>
                      </a:r>
                    </a:p>
                  </a:txBody>
                  <a:tcPr marL="21226" marR="21226" marT="10613" marB="10613" anchor="ctr"/>
                </a:tc>
                <a:tc>
                  <a:txBody>
                    <a:bodyPr/>
                    <a:lstStyle/>
                    <a:p>
                      <a:pPr algn="ctr"/>
                      <a:r>
                        <a:rPr lang="en-US" sz="1000">
                          <a:effectLst/>
                        </a:rPr>
                        <a:t>Unit</a:t>
                      </a:r>
                    </a:p>
                  </a:txBody>
                  <a:tcPr marL="21226" marR="21226" marT="10613" marB="10613" anchor="ctr"/>
                </a:tc>
                <a:tc>
                  <a:txBody>
                    <a:bodyPr/>
                    <a:lstStyle/>
                    <a:p>
                      <a:pPr algn="ctr"/>
                      <a:r>
                        <a:rPr lang="en-US" sz="1000">
                          <a:effectLst/>
                        </a:rPr>
                        <a:t>Flat</a:t>
                      </a:r>
                    </a:p>
                  </a:txBody>
                  <a:tcPr marL="21226" marR="21226" marT="10613" marB="10613" anchor="ctr"/>
                </a:tc>
                <a:tc>
                  <a:txBody>
                    <a:bodyPr/>
                    <a:lstStyle/>
                    <a:p>
                      <a:pPr algn="ctr"/>
                      <a:r>
                        <a:rPr lang="en-US" sz="1000">
                          <a:effectLst/>
                        </a:rPr>
                        <a:t>118.34</a:t>
                      </a:r>
                    </a:p>
                  </a:txBody>
                  <a:tcPr marL="21226" marR="21226" marT="10613" marB="10613" anchor="ctr"/>
                </a:tc>
                <a:tc>
                  <a:txBody>
                    <a:bodyPr/>
                    <a:lstStyle/>
                    <a:p>
                      <a:pPr algn="ctr"/>
                      <a:r>
                        <a:rPr lang="en-US" sz="1000">
                          <a:effectLst/>
                        </a:rPr>
                        <a:t>2 B/R</a:t>
                      </a:r>
                    </a:p>
                  </a:txBody>
                  <a:tcPr marL="21226" marR="21226" marT="10613" marB="10613" anchor="ctr"/>
                </a:tc>
                <a:tc>
                  <a:txBody>
                    <a:bodyPr/>
                    <a:lstStyle/>
                    <a:p>
                      <a:pPr algn="ctr"/>
                      <a:r>
                        <a:rPr lang="en-US" sz="1000">
                          <a:effectLst/>
                        </a:rPr>
                        <a:t>1</a:t>
                      </a:r>
                    </a:p>
                  </a:txBody>
                  <a:tcPr marL="21226" marR="21226" marT="10613" marB="10613" anchor="ctr"/>
                </a:tc>
                <a:tc>
                  <a:txBody>
                    <a:bodyPr/>
                    <a:lstStyle/>
                    <a:p>
                      <a:pPr algn="ctr"/>
                      <a:r>
                        <a:rPr lang="en-US" sz="1000" dirty="0">
                          <a:effectLst/>
                        </a:rPr>
                        <a:t>NaN</a:t>
                      </a:r>
                    </a:p>
                  </a:txBody>
                  <a:tcPr marL="21226" marR="21226" marT="10613" marB="10613" anchor="ctr"/>
                </a:tc>
                <a:tc>
                  <a:txBody>
                    <a:bodyPr/>
                    <a:lstStyle/>
                    <a:p>
                      <a:pPr algn="ctr"/>
                      <a:r>
                        <a:rPr lang="en-US" sz="1000" dirty="0">
                          <a:effectLst/>
                        </a:rPr>
                        <a:t>NaN</a:t>
                      </a:r>
                    </a:p>
                  </a:txBody>
                  <a:tcPr marL="21226" marR="21226" marT="10613" marB="10613" anchor="ctr"/>
                </a:tc>
                <a:tc>
                  <a:txBody>
                    <a:bodyPr/>
                    <a:lstStyle/>
                    <a:p>
                      <a:pPr algn="ctr"/>
                      <a:r>
                        <a:rPr lang="en-US" sz="1000" dirty="0">
                          <a:effectLst/>
                        </a:rPr>
                        <a:t>NaN</a:t>
                      </a:r>
                    </a:p>
                  </a:txBody>
                  <a:tcPr marL="21226" marR="21226" marT="10613" marB="10613" anchor="ctr"/>
                </a:tc>
                <a:tc>
                  <a:txBody>
                    <a:bodyPr/>
                    <a:lstStyle/>
                    <a:p>
                      <a:pPr algn="ctr"/>
                      <a:r>
                        <a:rPr lang="en-US" sz="1000">
                          <a:effectLst/>
                        </a:rPr>
                        <a:t>1</a:t>
                      </a:r>
                    </a:p>
                  </a:txBody>
                  <a:tcPr marL="21226" marR="21226" marT="10613" marB="10613" anchor="ctr"/>
                </a:tc>
                <a:tc>
                  <a:txBody>
                    <a:bodyPr/>
                    <a:lstStyle/>
                    <a:p>
                      <a:pPr algn="ctr"/>
                      <a:r>
                        <a:rPr lang="en-US" sz="1000">
                          <a:effectLst/>
                        </a:rPr>
                        <a:t>1</a:t>
                      </a:r>
                    </a:p>
                  </a:txBody>
                  <a:tcPr marL="21226" marR="21226" marT="10613" marB="10613" anchor="ctr"/>
                </a:tc>
                <a:tc>
                  <a:txBody>
                    <a:bodyPr/>
                    <a:lstStyle/>
                    <a:p>
                      <a:pPr algn="ctr"/>
                      <a:r>
                        <a:rPr lang="en-US" sz="1000" dirty="0">
                          <a:effectLst/>
                        </a:rPr>
                        <a:t>NaN</a:t>
                      </a:r>
                    </a:p>
                  </a:txBody>
                  <a:tcPr marL="21226" marR="21226" marT="10613" marB="10613" anchor="ctr"/>
                </a:tc>
                <a:tc>
                  <a:txBody>
                    <a:bodyPr/>
                    <a:lstStyle/>
                    <a:p>
                      <a:pPr algn="ctr"/>
                      <a:r>
                        <a:rPr lang="fr-FR" sz="1000" dirty="0">
                          <a:effectLst/>
                        </a:rPr>
                        <a:t>Port De La Mer - Le Ciel</a:t>
                      </a:r>
                    </a:p>
                  </a:txBody>
                  <a:tcPr marL="21226" marR="21226" marT="10613" marB="10613" anchor="ctr"/>
                </a:tc>
                <a:extLst>
                  <a:ext uri="{0D108BD9-81ED-4DB2-BD59-A6C34878D82A}">
                    <a16:rowId xmlns:a16="http://schemas.microsoft.com/office/drawing/2014/main" val="3935513174"/>
                  </a:ext>
                </a:extLst>
              </a:tr>
            </a:tbl>
          </a:graphicData>
        </a:graphic>
      </p:graphicFrame>
    </p:spTree>
    <p:extLst>
      <p:ext uri="{BB962C8B-B14F-4D97-AF65-F5344CB8AC3E}">
        <p14:creationId xmlns:p14="http://schemas.microsoft.com/office/powerpoint/2010/main" val="2534726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8250"/>
            <a:ext cx="10515600" cy="4351338"/>
          </a:xfrm>
        </p:spPr>
        <p:txBody>
          <a:bodyPr/>
          <a:lstStyle/>
          <a:p>
            <a:pPr algn="just"/>
            <a:r>
              <a:rPr lang="en-US" dirty="0" smtClean="0"/>
              <a:t>Dealing with Null values.</a:t>
            </a:r>
          </a:p>
          <a:p>
            <a:pPr algn="just"/>
            <a:r>
              <a:rPr lang="en-US" dirty="0" smtClean="0"/>
              <a:t>Figuring out features types and patterns, found that there are features with non balanced data like (Usage) and features with many unique values like (Parking).</a:t>
            </a:r>
          </a:p>
          <a:p>
            <a:pPr algn="just"/>
            <a:r>
              <a:rPr lang="en-US" dirty="0" smtClean="0"/>
              <a:t>created label column as Meter Price by dividing (Amount on </a:t>
            </a:r>
            <a:r>
              <a:rPr lang="en-US" dirty="0"/>
              <a:t>Property Size </a:t>
            </a:r>
            <a:r>
              <a:rPr lang="en-US" dirty="0" smtClean="0"/>
              <a:t>sq.m).</a:t>
            </a:r>
          </a:p>
          <a:p>
            <a:pPr algn="just"/>
            <a:endParaRPr lang="en-US" dirty="0"/>
          </a:p>
        </p:txBody>
      </p:sp>
      <p:sp>
        <p:nvSpPr>
          <p:cNvPr id="4" name="Slide Number Placeholder 3"/>
          <p:cNvSpPr>
            <a:spLocks noGrp="1"/>
          </p:cNvSpPr>
          <p:nvPr>
            <p:ph type="sldNum" sz="quarter" idx="12"/>
          </p:nvPr>
        </p:nvSpPr>
        <p:spPr/>
        <p:txBody>
          <a:bodyPr/>
          <a:lstStyle/>
          <a:p>
            <a:fld id="{553DA718-53FE-4C36-8630-9D0B253BDB3A}" type="slidenum">
              <a:rPr lang="en-US" smtClean="0"/>
              <a:t>8</a:t>
            </a:fld>
            <a:endParaRPr lang="en-US"/>
          </a:p>
        </p:txBody>
      </p:sp>
      <p:sp>
        <p:nvSpPr>
          <p:cNvPr id="5"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accent1">
                    <a:lumMod val="75000"/>
                  </a:schemeClr>
                </a:solidFill>
                <a:latin typeface="Abadi" panose="020B0604020104020204"/>
              </a:rPr>
              <a:t>Data Wrangling</a:t>
            </a:r>
            <a:endParaRPr lang="en-US"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731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8250"/>
            <a:ext cx="10515600" cy="4758099"/>
          </a:xfrm>
        </p:spPr>
        <p:txBody>
          <a:bodyPr>
            <a:normAutofit/>
          </a:bodyPr>
          <a:lstStyle/>
          <a:p>
            <a:pPr algn="just"/>
            <a:r>
              <a:rPr lang="en-US" sz="2400" b="1" dirty="0" smtClean="0">
                <a:latin typeface="Abadi" panose="020B0604020104020204"/>
              </a:rPr>
              <a:t>Histogram plot: </a:t>
            </a:r>
            <a:r>
              <a:rPr lang="en-US" sz="2400" dirty="0" smtClean="0">
                <a:latin typeface="Abadi" panose="020B0604020104020204"/>
              </a:rPr>
              <a:t>the distribution of the (Meter Price) feature showed that it skewed to the left.</a:t>
            </a:r>
            <a:endParaRPr lang="en-US" sz="2400" b="1" dirty="0">
              <a:latin typeface="Abadi" panose="020B0604020104020204"/>
            </a:endParaRPr>
          </a:p>
          <a:p>
            <a:pPr algn="just"/>
            <a:r>
              <a:rPr lang="en-US" sz="2400" b="1" dirty="0" smtClean="0">
                <a:latin typeface="Abadi" panose="020B0604020104020204"/>
              </a:rPr>
              <a:t>Box Plots</a:t>
            </a:r>
            <a:r>
              <a:rPr lang="en-US" sz="2400" dirty="0" smtClean="0">
                <a:latin typeface="Abadi" panose="020B0604020104020204"/>
              </a:rPr>
              <a:t>: show the distribution of the features and </a:t>
            </a:r>
            <a:r>
              <a:rPr lang="en-US" sz="2400" dirty="0" smtClean="0">
                <a:latin typeface="Abadi" panose="020B0604020104020204"/>
              </a:rPr>
              <a:t>figuring out if there is any overlapping between the categories in each of the following features:</a:t>
            </a:r>
          </a:p>
          <a:p>
            <a:pPr lvl="1" algn="just"/>
            <a:r>
              <a:rPr lang="en-US" sz="2000" dirty="0" smtClean="0">
                <a:latin typeface="Abadi" panose="020B0604020104020204"/>
              </a:rPr>
              <a:t>Transaction Type vs Meter Price.</a:t>
            </a:r>
          </a:p>
          <a:p>
            <a:pPr lvl="1" algn="just"/>
            <a:r>
              <a:rPr lang="en-US" sz="2000" dirty="0" smtClean="0">
                <a:latin typeface="Abadi" panose="020B0604020104020204"/>
              </a:rPr>
              <a:t>Area vs Meter Price.</a:t>
            </a:r>
          </a:p>
          <a:p>
            <a:pPr lvl="1" algn="just"/>
            <a:r>
              <a:rPr lang="en-US" sz="2000" dirty="0" smtClean="0">
                <a:latin typeface="Abadi" panose="020B0604020104020204"/>
              </a:rPr>
              <a:t>Rooms vs Meter Price.</a:t>
            </a:r>
          </a:p>
          <a:p>
            <a:pPr lvl="1" algn="just"/>
            <a:r>
              <a:rPr lang="en-US" sz="2000" dirty="0" smtClean="0">
                <a:latin typeface="Abadi" panose="020B0604020104020204"/>
              </a:rPr>
              <a:t>Parking vs Meter Price.</a:t>
            </a:r>
          </a:p>
          <a:p>
            <a:pPr lvl="1" algn="just"/>
            <a:r>
              <a:rPr lang="en-US" sz="2000" dirty="0" smtClean="0">
                <a:latin typeface="Abadi" panose="020B0604020104020204"/>
              </a:rPr>
              <a:t>Nearest Metro vs Meter Price.</a:t>
            </a:r>
          </a:p>
          <a:p>
            <a:pPr lvl="1" algn="just"/>
            <a:r>
              <a:rPr lang="en-US" sz="2000" dirty="0" smtClean="0">
                <a:latin typeface="Abadi" panose="020B0604020104020204"/>
              </a:rPr>
              <a:t>Nearest Mall vs Meter Price.</a:t>
            </a:r>
          </a:p>
          <a:p>
            <a:pPr lvl="1" algn="just"/>
            <a:r>
              <a:rPr lang="en-US" sz="2000" dirty="0" smtClean="0">
                <a:latin typeface="Abadi" panose="020B0604020104020204"/>
              </a:rPr>
              <a:t>Nearest Landmark vs Meter Price.</a:t>
            </a:r>
          </a:p>
        </p:txBody>
      </p:sp>
      <p:sp>
        <p:nvSpPr>
          <p:cNvPr id="4" name="Slide Number Placeholder 3"/>
          <p:cNvSpPr>
            <a:spLocks noGrp="1"/>
          </p:cNvSpPr>
          <p:nvPr>
            <p:ph type="sldNum" sz="quarter" idx="12"/>
          </p:nvPr>
        </p:nvSpPr>
        <p:spPr/>
        <p:txBody>
          <a:bodyPr/>
          <a:lstStyle/>
          <a:p>
            <a:fld id="{553DA718-53FE-4C36-8630-9D0B253BDB3A}" type="slidenum">
              <a:rPr lang="en-US" smtClean="0"/>
              <a:t>9</a:t>
            </a:fld>
            <a:endParaRPr lang="en-US"/>
          </a:p>
        </p:txBody>
      </p:sp>
      <p:sp>
        <p:nvSpPr>
          <p:cNvPr id="5" name="Title 3"/>
          <p:cNvSpPr txBox="1">
            <a:spLocks/>
          </p:cNvSpPr>
          <p:nvPr/>
        </p:nvSpPr>
        <p:spPr>
          <a:xfrm>
            <a:off x="838200" y="365125"/>
            <a:ext cx="10515600" cy="826365"/>
          </a:xfrm>
          <a:prstGeom prst="rect">
            <a:avLst/>
          </a:prstGeom>
          <a:effectLst>
            <a:softEdge rad="0"/>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accent1">
                    <a:lumMod val="75000"/>
                  </a:schemeClr>
                </a:solidFill>
                <a:latin typeface="Abadi" panose="020B0604020104020204"/>
              </a:rPr>
              <a:t>Exploratory Data Analysis</a:t>
            </a:r>
            <a:endParaRPr lang="en-US" dirty="0">
              <a:solidFill>
                <a:schemeClr val="accent1">
                  <a:lumMod val="75000"/>
                </a:schemeClr>
              </a:solidFill>
              <a:latin typeface="Abadi" panose="020B0604020104020204"/>
            </a:endParaRPr>
          </a:p>
        </p:txBody>
      </p:sp>
      <p:cxnSp>
        <p:nvCxnSpPr>
          <p:cNvPr id="7" name="Straight Connector 6"/>
          <p:cNvCxnSpPr/>
          <p:nvPr/>
        </p:nvCxnSpPr>
        <p:spPr>
          <a:xfrm>
            <a:off x="838200" y="1191490"/>
            <a:ext cx="1041169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57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1732</TotalTime>
  <Words>1890</Words>
  <Application>Microsoft Office PowerPoint</Application>
  <PresentationFormat>Widescreen</PresentationFormat>
  <Paragraphs>411</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Abadi</vt:lpstr>
      <vt:lpstr>Andalus</vt:lpstr>
      <vt:lpstr>Arial</vt:lpstr>
      <vt:lpstr>Calibri</vt:lpstr>
      <vt:lpstr>Calibri Light</vt:lpstr>
      <vt:lpstr>Office Theme</vt:lpstr>
      <vt:lpstr>Dubai Estates Prices</vt:lpstr>
      <vt:lpstr>Outline</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Predictive Analysis (Regression)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Dubai Estates Prices</dc:title>
  <dc:creator>ASUS</dc:creator>
  <cp:lastModifiedBy>ASUS</cp:lastModifiedBy>
  <cp:revision>45</cp:revision>
  <dcterms:created xsi:type="dcterms:W3CDTF">2023-01-09T14:59:06Z</dcterms:created>
  <dcterms:modified xsi:type="dcterms:W3CDTF">2023-01-10T19:51:36Z</dcterms:modified>
</cp:coreProperties>
</file>