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2" r:id="rId13"/>
    <p:sldId id="273" r:id="rId14"/>
    <p:sldId id="275" r:id="rId15"/>
    <p:sldId id="268" r:id="rId16"/>
    <p:sldId id="269" r:id="rId17"/>
    <p:sldId id="270"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3BF59-1E22-47A0-911E-A12B8F2327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83B889-E4D9-49F7-999E-95C751DCE4BF}">
      <dgm:prSet/>
      <dgm:spPr/>
      <dgm:t>
        <a:bodyPr/>
        <a:lstStyle/>
        <a:p>
          <a:pPr>
            <a:lnSpc>
              <a:spcPct val="100000"/>
            </a:lnSpc>
          </a:pPr>
          <a:r>
            <a:rPr lang="en-US" dirty="0"/>
            <a:t>Comprehensive and scalable strategy.</a:t>
          </a:r>
        </a:p>
      </dgm:t>
    </dgm:pt>
    <dgm:pt modelId="{42847D38-C06A-4FCE-92E3-4872C24F7BB8}" type="parTrans" cxnId="{45511DC3-6F3D-4E00-A745-C7A989364509}">
      <dgm:prSet/>
      <dgm:spPr/>
      <dgm:t>
        <a:bodyPr/>
        <a:lstStyle/>
        <a:p>
          <a:endParaRPr lang="en-US"/>
        </a:p>
      </dgm:t>
    </dgm:pt>
    <dgm:pt modelId="{05EF3372-1359-4FB6-9034-63DA0CF5AF7A}" type="sibTrans" cxnId="{45511DC3-6F3D-4E00-A745-C7A989364509}">
      <dgm:prSet/>
      <dgm:spPr/>
      <dgm:t>
        <a:bodyPr/>
        <a:lstStyle/>
        <a:p>
          <a:endParaRPr lang="en-US"/>
        </a:p>
      </dgm:t>
    </dgm:pt>
    <dgm:pt modelId="{1EC35B32-38D7-4D50-8FBC-CEDA05D296EB}">
      <dgm:prSet/>
      <dgm:spPr/>
      <dgm:t>
        <a:bodyPr/>
        <a:lstStyle/>
        <a:p>
          <a:pPr>
            <a:lnSpc>
              <a:spcPct val="100000"/>
            </a:lnSpc>
          </a:pPr>
          <a:r>
            <a:rPr lang="en-US"/>
            <a:t>Performed as effectively across a variety of data sets.</a:t>
          </a:r>
        </a:p>
      </dgm:t>
    </dgm:pt>
    <dgm:pt modelId="{C87ABC85-CB4D-4314-87AD-5004F96D51B0}" type="parTrans" cxnId="{D3C03DA4-BD2E-41E4-97EB-D52F285CE898}">
      <dgm:prSet/>
      <dgm:spPr/>
      <dgm:t>
        <a:bodyPr/>
        <a:lstStyle/>
        <a:p>
          <a:endParaRPr lang="en-US"/>
        </a:p>
      </dgm:t>
    </dgm:pt>
    <dgm:pt modelId="{76675EAE-438B-492D-8C8E-E9B574D0BF20}" type="sibTrans" cxnId="{D3C03DA4-BD2E-41E4-97EB-D52F285CE898}">
      <dgm:prSet/>
      <dgm:spPr/>
      <dgm:t>
        <a:bodyPr/>
        <a:lstStyle/>
        <a:p>
          <a:endParaRPr lang="en-US"/>
        </a:p>
      </dgm:t>
    </dgm:pt>
    <dgm:pt modelId="{8AD21AE1-8EC6-415E-B7C8-1A5135E4796E}">
      <dgm:prSet/>
      <dgm:spPr/>
      <dgm:t>
        <a:bodyPr/>
        <a:lstStyle/>
        <a:p>
          <a:pPr>
            <a:lnSpc>
              <a:spcPct val="100000"/>
            </a:lnSpc>
          </a:pPr>
          <a:r>
            <a:rPr lang="en-US" b="0" i="0"/>
            <a:t>Handling of uncertainty</a:t>
          </a:r>
          <a:endParaRPr lang="en-US"/>
        </a:p>
      </dgm:t>
    </dgm:pt>
    <dgm:pt modelId="{D33D05D1-EC22-408E-9127-1A0BB4C0EE54}" type="parTrans" cxnId="{DB79621F-0835-4AC7-B459-BE5E80BB5EBC}">
      <dgm:prSet/>
      <dgm:spPr/>
      <dgm:t>
        <a:bodyPr/>
        <a:lstStyle/>
        <a:p>
          <a:endParaRPr lang="en-US"/>
        </a:p>
      </dgm:t>
    </dgm:pt>
    <dgm:pt modelId="{AA0BF561-1C27-4E46-9AB5-1FAE2054EB67}" type="sibTrans" cxnId="{DB79621F-0835-4AC7-B459-BE5E80BB5EBC}">
      <dgm:prSet/>
      <dgm:spPr/>
      <dgm:t>
        <a:bodyPr/>
        <a:lstStyle/>
        <a:p>
          <a:endParaRPr lang="en-US"/>
        </a:p>
      </dgm:t>
    </dgm:pt>
    <dgm:pt modelId="{D0E96C53-8AAD-463F-AEB6-1E5E6565E9B5}">
      <dgm:prSet/>
      <dgm:spPr/>
      <dgm:t>
        <a:bodyPr/>
        <a:lstStyle/>
        <a:p>
          <a:pPr>
            <a:lnSpc>
              <a:spcPct val="100000"/>
            </a:lnSpc>
          </a:pPr>
          <a:r>
            <a:rPr lang="en-US"/>
            <a:t>Versatility</a:t>
          </a:r>
        </a:p>
      </dgm:t>
    </dgm:pt>
    <dgm:pt modelId="{654A8FD5-E70B-4888-989A-A17B2028ECDC}" type="parTrans" cxnId="{900180DC-0014-4A9F-9F32-FFF7DE168719}">
      <dgm:prSet/>
      <dgm:spPr/>
      <dgm:t>
        <a:bodyPr/>
        <a:lstStyle/>
        <a:p>
          <a:endParaRPr lang="en-US"/>
        </a:p>
      </dgm:t>
    </dgm:pt>
    <dgm:pt modelId="{E386C700-BFFF-4ACA-9D76-AB4694E48163}" type="sibTrans" cxnId="{900180DC-0014-4A9F-9F32-FFF7DE168719}">
      <dgm:prSet/>
      <dgm:spPr/>
      <dgm:t>
        <a:bodyPr/>
        <a:lstStyle/>
        <a:p>
          <a:endParaRPr lang="en-US"/>
        </a:p>
      </dgm:t>
    </dgm:pt>
    <dgm:pt modelId="{1768262D-C818-41BD-8EA6-4953D6A4C05A}">
      <dgm:prSet/>
      <dgm:spPr/>
      <dgm:t>
        <a:bodyPr/>
        <a:lstStyle/>
        <a:p>
          <a:pPr>
            <a:lnSpc>
              <a:spcPct val="100000"/>
            </a:lnSpc>
          </a:pPr>
          <a:r>
            <a:rPr lang="en-US" b="0" i="0"/>
            <a:t>Robustness</a:t>
          </a:r>
          <a:endParaRPr lang="en-US"/>
        </a:p>
      </dgm:t>
    </dgm:pt>
    <dgm:pt modelId="{8503C3CF-127F-4CA5-9638-4154C98BDBB7}" type="parTrans" cxnId="{BB3695EE-76B3-443A-B4B9-0620CE36F569}">
      <dgm:prSet/>
      <dgm:spPr/>
      <dgm:t>
        <a:bodyPr/>
        <a:lstStyle/>
        <a:p>
          <a:endParaRPr lang="en-US"/>
        </a:p>
      </dgm:t>
    </dgm:pt>
    <dgm:pt modelId="{2095F5B5-8EC6-4C34-84D1-5914432946D7}" type="sibTrans" cxnId="{BB3695EE-76B3-443A-B4B9-0620CE36F569}">
      <dgm:prSet/>
      <dgm:spPr/>
      <dgm:t>
        <a:bodyPr/>
        <a:lstStyle/>
        <a:p>
          <a:endParaRPr lang="en-US"/>
        </a:p>
      </dgm:t>
    </dgm:pt>
    <dgm:pt modelId="{9886884E-AA55-41BE-932B-6D29D55A1D89}">
      <dgm:prSet/>
      <dgm:spPr/>
      <dgm:t>
        <a:bodyPr/>
        <a:lstStyle/>
        <a:p>
          <a:pPr>
            <a:lnSpc>
              <a:spcPct val="100000"/>
            </a:lnSpc>
          </a:pPr>
          <a:r>
            <a:rPr lang="en-US"/>
            <a:t>Transparency</a:t>
          </a:r>
        </a:p>
      </dgm:t>
    </dgm:pt>
    <dgm:pt modelId="{ACA4B100-A35B-4111-91DE-7972B5883886}" type="parTrans" cxnId="{9AA41C0B-39E7-428F-A518-00EBB0CD1805}">
      <dgm:prSet/>
      <dgm:spPr/>
      <dgm:t>
        <a:bodyPr/>
        <a:lstStyle/>
        <a:p>
          <a:endParaRPr lang="en-US"/>
        </a:p>
      </dgm:t>
    </dgm:pt>
    <dgm:pt modelId="{7DA323F6-CA35-4391-AAEA-D67CBC9392D0}" type="sibTrans" cxnId="{9AA41C0B-39E7-428F-A518-00EBB0CD1805}">
      <dgm:prSet/>
      <dgm:spPr/>
      <dgm:t>
        <a:bodyPr/>
        <a:lstStyle/>
        <a:p>
          <a:endParaRPr lang="en-US"/>
        </a:p>
      </dgm:t>
    </dgm:pt>
    <dgm:pt modelId="{52899853-33DD-47DB-84AD-025B1CB399A8}" type="pres">
      <dgm:prSet presAssocID="{8643BF59-1E22-47A0-911E-A12B8F2327D4}" presName="root" presStyleCnt="0">
        <dgm:presLayoutVars>
          <dgm:dir/>
          <dgm:resizeHandles val="exact"/>
        </dgm:presLayoutVars>
      </dgm:prSet>
      <dgm:spPr/>
    </dgm:pt>
    <dgm:pt modelId="{718E651D-0646-4033-9156-6CC8E1B2749A}" type="pres">
      <dgm:prSet presAssocID="{8A83B889-E4D9-49F7-999E-95C751DCE4BF}" presName="compNode" presStyleCnt="0"/>
      <dgm:spPr/>
    </dgm:pt>
    <dgm:pt modelId="{31C00B6D-8DE1-4918-8563-788BD55F4166}" type="pres">
      <dgm:prSet presAssocID="{8A83B889-E4D9-49F7-999E-95C751DCE4BF}" presName="bgRect" presStyleLbl="bgShp" presStyleIdx="0" presStyleCnt="6"/>
      <dgm:spPr/>
    </dgm:pt>
    <dgm:pt modelId="{EE56922F-4824-47F4-BB86-384C245A50F8}" type="pres">
      <dgm:prSet presAssocID="{8A83B889-E4D9-49F7-999E-95C751DCE4B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BCB98289-938B-4511-A50C-F2787C7A94E1}" type="pres">
      <dgm:prSet presAssocID="{8A83B889-E4D9-49F7-999E-95C751DCE4BF}" presName="spaceRect" presStyleCnt="0"/>
      <dgm:spPr/>
    </dgm:pt>
    <dgm:pt modelId="{0976C786-BFCF-4CCC-986C-7CA7C03599D7}" type="pres">
      <dgm:prSet presAssocID="{8A83B889-E4D9-49F7-999E-95C751DCE4BF}" presName="parTx" presStyleLbl="revTx" presStyleIdx="0" presStyleCnt="6">
        <dgm:presLayoutVars>
          <dgm:chMax val="0"/>
          <dgm:chPref val="0"/>
        </dgm:presLayoutVars>
      </dgm:prSet>
      <dgm:spPr/>
    </dgm:pt>
    <dgm:pt modelId="{D1C8BE7B-DB60-4E28-98D4-F5CC7AA202A6}" type="pres">
      <dgm:prSet presAssocID="{05EF3372-1359-4FB6-9034-63DA0CF5AF7A}" presName="sibTrans" presStyleCnt="0"/>
      <dgm:spPr/>
    </dgm:pt>
    <dgm:pt modelId="{0E8A8994-CB8A-4522-9803-B31C03591174}" type="pres">
      <dgm:prSet presAssocID="{1EC35B32-38D7-4D50-8FBC-CEDA05D296EB}" presName="compNode" presStyleCnt="0"/>
      <dgm:spPr/>
    </dgm:pt>
    <dgm:pt modelId="{AD887026-C534-43B4-A646-E14F813D8672}" type="pres">
      <dgm:prSet presAssocID="{1EC35B32-38D7-4D50-8FBC-CEDA05D296EB}" presName="bgRect" presStyleLbl="bgShp" presStyleIdx="1" presStyleCnt="6"/>
      <dgm:spPr/>
    </dgm:pt>
    <dgm:pt modelId="{1E440FA1-B102-4D02-AD71-CD4E9319C331}" type="pres">
      <dgm:prSet presAssocID="{1EC35B32-38D7-4D50-8FBC-CEDA05D296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09ACD54-12D8-4CF1-983A-BFE949FECED0}" type="pres">
      <dgm:prSet presAssocID="{1EC35B32-38D7-4D50-8FBC-CEDA05D296EB}" presName="spaceRect" presStyleCnt="0"/>
      <dgm:spPr/>
    </dgm:pt>
    <dgm:pt modelId="{E24E59C7-255B-4FEB-BD92-003B8AD0BE38}" type="pres">
      <dgm:prSet presAssocID="{1EC35B32-38D7-4D50-8FBC-CEDA05D296EB}" presName="parTx" presStyleLbl="revTx" presStyleIdx="1" presStyleCnt="6">
        <dgm:presLayoutVars>
          <dgm:chMax val="0"/>
          <dgm:chPref val="0"/>
        </dgm:presLayoutVars>
      </dgm:prSet>
      <dgm:spPr/>
    </dgm:pt>
    <dgm:pt modelId="{DB154E40-79E7-480F-B2A7-EA982C690047}" type="pres">
      <dgm:prSet presAssocID="{76675EAE-438B-492D-8C8E-E9B574D0BF20}" presName="sibTrans" presStyleCnt="0"/>
      <dgm:spPr/>
    </dgm:pt>
    <dgm:pt modelId="{B351D8DD-4122-40A2-BB3C-6CBDC80940FC}" type="pres">
      <dgm:prSet presAssocID="{8AD21AE1-8EC6-415E-B7C8-1A5135E4796E}" presName="compNode" presStyleCnt="0"/>
      <dgm:spPr/>
    </dgm:pt>
    <dgm:pt modelId="{791340AB-88B8-4F06-8D29-6E1A5F3931A1}" type="pres">
      <dgm:prSet presAssocID="{8AD21AE1-8EC6-415E-B7C8-1A5135E4796E}" presName="bgRect" presStyleLbl="bgShp" presStyleIdx="2" presStyleCnt="6"/>
      <dgm:spPr/>
    </dgm:pt>
    <dgm:pt modelId="{598E6FBF-3F45-4EEE-9025-5E1F9A0DA9CA}" type="pres">
      <dgm:prSet presAssocID="{8AD21AE1-8EC6-415E-B7C8-1A5135E4796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96E89CC5-E766-4E54-8782-27DF03D97BCB}" type="pres">
      <dgm:prSet presAssocID="{8AD21AE1-8EC6-415E-B7C8-1A5135E4796E}" presName="spaceRect" presStyleCnt="0"/>
      <dgm:spPr/>
    </dgm:pt>
    <dgm:pt modelId="{223602CA-5849-4015-91C8-874922476566}" type="pres">
      <dgm:prSet presAssocID="{8AD21AE1-8EC6-415E-B7C8-1A5135E4796E}" presName="parTx" presStyleLbl="revTx" presStyleIdx="2" presStyleCnt="6">
        <dgm:presLayoutVars>
          <dgm:chMax val="0"/>
          <dgm:chPref val="0"/>
        </dgm:presLayoutVars>
      </dgm:prSet>
      <dgm:spPr/>
    </dgm:pt>
    <dgm:pt modelId="{060C2509-A515-4EE3-8017-50EFD99C3FDD}" type="pres">
      <dgm:prSet presAssocID="{AA0BF561-1C27-4E46-9AB5-1FAE2054EB67}" presName="sibTrans" presStyleCnt="0"/>
      <dgm:spPr/>
    </dgm:pt>
    <dgm:pt modelId="{EE9CB232-8425-4AAB-95C6-E3E92260A28B}" type="pres">
      <dgm:prSet presAssocID="{D0E96C53-8AAD-463F-AEB6-1E5E6565E9B5}" presName="compNode" presStyleCnt="0"/>
      <dgm:spPr/>
    </dgm:pt>
    <dgm:pt modelId="{16291C7D-EDD1-48CC-816E-161B68FEDDD0}" type="pres">
      <dgm:prSet presAssocID="{D0E96C53-8AAD-463F-AEB6-1E5E6565E9B5}" presName="bgRect" presStyleLbl="bgShp" presStyleIdx="3" presStyleCnt="6"/>
      <dgm:spPr/>
    </dgm:pt>
    <dgm:pt modelId="{7EB214C4-DD8E-4578-96A6-14E19FACBDBB}" type="pres">
      <dgm:prSet presAssocID="{D0E96C53-8AAD-463F-AEB6-1E5E6565E9B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C0185E89-81F1-4FC1-A235-857D87D93962}" type="pres">
      <dgm:prSet presAssocID="{D0E96C53-8AAD-463F-AEB6-1E5E6565E9B5}" presName="spaceRect" presStyleCnt="0"/>
      <dgm:spPr/>
    </dgm:pt>
    <dgm:pt modelId="{B88D7EB5-56B3-40C8-A785-31E719ED5816}" type="pres">
      <dgm:prSet presAssocID="{D0E96C53-8AAD-463F-AEB6-1E5E6565E9B5}" presName="parTx" presStyleLbl="revTx" presStyleIdx="3" presStyleCnt="6">
        <dgm:presLayoutVars>
          <dgm:chMax val="0"/>
          <dgm:chPref val="0"/>
        </dgm:presLayoutVars>
      </dgm:prSet>
      <dgm:spPr/>
    </dgm:pt>
    <dgm:pt modelId="{76759318-2213-44CB-A91A-F766D54C2B84}" type="pres">
      <dgm:prSet presAssocID="{E386C700-BFFF-4ACA-9D76-AB4694E48163}" presName="sibTrans" presStyleCnt="0"/>
      <dgm:spPr/>
    </dgm:pt>
    <dgm:pt modelId="{EB9DDA30-A6D0-4A15-BEEA-7146D10BBACC}" type="pres">
      <dgm:prSet presAssocID="{1768262D-C818-41BD-8EA6-4953D6A4C05A}" presName="compNode" presStyleCnt="0"/>
      <dgm:spPr/>
    </dgm:pt>
    <dgm:pt modelId="{A72FAB6B-B916-47B3-9F81-B6154872A89B}" type="pres">
      <dgm:prSet presAssocID="{1768262D-C818-41BD-8EA6-4953D6A4C05A}" presName="bgRect" presStyleLbl="bgShp" presStyleIdx="4" presStyleCnt="6"/>
      <dgm:spPr/>
    </dgm:pt>
    <dgm:pt modelId="{9BC94FF0-CBAD-4E55-8B63-62ACE1A65A15}" type="pres">
      <dgm:prSet presAssocID="{1768262D-C818-41BD-8EA6-4953D6A4C0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C530132C-290E-4369-8E29-867A56C96349}" type="pres">
      <dgm:prSet presAssocID="{1768262D-C818-41BD-8EA6-4953D6A4C05A}" presName="spaceRect" presStyleCnt="0"/>
      <dgm:spPr/>
    </dgm:pt>
    <dgm:pt modelId="{F726B56C-BEEE-4C03-8C03-6AE5F4EF9D5E}" type="pres">
      <dgm:prSet presAssocID="{1768262D-C818-41BD-8EA6-4953D6A4C05A}" presName="parTx" presStyleLbl="revTx" presStyleIdx="4" presStyleCnt="6">
        <dgm:presLayoutVars>
          <dgm:chMax val="0"/>
          <dgm:chPref val="0"/>
        </dgm:presLayoutVars>
      </dgm:prSet>
      <dgm:spPr/>
    </dgm:pt>
    <dgm:pt modelId="{CFF8771E-5A10-449D-B49B-45F470570E5E}" type="pres">
      <dgm:prSet presAssocID="{2095F5B5-8EC6-4C34-84D1-5914432946D7}" presName="sibTrans" presStyleCnt="0"/>
      <dgm:spPr/>
    </dgm:pt>
    <dgm:pt modelId="{D34805BD-5356-4C4A-9D1B-4FB6300CD18A}" type="pres">
      <dgm:prSet presAssocID="{9886884E-AA55-41BE-932B-6D29D55A1D89}" presName="compNode" presStyleCnt="0"/>
      <dgm:spPr/>
    </dgm:pt>
    <dgm:pt modelId="{C2BBCF52-71A3-4919-8135-021DF7F1B49B}" type="pres">
      <dgm:prSet presAssocID="{9886884E-AA55-41BE-932B-6D29D55A1D89}" presName="bgRect" presStyleLbl="bgShp" presStyleIdx="5" presStyleCnt="6"/>
      <dgm:spPr/>
    </dgm:pt>
    <dgm:pt modelId="{993C61B3-7C4E-4810-BDCA-8F6B3E0EBD7B}" type="pres">
      <dgm:prSet presAssocID="{9886884E-AA55-41BE-932B-6D29D55A1D8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2941AE8E-2023-4D34-86BB-51DFF9A52C8F}" type="pres">
      <dgm:prSet presAssocID="{9886884E-AA55-41BE-932B-6D29D55A1D89}" presName="spaceRect" presStyleCnt="0"/>
      <dgm:spPr/>
    </dgm:pt>
    <dgm:pt modelId="{5EE9FE78-0E40-4FD3-B8AE-1DA82F516D7A}" type="pres">
      <dgm:prSet presAssocID="{9886884E-AA55-41BE-932B-6D29D55A1D89}" presName="parTx" presStyleLbl="revTx" presStyleIdx="5" presStyleCnt="6">
        <dgm:presLayoutVars>
          <dgm:chMax val="0"/>
          <dgm:chPref val="0"/>
        </dgm:presLayoutVars>
      </dgm:prSet>
      <dgm:spPr/>
    </dgm:pt>
  </dgm:ptLst>
  <dgm:cxnLst>
    <dgm:cxn modelId="{BF11DD00-79AE-488B-A03E-7BDC93AB5325}" type="presOf" srcId="{1768262D-C818-41BD-8EA6-4953D6A4C05A}" destId="{F726B56C-BEEE-4C03-8C03-6AE5F4EF9D5E}" srcOrd="0" destOrd="0" presId="urn:microsoft.com/office/officeart/2018/2/layout/IconVerticalSolidList"/>
    <dgm:cxn modelId="{7778710A-6AA5-4F87-9918-372F69AD2AA4}" type="presOf" srcId="{8A83B889-E4D9-49F7-999E-95C751DCE4BF}" destId="{0976C786-BFCF-4CCC-986C-7CA7C03599D7}" srcOrd="0" destOrd="0" presId="urn:microsoft.com/office/officeart/2018/2/layout/IconVerticalSolidList"/>
    <dgm:cxn modelId="{9AA41C0B-39E7-428F-A518-00EBB0CD1805}" srcId="{8643BF59-1E22-47A0-911E-A12B8F2327D4}" destId="{9886884E-AA55-41BE-932B-6D29D55A1D89}" srcOrd="5" destOrd="0" parTransId="{ACA4B100-A35B-4111-91DE-7972B5883886}" sibTransId="{7DA323F6-CA35-4391-AAEA-D67CBC9392D0}"/>
    <dgm:cxn modelId="{DB79621F-0835-4AC7-B459-BE5E80BB5EBC}" srcId="{8643BF59-1E22-47A0-911E-A12B8F2327D4}" destId="{8AD21AE1-8EC6-415E-B7C8-1A5135E4796E}" srcOrd="2" destOrd="0" parTransId="{D33D05D1-EC22-408E-9127-1A0BB4C0EE54}" sibTransId="{AA0BF561-1C27-4E46-9AB5-1FAE2054EB67}"/>
    <dgm:cxn modelId="{A8379434-65DA-49DF-BAC8-1402B1199D2B}" type="presOf" srcId="{8AD21AE1-8EC6-415E-B7C8-1A5135E4796E}" destId="{223602CA-5849-4015-91C8-874922476566}" srcOrd="0" destOrd="0" presId="urn:microsoft.com/office/officeart/2018/2/layout/IconVerticalSolidList"/>
    <dgm:cxn modelId="{F4B6DF61-73C6-4EEC-B554-B3CDCDD96958}" type="presOf" srcId="{D0E96C53-8AAD-463F-AEB6-1E5E6565E9B5}" destId="{B88D7EB5-56B3-40C8-A785-31E719ED5816}" srcOrd="0" destOrd="0" presId="urn:microsoft.com/office/officeart/2018/2/layout/IconVerticalSolidList"/>
    <dgm:cxn modelId="{D3C03DA4-BD2E-41E4-97EB-D52F285CE898}" srcId="{8643BF59-1E22-47A0-911E-A12B8F2327D4}" destId="{1EC35B32-38D7-4D50-8FBC-CEDA05D296EB}" srcOrd="1" destOrd="0" parTransId="{C87ABC85-CB4D-4314-87AD-5004F96D51B0}" sibTransId="{76675EAE-438B-492D-8C8E-E9B574D0BF20}"/>
    <dgm:cxn modelId="{45511DC3-6F3D-4E00-A745-C7A989364509}" srcId="{8643BF59-1E22-47A0-911E-A12B8F2327D4}" destId="{8A83B889-E4D9-49F7-999E-95C751DCE4BF}" srcOrd="0" destOrd="0" parTransId="{42847D38-C06A-4FCE-92E3-4872C24F7BB8}" sibTransId="{05EF3372-1359-4FB6-9034-63DA0CF5AF7A}"/>
    <dgm:cxn modelId="{F76CD8D7-83B3-430E-BAC2-55F9D9FEDC07}" type="presOf" srcId="{9886884E-AA55-41BE-932B-6D29D55A1D89}" destId="{5EE9FE78-0E40-4FD3-B8AE-1DA82F516D7A}" srcOrd="0" destOrd="0" presId="urn:microsoft.com/office/officeart/2018/2/layout/IconVerticalSolidList"/>
    <dgm:cxn modelId="{D6AD3AD8-6CA2-40F0-BD07-44E1C7ED9F1F}" type="presOf" srcId="{8643BF59-1E22-47A0-911E-A12B8F2327D4}" destId="{52899853-33DD-47DB-84AD-025B1CB399A8}" srcOrd="0" destOrd="0" presId="urn:microsoft.com/office/officeart/2018/2/layout/IconVerticalSolidList"/>
    <dgm:cxn modelId="{900180DC-0014-4A9F-9F32-FFF7DE168719}" srcId="{8643BF59-1E22-47A0-911E-A12B8F2327D4}" destId="{D0E96C53-8AAD-463F-AEB6-1E5E6565E9B5}" srcOrd="3" destOrd="0" parTransId="{654A8FD5-E70B-4888-989A-A17B2028ECDC}" sibTransId="{E386C700-BFFF-4ACA-9D76-AB4694E48163}"/>
    <dgm:cxn modelId="{BB3695EE-76B3-443A-B4B9-0620CE36F569}" srcId="{8643BF59-1E22-47A0-911E-A12B8F2327D4}" destId="{1768262D-C818-41BD-8EA6-4953D6A4C05A}" srcOrd="4" destOrd="0" parTransId="{8503C3CF-127F-4CA5-9638-4154C98BDBB7}" sibTransId="{2095F5B5-8EC6-4C34-84D1-5914432946D7}"/>
    <dgm:cxn modelId="{2601C4EF-DDDD-49F9-B232-3710AC00DD54}" type="presOf" srcId="{1EC35B32-38D7-4D50-8FBC-CEDA05D296EB}" destId="{E24E59C7-255B-4FEB-BD92-003B8AD0BE38}" srcOrd="0" destOrd="0" presId="urn:microsoft.com/office/officeart/2018/2/layout/IconVerticalSolidList"/>
    <dgm:cxn modelId="{780E704F-EC22-465F-B8AD-99382212DD1B}" type="presParOf" srcId="{52899853-33DD-47DB-84AD-025B1CB399A8}" destId="{718E651D-0646-4033-9156-6CC8E1B2749A}" srcOrd="0" destOrd="0" presId="urn:microsoft.com/office/officeart/2018/2/layout/IconVerticalSolidList"/>
    <dgm:cxn modelId="{7B412339-5750-4238-A65A-AAB91A6014B0}" type="presParOf" srcId="{718E651D-0646-4033-9156-6CC8E1B2749A}" destId="{31C00B6D-8DE1-4918-8563-788BD55F4166}" srcOrd="0" destOrd="0" presId="urn:microsoft.com/office/officeart/2018/2/layout/IconVerticalSolidList"/>
    <dgm:cxn modelId="{C2A5A754-4649-414D-A20B-E6A1C0B8B3DC}" type="presParOf" srcId="{718E651D-0646-4033-9156-6CC8E1B2749A}" destId="{EE56922F-4824-47F4-BB86-384C245A50F8}" srcOrd="1" destOrd="0" presId="urn:microsoft.com/office/officeart/2018/2/layout/IconVerticalSolidList"/>
    <dgm:cxn modelId="{49459DFC-6749-4B4C-99D7-DA72A2B2D675}" type="presParOf" srcId="{718E651D-0646-4033-9156-6CC8E1B2749A}" destId="{BCB98289-938B-4511-A50C-F2787C7A94E1}" srcOrd="2" destOrd="0" presId="urn:microsoft.com/office/officeart/2018/2/layout/IconVerticalSolidList"/>
    <dgm:cxn modelId="{8551AE17-398C-4798-953E-B83A61AB5C15}" type="presParOf" srcId="{718E651D-0646-4033-9156-6CC8E1B2749A}" destId="{0976C786-BFCF-4CCC-986C-7CA7C03599D7}" srcOrd="3" destOrd="0" presId="urn:microsoft.com/office/officeart/2018/2/layout/IconVerticalSolidList"/>
    <dgm:cxn modelId="{6B0B73CD-7F2B-48C4-AE42-3642C559DC1D}" type="presParOf" srcId="{52899853-33DD-47DB-84AD-025B1CB399A8}" destId="{D1C8BE7B-DB60-4E28-98D4-F5CC7AA202A6}" srcOrd="1" destOrd="0" presId="urn:microsoft.com/office/officeart/2018/2/layout/IconVerticalSolidList"/>
    <dgm:cxn modelId="{8257ACA7-5D92-42C0-BE49-15EA9569A4C2}" type="presParOf" srcId="{52899853-33DD-47DB-84AD-025B1CB399A8}" destId="{0E8A8994-CB8A-4522-9803-B31C03591174}" srcOrd="2" destOrd="0" presId="urn:microsoft.com/office/officeart/2018/2/layout/IconVerticalSolidList"/>
    <dgm:cxn modelId="{B0182B8C-ED4A-4996-AD0E-6F556676DC42}" type="presParOf" srcId="{0E8A8994-CB8A-4522-9803-B31C03591174}" destId="{AD887026-C534-43B4-A646-E14F813D8672}" srcOrd="0" destOrd="0" presId="urn:microsoft.com/office/officeart/2018/2/layout/IconVerticalSolidList"/>
    <dgm:cxn modelId="{D3D4A909-DB6A-409A-A0A4-48F71135C8F7}" type="presParOf" srcId="{0E8A8994-CB8A-4522-9803-B31C03591174}" destId="{1E440FA1-B102-4D02-AD71-CD4E9319C331}" srcOrd="1" destOrd="0" presId="urn:microsoft.com/office/officeart/2018/2/layout/IconVerticalSolidList"/>
    <dgm:cxn modelId="{93FD1D6F-112B-4ED4-9A8D-23A921E7501F}" type="presParOf" srcId="{0E8A8994-CB8A-4522-9803-B31C03591174}" destId="{209ACD54-12D8-4CF1-983A-BFE949FECED0}" srcOrd="2" destOrd="0" presId="urn:microsoft.com/office/officeart/2018/2/layout/IconVerticalSolidList"/>
    <dgm:cxn modelId="{8ABF6580-75C9-4956-AA86-A6AED4488F4F}" type="presParOf" srcId="{0E8A8994-CB8A-4522-9803-B31C03591174}" destId="{E24E59C7-255B-4FEB-BD92-003B8AD0BE38}" srcOrd="3" destOrd="0" presId="urn:microsoft.com/office/officeart/2018/2/layout/IconVerticalSolidList"/>
    <dgm:cxn modelId="{9F999289-EAB9-4281-B4B3-8D13F05ABC0D}" type="presParOf" srcId="{52899853-33DD-47DB-84AD-025B1CB399A8}" destId="{DB154E40-79E7-480F-B2A7-EA982C690047}" srcOrd="3" destOrd="0" presId="urn:microsoft.com/office/officeart/2018/2/layout/IconVerticalSolidList"/>
    <dgm:cxn modelId="{50B7266B-CC2F-4E64-A446-7A676B7FF6BD}" type="presParOf" srcId="{52899853-33DD-47DB-84AD-025B1CB399A8}" destId="{B351D8DD-4122-40A2-BB3C-6CBDC80940FC}" srcOrd="4" destOrd="0" presId="urn:microsoft.com/office/officeart/2018/2/layout/IconVerticalSolidList"/>
    <dgm:cxn modelId="{B30DE6B4-6AB9-4F2E-A475-B093341031DE}" type="presParOf" srcId="{B351D8DD-4122-40A2-BB3C-6CBDC80940FC}" destId="{791340AB-88B8-4F06-8D29-6E1A5F3931A1}" srcOrd="0" destOrd="0" presId="urn:microsoft.com/office/officeart/2018/2/layout/IconVerticalSolidList"/>
    <dgm:cxn modelId="{6626BDFF-9F01-437E-B18A-4E76AA7AA7E9}" type="presParOf" srcId="{B351D8DD-4122-40A2-BB3C-6CBDC80940FC}" destId="{598E6FBF-3F45-4EEE-9025-5E1F9A0DA9CA}" srcOrd="1" destOrd="0" presId="urn:microsoft.com/office/officeart/2018/2/layout/IconVerticalSolidList"/>
    <dgm:cxn modelId="{0C740B71-F908-455C-BB12-1551F10ABA3B}" type="presParOf" srcId="{B351D8DD-4122-40A2-BB3C-6CBDC80940FC}" destId="{96E89CC5-E766-4E54-8782-27DF03D97BCB}" srcOrd="2" destOrd="0" presId="urn:microsoft.com/office/officeart/2018/2/layout/IconVerticalSolidList"/>
    <dgm:cxn modelId="{824B1F0A-DB07-454F-9FFF-E7AB66A70AB9}" type="presParOf" srcId="{B351D8DD-4122-40A2-BB3C-6CBDC80940FC}" destId="{223602CA-5849-4015-91C8-874922476566}" srcOrd="3" destOrd="0" presId="urn:microsoft.com/office/officeart/2018/2/layout/IconVerticalSolidList"/>
    <dgm:cxn modelId="{8B3A315B-67D8-4742-8E90-580359F9DBC7}" type="presParOf" srcId="{52899853-33DD-47DB-84AD-025B1CB399A8}" destId="{060C2509-A515-4EE3-8017-50EFD99C3FDD}" srcOrd="5" destOrd="0" presId="urn:microsoft.com/office/officeart/2018/2/layout/IconVerticalSolidList"/>
    <dgm:cxn modelId="{D8F8814E-5D00-4178-9F39-7E9113CDDD26}" type="presParOf" srcId="{52899853-33DD-47DB-84AD-025B1CB399A8}" destId="{EE9CB232-8425-4AAB-95C6-E3E92260A28B}" srcOrd="6" destOrd="0" presId="urn:microsoft.com/office/officeart/2018/2/layout/IconVerticalSolidList"/>
    <dgm:cxn modelId="{67F5F8B7-8F50-468C-91BD-E4C7C206C89C}" type="presParOf" srcId="{EE9CB232-8425-4AAB-95C6-E3E92260A28B}" destId="{16291C7D-EDD1-48CC-816E-161B68FEDDD0}" srcOrd="0" destOrd="0" presId="urn:microsoft.com/office/officeart/2018/2/layout/IconVerticalSolidList"/>
    <dgm:cxn modelId="{93368A7B-8B65-4ADC-9DC1-ECD72077D8B7}" type="presParOf" srcId="{EE9CB232-8425-4AAB-95C6-E3E92260A28B}" destId="{7EB214C4-DD8E-4578-96A6-14E19FACBDBB}" srcOrd="1" destOrd="0" presId="urn:microsoft.com/office/officeart/2018/2/layout/IconVerticalSolidList"/>
    <dgm:cxn modelId="{3F828A1C-F165-439A-B22D-2FDE872DD1C0}" type="presParOf" srcId="{EE9CB232-8425-4AAB-95C6-E3E92260A28B}" destId="{C0185E89-81F1-4FC1-A235-857D87D93962}" srcOrd="2" destOrd="0" presId="urn:microsoft.com/office/officeart/2018/2/layout/IconVerticalSolidList"/>
    <dgm:cxn modelId="{FCDBD910-EF62-41F5-B5A6-461F609E4895}" type="presParOf" srcId="{EE9CB232-8425-4AAB-95C6-E3E92260A28B}" destId="{B88D7EB5-56B3-40C8-A785-31E719ED5816}" srcOrd="3" destOrd="0" presId="urn:microsoft.com/office/officeart/2018/2/layout/IconVerticalSolidList"/>
    <dgm:cxn modelId="{46EC5863-9E70-44FD-84AA-ACFE0B8D14C7}" type="presParOf" srcId="{52899853-33DD-47DB-84AD-025B1CB399A8}" destId="{76759318-2213-44CB-A91A-F766D54C2B84}" srcOrd="7" destOrd="0" presId="urn:microsoft.com/office/officeart/2018/2/layout/IconVerticalSolidList"/>
    <dgm:cxn modelId="{6A349818-DC45-44C8-8CEB-22C81030B2E2}" type="presParOf" srcId="{52899853-33DD-47DB-84AD-025B1CB399A8}" destId="{EB9DDA30-A6D0-4A15-BEEA-7146D10BBACC}" srcOrd="8" destOrd="0" presId="urn:microsoft.com/office/officeart/2018/2/layout/IconVerticalSolidList"/>
    <dgm:cxn modelId="{82E1ABE1-997E-4BB8-A484-5B507494B7D7}" type="presParOf" srcId="{EB9DDA30-A6D0-4A15-BEEA-7146D10BBACC}" destId="{A72FAB6B-B916-47B3-9F81-B6154872A89B}" srcOrd="0" destOrd="0" presId="urn:microsoft.com/office/officeart/2018/2/layout/IconVerticalSolidList"/>
    <dgm:cxn modelId="{813795D4-7210-4D20-8925-08931E73100D}" type="presParOf" srcId="{EB9DDA30-A6D0-4A15-BEEA-7146D10BBACC}" destId="{9BC94FF0-CBAD-4E55-8B63-62ACE1A65A15}" srcOrd="1" destOrd="0" presId="urn:microsoft.com/office/officeart/2018/2/layout/IconVerticalSolidList"/>
    <dgm:cxn modelId="{391774F3-DBC5-47C4-A111-A7F2C17AFC96}" type="presParOf" srcId="{EB9DDA30-A6D0-4A15-BEEA-7146D10BBACC}" destId="{C530132C-290E-4369-8E29-867A56C96349}" srcOrd="2" destOrd="0" presId="urn:microsoft.com/office/officeart/2018/2/layout/IconVerticalSolidList"/>
    <dgm:cxn modelId="{21C45FB0-F449-4E75-A803-B3EACCD19039}" type="presParOf" srcId="{EB9DDA30-A6D0-4A15-BEEA-7146D10BBACC}" destId="{F726B56C-BEEE-4C03-8C03-6AE5F4EF9D5E}" srcOrd="3" destOrd="0" presId="urn:microsoft.com/office/officeart/2018/2/layout/IconVerticalSolidList"/>
    <dgm:cxn modelId="{CFB366C1-15BD-473A-8E55-530CFE27CEDB}" type="presParOf" srcId="{52899853-33DD-47DB-84AD-025B1CB399A8}" destId="{CFF8771E-5A10-449D-B49B-45F470570E5E}" srcOrd="9" destOrd="0" presId="urn:microsoft.com/office/officeart/2018/2/layout/IconVerticalSolidList"/>
    <dgm:cxn modelId="{ECDAC0D0-EAFF-43C0-BA23-7CC0EEDE7C12}" type="presParOf" srcId="{52899853-33DD-47DB-84AD-025B1CB399A8}" destId="{D34805BD-5356-4C4A-9D1B-4FB6300CD18A}" srcOrd="10" destOrd="0" presId="urn:microsoft.com/office/officeart/2018/2/layout/IconVerticalSolidList"/>
    <dgm:cxn modelId="{6DB218E6-8D46-4033-8F76-BA3F0A581EA3}" type="presParOf" srcId="{D34805BD-5356-4C4A-9D1B-4FB6300CD18A}" destId="{C2BBCF52-71A3-4919-8135-021DF7F1B49B}" srcOrd="0" destOrd="0" presId="urn:microsoft.com/office/officeart/2018/2/layout/IconVerticalSolidList"/>
    <dgm:cxn modelId="{C71EFE91-ED92-406C-8BCF-324BC9687E11}" type="presParOf" srcId="{D34805BD-5356-4C4A-9D1B-4FB6300CD18A}" destId="{993C61B3-7C4E-4810-BDCA-8F6B3E0EBD7B}" srcOrd="1" destOrd="0" presId="urn:microsoft.com/office/officeart/2018/2/layout/IconVerticalSolidList"/>
    <dgm:cxn modelId="{98EE7F96-746D-417C-A1AE-76ECFE8828E2}" type="presParOf" srcId="{D34805BD-5356-4C4A-9D1B-4FB6300CD18A}" destId="{2941AE8E-2023-4D34-86BB-51DFF9A52C8F}" srcOrd="2" destOrd="0" presId="urn:microsoft.com/office/officeart/2018/2/layout/IconVerticalSolidList"/>
    <dgm:cxn modelId="{15FDC484-ABBF-4436-ADF1-88CB13A161CC}" type="presParOf" srcId="{D34805BD-5356-4C4A-9D1B-4FB6300CD18A}" destId="{5EE9FE78-0E40-4FD3-B8AE-1DA82F516D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B3F25-5273-4E13-B77F-E37A149F60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8FD94B3-6687-485C-97AD-57CC036FEC4C}">
      <dgm:prSet/>
      <dgm:spPr/>
      <dgm:t>
        <a:bodyPr/>
        <a:lstStyle/>
        <a:p>
          <a:pPr>
            <a:lnSpc>
              <a:spcPct val="100000"/>
            </a:lnSpc>
          </a:pPr>
          <a:r>
            <a:rPr lang="en-US"/>
            <a:t>Data quality metrics : This could be used to determine the quality of the data and identify areas for improvement.</a:t>
          </a:r>
        </a:p>
      </dgm:t>
    </dgm:pt>
    <dgm:pt modelId="{D0C9134E-70B2-4A48-9B6B-19702719E6A0}" type="parTrans" cxnId="{BE138623-A7C0-45CF-B9CA-71186988D4E6}">
      <dgm:prSet/>
      <dgm:spPr/>
      <dgm:t>
        <a:bodyPr/>
        <a:lstStyle/>
        <a:p>
          <a:endParaRPr lang="en-US"/>
        </a:p>
      </dgm:t>
    </dgm:pt>
    <dgm:pt modelId="{B8F769E0-CCEE-45F6-83A3-16F74B042E80}" type="sibTrans" cxnId="{BE138623-A7C0-45CF-B9CA-71186988D4E6}">
      <dgm:prSet/>
      <dgm:spPr/>
      <dgm:t>
        <a:bodyPr/>
        <a:lstStyle/>
        <a:p>
          <a:pPr>
            <a:lnSpc>
              <a:spcPct val="100000"/>
            </a:lnSpc>
          </a:pPr>
          <a:endParaRPr lang="en-US"/>
        </a:p>
      </dgm:t>
    </dgm:pt>
    <dgm:pt modelId="{016320E5-0AD5-4278-A13E-BB20941158D0}">
      <dgm:prSet/>
      <dgm:spPr/>
      <dgm:t>
        <a:bodyPr/>
        <a:lstStyle/>
        <a:p>
          <a:pPr>
            <a:lnSpc>
              <a:spcPct val="100000"/>
            </a:lnSpc>
          </a:pPr>
          <a:r>
            <a:rPr lang="en-US"/>
            <a:t>Performance metrics : This metrics could be used to evaluate the effectiveness of the techniques used in the research work</a:t>
          </a:r>
        </a:p>
      </dgm:t>
    </dgm:pt>
    <dgm:pt modelId="{34EA3DE3-2C97-4CF5-A34D-A2AC929F1E3A}" type="parTrans" cxnId="{1579B4DC-418E-46DE-AF09-6BDFF621D017}">
      <dgm:prSet/>
      <dgm:spPr/>
      <dgm:t>
        <a:bodyPr/>
        <a:lstStyle/>
        <a:p>
          <a:endParaRPr lang="en-US"/>
        </a:p>
      </dgm:t>
    </dgm:pt>
    <dgm:pt modelId="{0ACEE9D1-BB20-46A6-A765-B4280531E10D}" type="sibTrans" cxnId="{1579B4DC-418E-46DE-AF09-6BDFF621D017}">
      <dgm:prSet/>
      <dgm:spPr/>
      <dgm:t>
        <a:bodyPr/>
        <a:lstStyle/>
        <a:p>
          <a:pPr>
            <a:lnSpc>
              <a:spcPct val="100000"/>
            </a:lnSpc>
          </a:pPr>
          <a:endParaRPr lang="en-US"/>
        </a:p>
      </dgm:t>
    </dgm:pt>
    <dgm:pt modelId="{8978E2E9-A082-4CB1-AC61-A44EC159EC7B}">
      <dgm:prSet/>
      <dgm:spPr/>
      <dgm:t>
        <a:bodyPr/>
        <a:lstStyle/>
        <a:p>
          <a:pPr>
            <a:lnSpc>
              <a:spcPct val="100000"/>
            </a:lnSpc>
          </a:pPr>
          <a:r>
            <a:rPr lang="en-US"/>
            <a:t>Comparison with existing methods : This could be done to determine the superiority of the new techniques used in the research work.</a:t>
          </a:r>
        </a:p>
      </dgm:t>
    </dgm:pt>
    <dgm:pt modelId="{FD908FDD-4647-4556-8F44-9BB990247042}" type="parTrans" cxnId="{C0544CD5-EE94-4E88-9AE5-FB2B163C57DF}">
      <dgm:prSet/>
      <dgm:spPr/>
      <dgm:t>
        <a:bodyPr/>
        <a:lstStyle/>
        <a:p>
          <a:endParaRPr lang="en-US"/>
        </a:p>
      </dgm:t>
    </dgm:pt>
    <dgm:pt modelId="{5B05DD24-8569-42B1-9B7B-8965B3CCE641}" type="sibTrans" cxnId="{C0544CD5-EE94-4E88-9AE5-FB2B163C57DF}">
      <dgm:prSet/>
      <dgm:spPr/>
      <dgm:t>
        <a:bodyPr/>
        <a:lstStyle/>
        <a:p>
          <a:pPr>
            <a:lnSpc>
              <a:spcPct val="100000"/>
            </a:lnSpc>
          </a:pPr>
          <a:endParaRPr lang="en-US"/>
        </a:p>
      </dgm:t>
    </dgm:pt>
    <dgm:pt modelId="{1E634A40-6B5E-4392-A2C3-4C6C4DF6D16B}">
      <dgm:prSet/>
      <dgm:spPr/>
      <dgm:t>
        <a:bodyPr/>
        <a:lstStyle/>
        <a:p>
          <a:pPr>
            <a:lnSpc>
              <a:spcPct val="100000"/>
            </a:lnSpc>
          </a:pPr>
          <a:r>
            <a:rPr lang="en-US"/>
            <a:t>Case studies : This could be done to demonstrate the effectiveness of the techniques used in the research work and their potential for solving real-world problems.</a:t>
          </a:r>
        </a:p>
      </dgm:t>
    </dgm:pt>
    <dgm:pt modelId="{10EAB2BA-26AF-4E89-801A-36BE9C9D03B4}" type="parTrans" cxnId="{627EF7A5-61B7-4351-B281-2202F83CF1D3}">
      <dgm:prSet/>
      <dgm:spPr/>
      <dgm:t>
        <a:bodyPr/>
        <a:lstStyle/>
        <a:p>
          <a:endParaRPr lang="en-US"/>
        </a:p>
      </dgm:t>
    </dgm:pt>
    <dgm:pt modelId="{88632021-4AA9-4BD7-8F56-025B82BE187D}" type="sibTrans" cxnId="{627EF7A5-61B7-4351-B281-2202F83CF1D3}">
      <dgm:prSet/>
      <dgm:spPr/>
      <dgm:t>
        <a:bodyPr/>
        <a:lstStyle/>
        <a:p>
          <a:endParaRPr lang="en-US"/>
        </a:p>
      </dgm:t>
    </dgm:pt>
    <dgm:pt modelId="{6B730E13-87D4-424B-B1C1-E2BB5C6F660A}" type="pres">
      <dgm:prSet presAssocID="{DDEB3F25-5273-4E13-B77F-E37A149F6080}" presName="root" presStyleCnt="0">
        <dgm:presLayoutVars>
          <dgm:dir/>
          <dgm:resizeHandles val="exact"/>
        </dgm:presLayoutVars>
      </dgm:prSet>
      <dgm:spPr/>
    </dgm:pt>
    <dgm:pt modelId="{ED483F7D-9CF2-44A2-95DD-ADBAB8EB38AB}" type="pres">
      <dgm:prSet presAssocID="{DDEB3F25-5273-4E13-B77F-E37A149F6080}" presName="container" presStyleCnt="0">
        <dgm:presLayoutVars>
          <dgm:dir/>
          <dgm:resizeHandles val="exact"/>
        </dgm:presLayoutVars>
      </dgm:prSet>
      <dgm:spPr/>
    </dgm:pt>
    <dgm:pt modelId="{848BD5F8-C23C-4FBC-B22E-AB50956A0006}" type="pres">
      <dgm:prSet presAssocID="{18FD94B3-6687-485C-97AD-57CC036FEC4C}" presName="compNode" presStyleCnt="0"/>
      <dgm:spPr/>
    </dgm:pt>
    <dgm:pt modelId="{D10781B5-03E5-4A9C-958A-4D1E0DF98644}" type="pres">
      <dgm:prSet presAssocID="{18FD94B3-6687-485C-97AD-57CC036FEC4C}" presName="iconBgRect" presStyleLbl="bgShp" presStyleIdx="0" presStyleCnt="4"/>
      <dgm:spPr/>
    </dgm:pt>
    <dgm:pt modelId="{1CD75BAF-5C49-4BD5-88ED-578A1942C642}" type="pres">
      <dgm:prSet presAssocID="{18FD94B3-6687-485C-97AD-57CC036FEC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B25EF6A-00A4-468E-8A96-A4D60DF376C6}" type="pres">
      <dgm:prSet presAssocID="{18FD94B3-6687-485C-97AD-57CC036FEC4C}" presName="spaceRect" presStyleCnt="0"/>
      <dgm:spPr/>
    </dgm:pt>
    <dgm:pt modelId="{F30486AE-A823-43F3-8CCA-5A43FA5BEB20}" type="pres">
      <dgm:prSet presAssocID="{18FD94B3-6687-485C-97AD-57CC036FEC4C}" presName="textRect" presStyleLbl="revTx" presStyleIdx="0" presStyleCnt="4">
        <dgm:presLayoutVars>
          <dgm:chMax val="1"/>
          <dgm:chPref val="1"/>
        </dgm:presLayoutVars>
      </dgm:prSet>
      <dgm:spPr/>
    </dgm:pt>
    <dgm:pt modelId="{E814A74E-3493-4DAC-B8AE-6D7835D4B073}" type="pres">
      <dgm:prSet presAssocID="{B8F769E0-CCEE-45F6-83A3-16F74B042E80}" presName="sibTrans" presStyleLbl="sibTrans2D1" presStyleIdx="0" presStyleCnt="0"/>
      <dgm:spPr/>
    </dgm:pt>
    <dgm:pt modelId="{00B054D6-1D5C-488B-BD98-4380CA0A9DFB}" type="pres">
      <dgm:prSet presAssocID="{016320E5-0AD5-4278-A13E-BB20941158D0}" presName="compNode" presStyleCnt="0"/>
      <dgm:spPr/>
    </dgm:pt>
    <dgm:pt modelId="{DAD7826D-30A8-4691-83E7-12D153EC6441}" type="pres">
      <dgm:prSet presAssocID="{016320E5-0AD5-4278-A13E-BB20941158D0}" presName="iconBgRect" presStyleLbl="bgShp" presStyleIdx="1" presStyleCnt="4"/>
      <dgm:spPr/>
    </dgm:pt>
    <dgm:pt modelId="{605DCCB8-C295-470C-9658-68D4E6426819}" type="pres">
      <dgm:prSet presAssocID="{016320E5-0AD5-4278-A13E-BB20941158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68608885-4774-4DEE-895F-381BD52769D4}" type="pres">
      <dgm:prSet presAssocID="{016320E5-0AD5-4278-A13E-BB20941158D0}" presName="spaceRect" presStyleCnt="0"/>
      <dgm:spPr/>
    </dgm:pt>
    <dgm:pt modelId="{FD62032B-EB94-4120-B73B-E936B0803891}" type="pres">
      <dgm:prSet presAssocID="{016320E5-0AD5-4278-A13E-BB20941158D0}" presName="textRect" presStyleLbl="revTx" presStyleIdx="1" presStyleCnt="4">
        <dgm:presLayoutVars>
          <dgm:chMax val="1"/>
          <dgm:chPref val="1"/>
        </dgm:presLayoutVars>
      </dgm:prSet>
      <dgm:spPr/>
    </dgm:pt>
    <dgm:pt modelId="{8FAEFE81-513F-483A-B1CA-2048657AF2E1}" type="pres">
      <dgm:prSet presAssocID="{0ACEE9D1-BB20-46A6-A765-B4280531E10D}" presName="sibTrans" presStyleLbl="sibTrans2D1" presStyleIdx="0" presStyleCnt="0"/>
      <dgm:spPr/>
    </dgm:pt>
    <dgm:pt modelId="{32B152D0-1070-4E8C-B96D-A9F3EF90E409}" type="pres">
      <dgm:prSet presAssocID="{8978E2E9-A082-4CB1-AC61-A44EC159EC7B}" presName="compNode" presStyleCnt="0"/>
      <dgm:spPr/>
    </dgm:pt>
    <dgm:pt modelId="{FCCE3565-D6EB-4279-B920-E1C3A140004B}" type="pres">
      <dgm:prSet presAssocID="{8978E2E9-A082-4CB1-AC61-A44EC159EC7B}" presName="iconBgRect" presStyleLbl="bgShp" presStyleIdx="2" presStyleCnt="4"/>
      <dgm:spPr/>
    </dgm:pt>
    <dgm:pt modelId="{27514A68-846D-4008-9584-70A4E5806D73}" type="pres">
      <dgm:prSet presAssocID="{8978E2E9-A082-4CB1-AC61-A44EC159EC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A532451A-FB04-4A02-A705-ECF8094E55B2}" type="pres">
      <dgm:prSet presAssocID="{8978E2E9-A082-4CB1-AC61-A44EC159EC7B}" presName="spaceRect" presStyleCnt="0"/>
      <dgm:spPr/>
    </dgm:pt>
    <dgm:pt modelId="{52848562-9311-47B4-8FE5-D9D4CA14A637}" type="pres">
      <dgm:prSet presAssocID="{8978E2E9-A082-4CB1-AC61-A44EC159EC7B}" presName="textRect" presStyleLbl="revTx" presStyleIdx="2" presStyleCnt="4">
        <dgm:presLayoutVars>
          <dgm:chMax val="1"/>
          <dgm:chPref val="1"/>
        </dgm:presLayoutVars>
      </dgm:prSet>
      <dgm:spPr/>
    </dgm:pt>
    <dgm:pt modelId="{5FE15318-C516-4D53-92CD-74F4E8940F3D}" type="pres">
      <dgm:prSet presAssocID="{5B05DD24-8569-42B1-9B7B-8965B3CCE641}" presName="sibTrans" presStyleLbl="sibTrans2D1" presStyleIdx="0" presStyleCnt="0"/>
      <dgm:spPr/>
    </dgm:pt>
    <dgm:pt modelId="{BC849802-2A75-47D4-8F25-A95C4DCA2666}" type="pres">
      <dgm:prSet presAssocID="{1E634A40-6B5E-4392-A2C3-4C6C4DF6D16B}" presName="compNode" presStyleCnt="0"/>
      <dgm:spPr/>
    </dgm:pt>
    <dgm:pt modelId="{A6DBD708-C9D7-4600-BC72-AF087113D8AC}" type="pres">
      <dgm:prSet presAssocID="{1E634A40-6B5E-4392-A2C3-4C6C4DF6D16B}" presName="iconBgRect" presStyleLbl="bgShp" presStyleIdx="3" presStyleCnt="4"/>
      <dgm:spPr/>
    </dgm:pt>
    <dgm:pt modelId="{A6BEF10D-62CD-4178-9585-C998B078CF0B}" type="pres">
      <dgm:prSet presAssocID="{1E634A40-6B5E-4392-A2C3-4C6C4DF6D1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03D66DFF-A6A2-40FB-B70C-7131A2C320DD}" type="pres">
      <dgm:prSet presAssocID="{1E634A40-6B5E-4392-A2C3-4C6C4DF6D16B}" presName="spaceRect" presStyleCnt="0"/>
      <dgm:spPr/>
    </dgm:pt>
    <dgm:pt modelId="{190261C0-6986-48B0-9391-BEF663332C90}" type="pres">
      <dgm:prSet presAssocID="{1E634A40-6B5E-4392-A2C3-4C6C4DF6D16B}" presName="textRect" presStyleLbl="revTx" presStyleIdx="3" presStyleCnt="4">
        <dgm:presLayoutVars>
          <dgm:chMax val="1"/>
          <dgm:chPref val="1"/>
        </dgm:presLayoutVars>
      </dgm:prSet>
      <dgm:spPr/>
    </dgm:pt>
  </dgm:ptLst>
  <dgm:cxnLst>
    <dgm:cxn modelId="{9EF20703-9736-4AE6-BF3A-F255B37C65D9}" type="presOf" srcId="{DDEB3F25-5273-4E13-B77F-E37A149F6080}" destId="{6B730E13-87D4-424B-B1C1-E2BB5C6F660A}" srcOrd="0" destOrd="0" presId="urn:microsoft.com/office/officeart/2018/2/layout/IconCircleList"/>
    <dgm:cxn modelId="{BE138623-A7C0-45CF-B9CA-71186988D4E6}" srcId="{DDEB3F25-5273-4E13-B77F-E37A149F6080}" destId="{18FD94B3-6687-485C-97AD-57CC036FEC4C}" srcOrd="0" destOrd="0" parTransId="{D0C9134E-70B2-4A48-9B6B-19702719E6A0}" sibTransId="{B8F769E0-CCEE-45F6-83A3-16F74B042E80}"/>
    <dgm:cxn modelId="{EA1E233E-CA20-4702-8108-42E04A0339C4}" type="presOf" srcId="{18FD94B3-6687-485C-97AD-57CC036FEC4C}" destId="{F30486AE-A823-43F3-8CCA-5A43FA5BEB20}" srcOrd="0" destOrd="0" presId="urn:microsoft.com/office/officeart/2018/2/layout/IconCircleList"/>
    <dgm:cxn modelId="{6D8A7D63-6517-456A-A2A4-860A11119DFE}" type="presOf" srcId="{016320E5-0AD5-4278-A13E-BB20941158D0}" destId="{FD62032B-EB94-4120-B73B-E936B0803891}" srcOrd="0" destOrd="0" presId="urn:microsoft.com/office/officeart/2018/2/layout/IconCircleList"/>
    <dgm:cxn modelId="{5DE55347-896B-4D70-A458-127A5B6FED90}" type="presOf" srcId="{8978E2E9-A082-4CB1-AC61-A44EC159EC7B}" destId="{52848562-9311-47B4-8FE5-D9D4CA14A637}" srcOrd="0" destOrd="0" presId="urn:microsoft.com/office/officeart/2018/2/layout/IconCircleList"/>
    <dgm:cxn modelId="{627EF7A5-61B7-4351-B281-2202F83CF1D3}" srcId="{DDEB3F25-5273-4E13-B77F-E37A149F6080}" destId="{1E634A40-6B5E-4392-A2C3-4C6C4DF6D16B}" srcOrd="3" destOrd="0" parTransId="{10EAB2BA-26AF-4E89-801A-36BE9C9D03B4}" sibTransId="{88632021-4AA9-4BD7-8F56-025B82BE187D}"/>
    <dgm:cxn modelId="{C11374BA-9646-44D4-A38A-FB30C55E7AA7}" type="presOf" srcId="{0ACEE9D1-BB20-46A6-A765-B4280531E10D}" destId="{8FAEFE81-513F-483A-B1CA-2048657AF2E1}" srcOrd="0" destOrd="0" presId="urn:microsoft.com/office/officeart/2018/2/layout/IconCircleList"/>
    <dgm:cxn modelId="{C0544CD5-EE94-4E88-9AE5-FB2B163C57DF}" srcId="{DDEB3F25-5273-4E13-B77F-E37A149F6080}" destId="{8978E2E9-A082-4CB1-AC61-A44EC159EC7B}" srcOrd="2" destOrd="0" parTransId="{FD908FDD-4647-4556-8F44-9BB990247042}" sibTransId="{5B05DD24-8569-42B1-9B7B-8965B3CCE641}"/>
    <dgm:cxn modelId="{BEFAE0D5-46E0-4BFE-AAFC-046200DA3BFB}" type="presOf" srcId="{B8F769E0-CCEE-45F6-83A3-16F74B042E80}" destId="{E814A74E-3493-4DAC-B8AE-6D7835D4B073}" srcOrd="0" destOrd="0" presId="urn:microsoft.com/office/officeart/2018/2/layout/IconCircleList"/>
    <dgm:cxn modelId="{1579B4DC-418E-46DE-AF09-6BDFF621D017}" srcId="{DDEB3F25-5273-4E13-B77F-E37A149F6080}" destId="{016320E5-0AD5-4278-A13E-BB20941158D0}" srcOrd="1" destOrd="0" parTransId="{34EA3DE3-2C97-4CF5-A34D-A2AC929F1E3A}" sibTransId="{0ACEE9D1-BB20-46A6-A765-B4280531E10D}"/>
    <dgm:cxn modelId="{9E9FF7E8-A7FB-4122-844F-713B65658B10}" type="presOf" srcId="{5B05DD24-8569-42B1-9B7B-8965B3CCE641}" destId="{5FE15318-C516-4D53-92CD-74F4E8940F3D}" srcOrd="0" destOrd="0" presId="urn:microsoft.com/office/officeart/2018/2/layout/IconCircleList"/>
    <dgm:cxn modelId="{2146FDFE-2E2C-4115-87FC-DF80605F06BB}" type="presOf" srcId="{1E634A40-6B5E-4392-A2C3-4C6C4DF6D16B}" destId="{190261C0-6986-48B0-9391-BEF663332C90}" srcOrd="0" destOrd="0" presId="urn:microsoft.com/office/officeart/2018/2/layout/IconCircleList"/>
    <dgm:cxn modelId="{085F9327-2B26-46C3-AABC-59B824FA3E63}" type="presParOf" srcId="{6B730E13-87D4-424B-B1C1-E2BB5C6F660A}" destId="{ED483F7D-9CF2-44A2-95DD-ADBAB8EB38AB}" srcOrd="0" destOrd="0" presId="urn:microsoft.com/office/officeart/2018/2/layout/IconCircleList"/>
    <dgm:cxn modelId="{3569B51B-57E2-4A6B-BB83-C4379A6AC3A9}" type="presParOf" srcId="{ED483F7D-9CF2-44A2-95DD-ADBAB8EB38AB}" destId="{848BD5F8-C23C-4FBC-B22E-AB50956A0006}" srcOrd="0" destOrd="0" presId="urn:microsoft.com/office/officeart/2018/2/layout/IconCircleList"/>
    <dgm:cxn modelId="{EA83A7D1-75FD-46F5-A173-FE87ADA3C01F}" type="presParOf" srcId="{848BD5F8-C23C-4FBC-B22E-AB50956A0006}" destId="{D10781B5-03E5-4A9C-958A-4D1E0DF98644}" srcOrd="0" destOrd="0" presId="urn:microsoft.com/office/officeart/2018/2/layout/IconCircleList"/>
    <dgm:cxn modelId="{9209D7D0-56FA-4F8E-8251-CDD7698D2ADE}" type="presParOf" srcId="{848BD5F8-C23C-4FBC-B22E-AB50956A0006}" destId="{1CD75BAF-5C49-4BD5-88ED-578A1942C642}" srcOrd="1" destOrd="0" presId="urn:microsoft.com/office/officeart/2018/2/layout/IconCircleList"/>
    <dgm:cxn modelId="{BD0924C6-C42C-4834-84C8-5601DE2489FF}" type="presParOf" srcId="{848BD5F8-C23C-4FBC-B22E-AB50956A0006}" destId="{4B25EF6A-00A4-468E-8A96-A4D60DF376C6}" srcOrd="2" destOrd="0" presId="urn:microsoft.com/office/officeart/2018/2/layout/IconCircleList"/>
    <dgm:cxn modelId="{21E1061A-74BD-49A6-9058-7D48221B6CE8}" type="presParOf" srcId="{848BD5F8-C23C-4FBC-B22E-AB50956A0006}" destId="{F30486AE-A823-43F3-8CCA-5A43FA5BEB20}" srcOrd="3" destOrd="0" presId="urn:microsoft.com/office/officeart/2018/2/layout/IconCircleList"/>
    <dgm:cxn modelId="{5644AA18-511F-4156-8EE8-80144C948991}" type="presParOf" srcId="{ED483F7D-9CF2-44A2-95DD-ADBAB8EB38AB}" destId="{E814A74E-3493-4DAC-B8AE-6D7835D4B073}" srcOrd="1" destOrd="0" presId="urn:microsoft.com/office/officeart/2018/2/layout/IconCircleList"/>
    <dgm:cxn modelId="{9A3416FB-D308-4FFD-BB47-D2905FD382F3}" type="presParOf" srcId="{ED483F7D-9CF2-44A2-95DD-ADBAB8EB38AB}" destId="{00B054D6-1D5C-488B-BD98-4380CA0A9DFB}" srcOrd="2" destOrd="0" presId="urn:microsoft.com/office/officeart/2018/2/layout/IconCircleList"/>
    <dgm:cxn modelId="{1BE3FEB2-0244-40AF-A7C9-48B0CEFD9054}" type="presParOf" srcId="{00B054D6-1D5C-488B-BD98-4380CA0A9DFB}" destId="{DAD7826D-30A8-4691-83E7-12D153EC6441}" srcOrd="0" destOrd="0" presId="urn:microsoft.com/office/officeart/2018/2/layout/IconCircleList"/>
    <dgm:cxn modelId="{B4DD9C37-8478-44DD-A9AE-CC5A4BCC4062}" type="presParOf" srcId="{00B054D6-1D5C-488B-BD98-4380CA0A9DFB}" destId="{605DCCB8-C295-470C-9658-68D4E6426819}" srcOrd="1" destOrd="0" presId="urn:microsoft.com/office/officeart/2018/2/layout/IconCircleList"/>
    <dgm:cxn modelId="{CDA49D30-E6CB-407B-B48A-8D736BA48549}" type="presParOf" srcId="{00B054D6-1D5C-488B-BD98-4380CA0A9DFB}" destId="{68608885-4774-4DEE-895F-381BD52769D4}" srcOrd="2" destOrd="0" presId="urn:microsoft.com/office/officeart/2018/2/layout/IconCircleList"/>
    <dgm:cxn modelId="{6A20950C-1871-4662-AA12-58A4E466AF52}" type="presParOf" srcId="{00B054D6-1D5C-488B-BD98-4380CA0A9DFB}" destId="{FD62032B-EB94-4120-B73B-E936B0803891}" srcOrd="3" destOrd="0" presId="urn:microsoft.com/office/officeart/2018/2/layout/IconCircleList"/>
    <dgm:cxn modelId="{F5C0A7AF-2E4F-4DC5-9312-BC4717DD3FB1}" type="presParOf" srcId="{ED483F7D-9CF2-44A2-95DD-ADBAB8EB38AB}" destId="{8FAEFE81-513F-483A-B1CA-2048657AF2E1}" srcOrd="3" destOrd="0" presId="urn:microsoft.com/office/officeart/2018/2/layout/IconCircleList"/>
    <dgm:cxn modelId="{CCFA7482-7587-4BD7-B989-A2FEA1F21CB4}" type="presParOf" srcId="{ED483F7D-9CF2-44A2-95DD-ADBAB8EB38AB}" destId="{32B152D0-1070-4E8C-B96D-A9F3EF90E409}" srcOrd="4" destOrd="0" presId="urn:microsoft.com/office/officeart/2018/2/layout/IconCircleList"/>
    <dgm:cxn modelId="{7F12636D-8861-45AC-9932-20D94EBA56ED}" type="presParOf" srcId="{32B152D0-1070-4E8C-B96D-A9F3EF90E409}" destId="{FCCE3565-D6EB-4279-B920-E1C3A140004B}" srcOrd="0" destOrd="0" presId="urn:microsoft.com/office/officeart/2018/2/layout/IconCircleList"/>
    <dgm:cxn modelId="{2686CF06-8DB5-4ECE-9A5A-BD65FC055095}" type="presParOf" srcId="{32B152D0-1070-4E8C-B96D-A9F3EF90E409}" destId="{27514A68-846D-4008-9584-70A4E5806D73}" srcOrd="1" destOrd="0" presId="urn:microsoft.com/office/officeart/2018/2/layout/IconCircleList"/>
    <dgm:cxn modelId="{DC5ADD41-1263-4B3A-9953-995160ED65CA}" type="presParOf" srcId="{32B152D0-1070-4E8C-B96D-A9F3EF90E409}" destId="{A532451A-FB04-4A02-A705-ECF8094E55B2}" srcOrd="2" destOrd="0" presId="urn:microsoft.com/office/officeart/2018/2/layout/IconCircleList"/>
    <dgm:cxn modelId="{A2CE55B6-953F-4A7C-8DA7-A9A8C739287A}" type="presParOf" srcId="{32B152D0-1070-4E8C-B96D-A9F3EF90E409}" destId="{52848562-9311-47B4-8FE5-D9D4CA14A637}" srcOrd="3" destOrd="0" presId="urn:microsoft.com/office/officeart/2018/2/layout/IconCircleList"/>
    <dgm:cxn modelId="{F2F4EB53-5D8C-446D-A03E-D9507CA0AB33}" type="presParOf" srcId="{ED483F7D-9CF2-44A2-95DD-ADBAB8EB38AB}" destId="{5FE15318-C516-4D53-92CD-74F4E8940F3D}" srcOrd="5" destOrd="0" presId="urn:microsoft.com/office/officeart/2018/2/layout/IconCircleList"/>
    <dgm:cxn modelId="{417D1998-7447-4823-9F3B-2573AFF0257A}" type="presParOf" srcId="{ED483F7D-9CF2-44A2-95DD-ADBAB8EB38AB}" destId="{BC849802-2A75-47D4-8F25-A95C4DCA2666}" srcOrd="6" destOrd="0" presId="urn:microsoft.com/office/officeart/2018/2/layout/IconCircleList"/>
    <dgm:cxn modelId="{9292AB1D-1F07-47BE-8878-557CEA8F3348}" type="presParOf" srcId="{BC849802-2A75-47D4-8F25-A95C4DCA2666}" destId="{A6DBD708-C9D7-4600-BC72-AF087113D8AC}" srcOrd="0" destOrd="0" presId="urn:microsoft.com/office/officeart/2018/2/layout/IconCircleList"/>
    <dgm:cxn modelId="{BE87CE5D-7131-4E6C-8593-F7212136C8A5}" type="presParOf" srcId="{BC849802-2A75-47D4-8F25-A95C4DCA2666}" destId="{A6BEF10D-62CD-4178-9585-C998B078CF0B}" srcOrd="1" destOrd="0" presId="urn:microsoft.com/office/officeart/2018/2/layout/IconCircleList"/>
    <dgm:cxn modelId="{AC5232DD-61DD-41AB-90BD-898041F31D53}" type="presParOf" srcId="{BC849802-2A75-47D4-8F25-A95C4DCA2666}" destId="{03D66DFF-A6A2-40FB-B70C-7131A2C320DD}" srcOrd="2" destOrd="0" presId="urn:microsoft.com/office/officeart/2018/2/layout/IconCircleList"/>
    <dgm:cxn modelId="{359CFA7A-63E2-4BBB-A1CF-DC006FB76E42}" type="presParOf" srcId="{BC849802-2A75-47D4-8F25-A95C4DCA2666}" destId="{190261C0-6986-48B0-9391-BEF663332C9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00B6D-8DE1-4918-8563-788BD55F4166}">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6922F-4824-47F4-BB86-384C245A50F8}">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76C786-BFCF-4CCC-986C-7CA7C03599D7}">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kern="1200" dirty="0"/>
            <a:t>Comprehensive and scalable strategy.</a:t>
          </a:r>
        </a:p>
      </dsp:txBody>
      <dsp:txXfrm>
        <a:off x="899507" y="1827"/>
        <a:ext cx="5898167" cy="778794"/>
      </dsp:txXfrm>
    </dsp:sp>
    <dsp:sp modelId="{AD887026-C534-43B4-A646-E14F813D8672}">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40FA1-B102-4D02-AD71-CD4E9319C331}">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4E59C7-255B-4FEB-BD92-003B8AD0BE38}">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kern="1200"/>
            <a:t>Performed as effectively across a variety of data sets.</a:t>
          </a:r>
        </a:p>
      </dsp:txBody>
      <dsp:txXfrm>
        <a:off x="899507" y="975320"/>
        <a:ext cx="5898167" cy="778794"/>
      </dsp:txXfrm>
    </dsp:sp>
    <dsp:sp modelId="{791340AB-88B8-4F06-8D29-6E1A5F3931A1}">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E6FBF-3F45-4EEE-9025-5E1F9A0DA9CA}">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3602CA-5849-4015-91C8-874922476566}">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b="0" i="0" kern="1200"/>
            <a:t>Handling of uncertainty</a:t>
          </a:r>
          <a:endParaRPr lang="en-US" sz="1900" kern="1200"/>
        </a:p>
      </dsp:txBody>
      <dsp:txXfrm>
        <a:off x="899507" y="1948812"/>
        <a:ext cx="5898167" cy="778794"/>
      </dsp:txXfrm>
    </dsp:sp>
    <dsp:sp modelId="{16291C7D-EDD1-48CC-816E-161B68FEDDD0}">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14C4-DD8E-4578-96A6-14E19FACBDBB}">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D7EB5-56B3-40C8-A785-31E719ED5816}">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kern="1200"/>
            <a:t>Versatility</a:t>
          </a:r>
        </a:p>
      </dsp:txBody>
      <dsp:txXfrm>
        <a:off x="899507" y="2922305"/>
        <a:ext cx="5898167" cy="778794"/>
      </dsp:txXfrm>
    </dsp:sp>
    <dsp:sp modelId="{A72FAB6B-B916-47B3-9F81-B6154872A89B}">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94FF0-CBAD-4E55-8B63-62ACE1A65A15}">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26B56C-BEEE-4C03-8C03-6AE5F4EF9D5E}">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b="0" i="0" kern="1200"/>
            <a:t>Robustness</a:t>
          </a:r>
          <a:endParaRPr lang="en-US" sz="1900" kern="1200"/>
        </a:p>
      </dsp:txBody>
      <dsp:txXfrm>
        <a:off x="899507" y="3895797"/>
        <a:ext cx="5898167" cy="778794"/>
      </dsp:txXfrm>
    </dsp:sp>
    <dsp:sp modelId="{C2BBCF52-71A3-4919-8135-021DF7F1B49B}">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3C61B3-7C4E-4810-BDCA-8F6B3E0EBD7B}">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E9FE78-0E40-4FD3-B8AE-1DA82F516D7A}">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100000"/>
            </a:lnSpc>
            <a:spcBef>
              <a:spcPct val="0"/>
            </a:spcBef>
            <a:spcAft>
              <a:spcPct val="35000"/>
            </a:spcAft>
            <a:buNone/>
          </a:pPr>
          <a:r>
            <a:rPr lang="en-US" sz="1900" kern="1200"/>
            <a:t>Transparency</a:t>
          </a:r>
        </a:p>
      </dsp:txBody>
      <dsp:txXfrm>
        <a:off x="899507" y="4869290"/>
        <a:ext cx="5898167"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781B5-03E5-4A9C-958A-4D1E0DF98644}">
      <dsp:nvSpPr>
        <dsp:cNvPr id="0" name=""/>
        <dsp:cNvSpPr/>
      </dsp:nvSpPr>
      <dsp:spPr>
        <a:xfrm>
          <a:off x="134825"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75BAF-5C49-4BD5-88ED-578A1942C642}">
      <dsp:nvSpPr>
        <dsp:cNvPr id="0" name=""/>
        <dsp:cNvSpPr/>
      </dsp:nvSpPr>
      <dsp:spPr>
        <a:xfrm>
          <a:off x="406966" y="6459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0486AE-A823-43F3-8CCA-5A43FA5BEB20}">
      <dsp:nvSpPr>
        <dsp:cNvPr id="0" name=""/>
        <dsp:cNvSpPr/>
      </dsp:nvSpPr>
      <dsp:spPr>
        <a:xfrm>
          <a:off x="1708430"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Data quality metrics : This could be used to determine the quality of the data and identify areas for improvement.</a:t>
          </a:r>
        </a:p>
      </dsp:txBody>
      <dsp:txXfrm>
        <a:off x="1708430" y="373784"/>
        <a:ext cx="3054644" cy="1295909"/>
      </dsp:txXfrm>
    </dsp:sp>
    <dsp:sp modelId="{DAD7826D-30A8-4691-83E7-12D153EC6441}">
      <dsp:nvSpPr>
        <dsp:cNvPr id="0" name=""/>
        <dsp:cNvSpPr/>
      </dsp:nvSpPr>
      <dsp:spPr>
        <a:xfrm>
          <a:off x="5295324"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DCCB8-C295-470C-9658-68D4E6426819}">
      <dsp:nvSpPr>
        <dsp:cNvPr id="0" name=""/>
        <dsp:cNvSpPr/>
      </dsp:nvSpPr>
      <dsp:spPr>
        <a:xfrm>
          <a:off x="5567465" y="6459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62032B-EB94-4120-B73B-E936B0803891}">
      <dsp:nvSpPr>
        <dsp:cNvPr id="0" name=""/>
        <dsp:cNvSpPr/>
      </dsp:nvSpPr>
      <dsp:spPr>
        <a:xfrm>
          <a:off x="6868929"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Performance metrics : This metrics could be used to evaluate the effectiveness of the techniques used in the research work</a:t>
          </a:r>
        </a:p>
      </dsp:txBody>
      <dsp:txXfrm>
        <a:off x="6868929" y="373784"/>
        <a:ext cx="3054644" cy="1295909"/>
      </dsp:txXfrm>
    </dsp:sp>
    <dsp:sp modelId="{FCCE3565-D6EB-4279-B920-E1C3A140004B}">
      <dsp:nvSpPr>
        <dsp:cNvPr id="0" name=""/>
        <dsp:cNvSpPr/>
      </dsp:nvSpPr>
      <dsp:spPr>
        <a:xfrm>
          <a:off x="134825"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14A68-846D-4008-9584-70A4E5806D73}">
      <dsp:nvSpPr>
        <dsp:cNvPr id="0" name=""/>
        <dsp:cNvSpPr/>
      </dsp:nvSpPr>
      <dsp:spPr>
        <a:xfrm>
          <a:off x="406966" y="2625806"/>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48562-9311-47B4-8FE5-D9D4CA14A637}">
      <dsp:nvSpPr>
        <dsp:cNvPr id="0" name=""/>
        <dsp:cNvSpPr/>
      </dsp:nvSpPr>
      <dsp:spPr>
        <a:xfrm>
          <a:off x="1708430"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Comparison with existing methods : This could be done to determine the superiority of the new techniques used in the research work.</a:t>
          </a:r>
        </a:p>
      </dsp:txBody>
      <dsp:txXfrm>
        <a:off x="1708430" y="2353665"/>
        <a:ext cx="3054644" cy="1295909"/>
      </dsp:txXfrm>
    </dsp:sp>
    <dsp:sp modelId="{A6DBD708-C9D7-4600-BC72-AF087113D8AC}">
      <dsp:nvSpPr>
        <dsp:cNvPr id="0" name=""/>
        <dsp:cNvSpPr/>
      </dsp:nvSpPr>
      <dsp:spPr>
        <a:xfrm>
          <a:off x="5295324"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EF10D-62CD-4178-9585-C998B078CF0B}">
      <dsp:nvSpPr>
        <dsp:cNvPr id="0" name=""/>
        <dsp:cNvSpPr/>
      </dsp:nvSpPr>
      <dsp:spPr>
        <a:xfrm>
          <a:off x="5567465" y="2625806"/>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61C0-6986-48B0-9391-BEF663332C90}">
      <dsp:nvSpPr>
        <dsp:cNvPr id="0" name=""/>
        <dsp:cNvSpPr/>
      </dsp:nvSpPr>
      <dsp:spPr>
        <a:xfrm>
          <a:off x="6868929"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Case studies : This could be done to demonstrate the effectiveness of the techniques used in the research work and their potential for solving real-world problems.</a:t>
          </a:r>
        </a:p>
      </dsp:txBody>
      <dsp:txXfrm>
        <a:off x="6868929" y="2353665"/>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25C82-EB11-460E-B16D-E91E17628180}"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E195B-1C38-4D51-A5F4-3F3F7AF22F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54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5C82-EB11-460E-B16D-E91E17628180}"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20688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5C82-EB11-460E-B16D-E91E17628180}"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3369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5C82-EB11-460E-B16D-E91E17628180}"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141107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25C82-EB11-460E-B16D-E91E17628180}"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E195B-1C38-4D51-A5F4-3F3F7AF22F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28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25C82-EB11-460E-B16D-E91E17628180}"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390700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25C82-EB11-460E-B16D-E91E17628180}"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88456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25C82-EB11-460E-B16D-E91E17628180}"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379807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F25C82-EB11-460E-B16D-E91E17628180}" type="datetimeFigureOut">
              <a:rPr lang="en-IN" smtClean="0"/>
              <a:t>22-04-2023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423126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F25C82-EB11-460E-B16D-E91E17628180}" type="datetimeFigureOut">
              <a:rPr lang="en-IN" smtClean="0"/>
              <a:t>22-04-2023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2E195B-1C38-4D51-A5F4-3F3F7AF22FBD}" type="slidenum">
              <a:rPr lang="en-IN" smtClean="0"/>
              <a:t>‹#›</a:t>
            </a:fld>
            <a:endParaRPr lang="en-IN"/>
          </a:p>
        </p:txBody>
      </p:sp>
    </p:spTree>
    <p:extLst>
      <p:ext uri="{BB962C8B-B14F-4D97-AF65-F5344CB8AC3E}">
        <p14:creationId xmlns:p14="http://schemas.microsoft.com/office/powerpoint/2010/main" val="329124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25C82-EB11-460E-B16D-E91E17628180}"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E195B-1C38-4D51-A5F4-3F3F7AF22FBD}" type="slidenum">
              <a:rPr lang="en-IN" smtClean="0"/>
              <a:t>‹#›</a:t>
            </a:fld>
            <a:endParaRPr lang="en-IN"/>
          </a:p>
        </p:txBody>
      </p:sp>
    </p:spTree>
    <p:extLst>
      <p:ext uri="{BB962C8B-B14F-4D97-AF65-F5344CB8AC3E}">
        <p14:creationId xmlns:p14="http://schemas.microsoft.com/office/powerpoint/2010/main" val="79487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F25C82-EB11-460E-B16D-E91E17628180}" type="datetimeFigureOut">
              <a:rPr lang="en-IN" smtClean="0"/>
              <a:t>22-04-2023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2E195B-1C38-4D51-A5F4-3F3F7AF22FB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808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ample being pipetted into a petri dish">
            <a:extLst>
              <a:ext uri="{FF2B5EF4-FFF2-40B4-BE49-F238E27FC236}">
                <a16:creationId xmlns:a16="http://schemas.microsoft.com/office/drawing/2014/main" id="{66775462-F31A-CF29-16BF-07E5B95B832F}"/>
              </a:ext>
            </a:extLst>
          </p:cNvPr>
          <p:cNvPicPr>
            <a:picLocks noChangeAspect="1"/>
          </p:cNvPicPr>
          <p:nvPr/>
        </p:nvPicPr>
        <p:blipFill rotWithShape="1">
          <a:blip r:embed="rId2">
            <a:duotone>
              <a:prstClr val="black"/>
              <a:schemeClr val="tx2">
                <a:tint val="45000"/>
                <a:satMod val="400000"/>
              </a:schemeClr>
            </a:duotone>
            <a:alphaModFix amt="40000"/>
          </a:blip>
          <a:srcRect t="17929" b="6820"/>
          <a:stretch/>
        </p:blipFill>
        <p:spPr>
          <a:xfrm>
            <a:off x="20" y="-152390"/>
            <a:ext cx="12191980" cy="6857991"/>
          </a:xfrm>
          <a:prstGeom prst="rect">
            <a:avLst/>
          </a:prstGeom>
        </p:spPr>
      </p:pic>
      <p:sp>
        <p:nvSpPr>
          <p:cNvPr id="2" name="Title 1">
            <a:extLst>
              <a:ext uri="{FF2B5EF4-FFF2-40B4-BE49-F238E27FC236}">
                <a16:creationId xmlns:a16="http://schemas.microsoft.com/office/drawing/2014/main" id="{DF6AE21F-4E22-6AB3-34A4-F4112622E4F2}"/>
              </a:ext>
            </a:extLst>
          </p:cNvPr>
          <p:cNvSpPr>
            <a:spLocks noGrp="1"/>
          </p:cNvSpPr>
          <p:nvPr>
            <p:ph type="ctrTitle"/>
          </p:nvPr>
        </p:nvSpPr>
        <p:spPr/>
        <p:txBody>
          <a:bodyPr>
            <a:normAutofit/>
          </a:bodyPr>
          <a:lstStyle/>
          <a:p>
            <a:r>
              <a:rPr lang="en-US" sz="6800"/>
              <a:t>Data Processing and Information Retrieval of Atmospheric Measurements </a:t>
            </a:r>
            <a:endParaRPr lang="en-IN" sz="6800"/>
          </a:p>
        </p:txBody>
      </p:sp>
      <p:sp>
        <p:nvSpPr>
          <p:cNvPr id="3" name="Subtitle 2">
            <a:extLst>
              <a:ext uri="{FF2B5EF4-FFF2-40B4-BE49-F238E27FC236}">
                <a16:creationId xmlns:a16="http://schemas.microsoft.com/office/drawing/2014/main" id="{5EBC0B41-B6C0-BB02-74D7-40E0A7575430}"/>
              </a:ext>
            </a:extLst>
          </p:cNvPr>
          <p:cNvSpPr>
            <a:spLocks noGrp="1"/>
          </p:cNvSpPr>
          <p:nvPr>
            <p:ph type="subTitle" idx="1"/>
          </p:nvPr>
        </p:nvSpPr>
        <p:spPr/>
        <p:txBody>
          <a:bodyPr>
            <a:normAutofit/>
          </a:bodyPr>
          <a:lstStyle/>
          <a:p>
            <a:r>
              <a:rPr lang="en-US" dirty="0"/>
              <a:t>Group Number:- 3 </a:t>
            </a:r>
            <a:endParaRPr lang="en-IN" dirty="0"/>
          </a:p>
        </p:txBody>
      </p:sp>
    </p:spTree>
    <p:extLst>
      <p:ext uri="{BB962C8B-B14F-4D97-AF65-F5344CB8AC3E}">
        <p14:creationId xmlns:p14="http://schemas.microsoft.com/office/powerpoint/2010/main" val="203597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291EA9-C94C-38D7-37B7-E71C59FF095F}"/>
              </a:ext>
            </a:extLst>
          </p:cNvPr>
          <p:cNvPicPr>
            <a:picLocks noChangeAspect="1"/>
          </p:cNvPicPr>
          <p:nvPr/>
        </p:nvPicPr>
        <p:blipFill>
          <a:blip r:embed="rId2"/>
          <a:stretch>
            <a:fillRect/>
          </a:stretch>
        </p:blipFill>
        <p:spPr>
          <a:xfrm>
            <a:off x="3380106" y="643467"/>
            <a:ext cx="5431787" cy="5571065"/>
          </a:xfrm>
          <a:prstGeom prst="rect">
            <a:avLst/>
          </a:prstGeom>
          <a:ln>
            <a:noFill/>
          </a:ln>
        </p:spPr>
      </p:pic>
    </p:spTree>
    <p:extLst>
      <p:ext uri="{BB962C8B-B14F-4D97-AF65-F5344CB8AC3E}">
        <p14:creationId xmlns:p14="http://schemas.microsoft.com/office/powerpoint/2010/main" val="181625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1057C6D-CCCA-403B-9CEC-B76B7703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4FA5FE-E54B-4C0E-B9F9-55CE13FCC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B83803-6EA2-3D7B-9359-A42359455B48}"/>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ADVANTAGES</a:t>
            </a:r>
          </a:p>
        </p:txBody>
      </p:sp>
      <p:sp>
        <p:nvSpPr>
          <p:cNvPr id="22" name="Rectangle 21">
            <a:extLst>
              <a:ext uri="{FF2B5EF4-FFF2-40B4-BE49-F238E27FC236}">
                <a16:creationId xmlns:a16="http://schemas.microsoft.com/office/drawing/2014/main" id="{F760188E-2A5C-4426-BA57-5B0B233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Content Placeholder 2">
            <a:extLst>
              <a:ext uri="{FF2B5EF4-FFF2-40B4-BE49-F238E27FC236}">
                <a16:creationId xmlns:a16="http://schemas.microsoft.com/office/drawing/2014/main" id="{75345B63-5FDF-6E58-475B-9F75409DC62A}"/>
              </a:ext>
            </a:extLst>
          </p:cNvPr>
          <p:cNvGraphicFramePr>
            <a:graphicFrameLocks noGrp="1"/>
          </p:cNvGraphicFramePr>
          <p:nvPr>
            <p:ph idx="1"/>
            <p:extLst>
              <p:ext uri="{D42A27DB-BD31-4B8C-83A1-F6EECF244321}">
                <p14:modId xmlns:p14="http://schemas.microsoft.com/office/powerpoint/2010/main" val="89988306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55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A6D4-56A9-FF10-23FC-97D06A01609B}"/>
              </a:ext>
            </a:extLst>
          </p:cNvPr>
          <p:cNvSpPr>
            <a:spLocks noGrp="1"/>
          </p:cNvSpPr>
          <p:nvPr>
            <p:ph type="title"/>
          </p:nvPr>
        </p:nvSpPr>
        <p:spPr/>
        <p:txBody>
          <a:bodyPr/>
          <a:lstStyle/>
          <a:p>
            <a:r>
              <a:rPr lang="en-US" b="1" dirty="0"/>
              <a:t>RESULT ANALYSIS</a:t>
            </a:r>
          </a:p>
        </p:txBody>
      </p:sp>
      <p:graphicFrame>
        <p:nvGraphicFramePr>
          <p:cNvPr id="5" name="Content Placeholder 2">
            <a:extLst>
              <a:ext uri="{FF2B5EF4-FFF2-40B4-BE49-F238E27FC236}">
                <a16:creationId xmlns:a16="http://schemas.microsoft.com/office/drawing/2014/main" id="{716F3658-61BB-8793-F5C8-08FEF80BCE25}"/>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95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FBA0-03CA-710C-6F56-1735BFB43A74}"/>
              </a:ext>
            </a:extLst>
          </p:cNvPr>
          <p:cNvSpPr>
            <a:spLocks noGrp="1"/>
          </p:cNvSpPr>
          <p:nvPr>
            <p:ph type="title"/>
          </p:nvPr>
        </p:nvSpPr>
        <p:spPr/>
        <p:txBody>
          <a:bodyPr/>
          <a:lstStyle/>
          <a:p>
            <a:r>
              <a:rPr lang="en-US" b="1" dirty="0"/>
              <a:t>OBTAINED RESULT VS DESCRIBED RESULT</a:t>
            </a:r>
          </a:p>
        </p:txBody>
      </p:sp>
      <p:graphicFrame>
        <p:nvGraphicFramePr>
          <p:cNvPr id="4" name="Table 4">
            <a:extLst>
              <a:ext uri="{FF2B5EF4-FFF2-40B4-BE49-F238E27FC236}">
                <a16:creationId xmlns:a16="http://schemas.microsoft.com/office/drawing/2014/main" id="{60C3E6C8-2B64-DF1F-F7FA-673EDA738438}"/>
              </a:ext>
            </a:extLst>
          </p:cNvPr>
          <p:cNvGraphicFramePr>
            <a:graphicFrameLocks noGrp="1"/>
          </p:cNvGraphicFramePr>
          <p:nvPr>
            <p:ph idx="1"/>
            <p:extLst>
              <p:ext uri="{D42A27DB-BD31-4B8C-83A1-F6EECF244321}">
                <p14:modId xmlns:p14="http://schemas.microsoft.com/office/powerpoint/2010/main" val="2500986276"/>
              </p:ext>
            </p:extLst>
          </p:nvPr>
        </p:nvGraphicFramePr>
        <p:xfrm>
          <a:off x="1096963" y="2066924"/>
          <a:ext cx="10058400" cy="2771773"/>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417987749"/>
                    </a:ext>
                  </a:extLst>
                </a:gridCol>
                <a:gridCol w="5029200">
                  <a:extLst>
                    <a:ext uri="{9D8B030D-6E8A-4147-A177-3AD203B41FA5}">
                      <a16:colId xmlns:a16="http://schemas.microsoft.com/office/drawing/2014/main" val="48801488"/>
                    </a:ext>
                  </a:extLst>
                </a:gridCol>
              </a:tblGrid>
              <a:tr h="415481">
                <a:tc>
                  <a:txBody>
                    <a:bodyPr/>
                    <a:lstStyle/>
                    <a:p>
                      <a:r>
                        <a:rPr lang="en-US" dirty="0"/>
                        <a:t>OBTAINED RESULTS</a:t>
                      </a:r>
                    </a:p>
                  </a:txBody>
                  <a:tcPr/>
                </a:tc>
                <a:tc>
                  <a:txBody>
                    <a:bodyPr/>
                    <a:lstStyle/>
                    <a:p>
                      <a:r>
                        <a:rPr lang="en-US" dirty="0"/>
                        <a:t>DESCRIBED RESULTS</a:t>
                      </a:r>
                    </a:p>
                  </a:txBody>
                  <a:tcPr/>
                </a:tc>
                <a:extLst>
                  <a:ext uri="{0D108BD9-81ED-4DB2-BD59-A6C34878D82A}">
                    <a16:rowId xmlns:a16="http://schemas.microsoft.com/office/drawing/2014/main" val="749019039"/>
                  </a:ext>
                </a:extLst>
              </a:tr>
              <a:tr h="1331817">
                <a:tc>
                  <a:txBody>
                    <a:bodyPr/>
                    <a:lstStyle/>
                    <a:p>
                      <a:r>
                        <a:rPr lang="en-US" dirty="0"/>
                        <a:t>Used one dataset to obtain the result.</a:t>
                      </a:r>
                    </a:p>
                  </a:txBody>
                  <a:tcPr/>
                </a:tc>
                <a:tc>
                  <a:txBody>
                    <a:bodyPr/>
                    <a:lstStyle/>
                    <a:p>
                      <a:r>
                        <a:rPr lang="en-US" dirty="0"/>
                        <a:t>In order to test the effectiveness of the development, it was used to process the data archives generated by 10 different projects over a period of 15 years.</a:t>
                      </a:r>
                    </a:p>
                  </a:txBody>
                  <a:tcPr/>
                </a:tc>
                <a:extLst>
                  <a:ext uri="{0D108BD9-81ED-4DB2-BD59-A6C34878D82A}">
                    <a16:rowId xmlns:a16="http://schemas.microsoft.com/office/drawing/2014/main" val="3749739374"/>
                  </a:ext>
                </a:extLst>
              </a:tr>
              <a:tr h="1024475">
                <a:tc>
                  <a:txBody>
                    <a:bodyPr/>
                    <a:lstStyle/>
                    <a:p>
                      <a:r>
                        <a:rPr lang="en-US" dirty="0"/>
                        <a:t>No Database injection.</a:t>
                      </a:r>
                    </a:p>
                  </a:txBody>
                  <a:tcPr/>
                </a:tc>
                <a:tc>
                  <a:txBody>
                    <a:bodyPr/>
                    <a:lstStyle/>
                    <a:p>
                      <a:r>
                        <a:rPr lang="en-US" dirty="0"/>
                        <a:t>These were the data sets undergoing the database ingestion process during the period of this research work.</a:t>
                      </a:r>
                    </a:p>
                  </a:txBody>
                  <a:tcPr/>
                </a:tc>
                <a:extLst>
                  <a:ext uri="{0D108BD9-81ED-4DB2-BD59-A6C34878D82A}">
                    <a16:rowId xmlns:a16="http://schemas.microsoft.com/office/drawing/2014/main" val="2298622742"/>
                  </a:ext>
                </a:extLst>
              </a:tr>
            </a:tbl>
          </a:graphicData>
        </a:graphic>
      </p:graphicFrame>
      <p:sp>
        <p:nvSpPr>
          <p:cNvPr id="5" name="TextBox 4">
            <a:extLst>
              <a:ext uri="{FF2B5EF4-FFF2-40B4-BE49-F238E27FC236}">
                <a16:creationId xmlns:a16="http://schemas.microsoft.com/office/drawing/2014/main" id="{89684575-CE8B-E6F8-F0E4-9E7CC8E98156}"/>
              </a:ext>
            </a:extLst>
          </p:cNvPr>
          <p:cNvSpPr txBox="1"/>
          <p:nvPr/>
        </p:nvSpPr>
        <p:spPr>
          <a:xfrm>
            <a:off x="1096963" y="5095874"/>
            <a:ext cx="10058400" cy="646331"/>
          </a:xfrm>
          <a:prstGeom prst="rect">
            <a:avLst/>
          </a:prstGeom>
          <a:noFill/>
        </p:spPr>
        <p:txBody>
          <a:bodyPr wrap="square" rtlCol="0">
            <a:spAutoFit/>
          </a:bodyPr>
          <a:lstStyle/>
          <a:p>
            <a:r>
              <a:rPr lang="en-US" dirty="0"/>
              <a:t>The research paper provide us the clean, standardized and  redundancy free data, Which we are able to generate. As this is a small process, we thought to develop the further process (Analysis Phase).</a:t>
            </a:r>
          </a:p>
        </p:txBody>
      </p:sp>
    </p:spTree>
    <p:extLst>
      <p:ext uri="{BB962C8B-B14F-4D97-AF65-F5344CB8AC3E}">
        <p14:creationId xmlns:p14="http://schemas.microsoft.com/office/powerpoint/2010/main" val="266594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8">
            <a:extLst>
              <a:ext uri="{FF2B5EF4-FFF2-40B4-BE49-F238E27FC236}">
                <a16:creationId xmlns:a16="http://schemas.microsoft.com/office/drawing/2014/main" id="{74CE9194-D4A7-4B05-8142-0B7D5E148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0">
            <a:extLst>
              <a:ext uri="{FF2B5EF4-FFF2-40B4-BE49-F238E27FC236}">
                <a16:creationId xmlns:a16="http://schemas.microsoft.com/office/drawing/2014/main" id="{4D1590D7-8668-4A3D-AEC8-188518271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22">
            <a:extLst>
              <a:ext uri="{FF2B5EF4-FFF2-40B4-BE49-F238E27FC236}">
                <a16:creationId xmlns:a16="http://schemas.microsoft.com/office/drawing/2014/main" id="{DF46D021-0506-4752-A937-5FC63C95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24">
            <a:extLst>
              <a:ext uri="{FF2B5EF4-FFF2-40B4-BE49-F238E27FC236}">
                <a16:creationId xmlns:a16="http://schemas.microsoft.com/office/drawing/2014/main" id="{AB576DB2-F2FA-4280-8165-702F972F0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ABA099D5-41FA-4ACF-B15F-910EE77FA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291F02B1-9D6A-0168-A465-684ABED3E83F}"/>
              </a:ext>
            </a:extLst>
          </p:cNvPr>
          <p:cNvSpPr txBox="1"/>
          <p:nvPr/>
        </p:nvSpPr>
        <p:spPr>
          <a:xfrm>
            <a:off x="1097279" y="2236304"/>
            <a:ext cx="5977938" cy="3652667"/>
          </a:xfrm>
          <a:prstGeom prst="rect">
            <a:avLst/>
          </a:prstGeom>
        </p:spPr>
        <p:txBody>
          <a:bodyPr vert="horz" lIns="0" tIns="45720" rIns="0" bIns="45720" rtlCol="0">
            <a:normAutofit fontScale="92500" lnSpcReduction="10000"/>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rPr>
              <a:t>For Analysis purpose, we used various MACHINE LEARNIG Algorithms and obtained</a:t>
            </a:r>
            <a:br>
              <a:rPr lang="en-US" dirty="0">
                <a:solidFill>
                  <a:srgbClr val="FFFFFF"/>
                </a:solidFill>
              </a:rPr>
            </a:br>
            <a:br>
              <a:rPr lang="en-US" dirty="0">
                <a:solidFill>
                  <a:srgbClr val="FFFFFF"/>
                </a:solidFill>
              </a:rPr>
            </a:br>
            <a:r>
              <a:rPr lang="en-US" dirty="0">
                <a:solidFill>
                  <a:srgbClr val="FFFFFF"/>
                </a:solidFill>
              </a:rPr>
              <a:t>1.</a:t>
            </a:r>
            <a:r>
              <a:rPr lang="en-US" i="0" dirty="0">
                <a:solidFill>
                  <a:srgbClr val="FFFFFF"/>
                </a:solidFill>
                <a:effectLst/>
              </a:rPr>
              <a:t>Understanding </a:t>
            </a:r>
            <a:r>
              <a:rPr lang="en-US" i="0" dirty="0" err="1">
                <a:solidFill>
                  <a:srgbClr val="FFFFFF"/>
                </a:solidFill>
                <a:effectLst/>
              </a:rPr>
              <a:t>Corelation</a:t>
            </a:r>
            <a:r>
              <a:rPr lang="en-US" i="0" dirty="0">
                <a:solidFill>
                  <a:srgbClr val="FFFFFF"/>
                </a:solidFill>
                <a:effectLst/>
              </a:rPr>
              <a:t> between variables</a:t>
            </a:r>
          </a:p>
          <a:p>
            <a:pPr defTabSz="914400">
              <a:lnSpc>
                <a:spcPct val="90000"/>
              </a:lnSpc>
              <a:spcAft>
                <a:spcPts val="600"/>
              </a:spcAft>
              <a:buClr>
                <a:schemeClr val="accent1"/>
              </a:buClr>
              <a:buFont typeface="Calibri" panose="020F0502020204030204" pitchFamily="34" charset="0"/>
            </a:pPr>
            <a:br>
              <a:rPr lang="en-US" i="0" dirty="0">
                <a:solidFill>
                  <a:srgbClr val="FFFFFF"/>
                </a:solidFill>
                <a:effectLst/>
              </a:rPr>
            </a:br>
            <a:r>
              <a:rPr lang="en-US" i="0" dirty="0">
                <a:solidFill>
                  <a:srgbClr val="FFFFFF"/>
                </a:solidFill>
                <a:effectLst/>
              </a:rPr>
              <a:t>2.</a:t>
            </a:r>
            <a:r>
              <a:rPr lang="en-US" dirty="0">
                <a:solidFill>
                  <a:srgbClr val="FFFFFF"/>
                </a:solidFill>
              </a:rPr>
              <a:t>Understanding Linearity between Relative Humidity(RH) &amp; other variables</a:t>
            </a:r>
          </a:p>
          <a:p>
            <a:pPr algn="just" defTabSz="914400">
              <a:lnSpc>
                <a:spcPct val="90000"/>
              </a:lnSpc>
              <a:spcAft>
                <a:spcPts val="600"/>
              </a:spcAft>
              <a:buClr>
                <a:schemeClr val="accent1"/>
              </a:buClr>
              <a:buFont typeface="Calibri" panose="020F0502020204030204" pitchFamily="34" charset="0"/>
            </a:pPr>
            <a:br>
              <a:rPr lang="en-US" dirty="0">
                <a:solidFill>
                  <a:srgbClr val="FFFFFF"/>
                </a:solidFill>
              </a:rPr>
            </a:br>
            <a:r>
              <a:rPr lang="en-US" dirty="0">
                <a:solidFill>
                  <a:srgbClr val="FFFFFF"/>
                </a:solidFill>
              </a:rPr>
              <a:t>3.By using different regression techniques, we can retrieve the RH value and able to find the best regression technique.</a:t>
            </a:r>
            <a:br>
              <a:rPr lang="en-US" dirty="0">
                <a:solidFill>
                  <a:srgbClr val="FFFFFF"/>
                </a:solidFill>
              </a:rPr>
            </a:br>
            <a:br>
              <a:rPr lang="en-US" i="0" dirty="0">
                <a:solidFill>
                  <a:srgbClr val="FFFFFF"/>
                </a:solidFill>
                <a:effectLst/>
              </a:rPr>
            </a:br>
            <a:r>
              <a:rPr lang="en-US" i="0" dirty="0">
                <a:solidFill>
                  <a:srgbClr val="FFFFFF"/>
                </a:solidFill>
                <a:effectLst/>
              </a:rPr>
              <a:t>The analysis involved fitting several machine learning models to the training data, including Random Forest, Support Vector Machine (SVM), and Gradient Boosting. The performance of these models was evaluated using several metrics, including accuracy, precision, recall, and F1-score.</a:t>
            </a:r>
            <a:endParaRPr lang="en-US" dirty="0">
              <a:solidFill>
                <a:srgbClr val="FFFFFF"/>
              </a:solidFill>
            </a:endParaRPr>
          </a:p>
        </p:txBody>
      </p:sp>
      <p:sp>
        <p:nvSpPr>
          <p:cNvPr id="38" name="Rectangle 28">
            <a:extLst>
              <a:ext uri="{FF2B5EF4-FFF2-40B4-BE49-F238E27FC236}">
                <a16:creationId xmlns:a16="http://schemas.microsoft.com/office/drawing/2014/main" id="{E701C0F8-995F-4599-9905-8ED06DAA8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72630796-0217-DA00-CFB4-1249485002CE}"/>
              </a:ext>
            </a:extLst>
          </p:cNvPr>
          <p:cNvPicPr>
            <a:picLocks noChangeAspect="1"/>
          </p:cNvPicPr>
          <p:nvPr/>
        </p:nvPicPr>
        <p:blipFill>
          <a:blip r:embed="rId2"/>
          <a:stretch>
            <a:fillRect/>
          </a:stretch>
        </p:blipFill>
        <p:spPr>
          <a:xfrm>
            <a:off x="8512516" y="484631"/>
            <a:ext cx="2753420" cy="1748422"/>
          </a:xfrm>
          <a:prstGeom prst="rect">
            <a:avLst/>
          </a:prstGeom>
        </p:spPr>
      </p:pic>
      <p:sp>
        <p:nvSpPr>
          <p:cNvPr id="31" name="Rectangle 30">
            <a:extLst>
              <a:ext uri="{FF2B5EF4-FFF2-40B4-BE49-F238E27FC236}">
                <a16:creationId xmlns:a16="http://schemas.microsoft.com/office/drawing/2014/main" id="{751383C3-5A13-4923-A772-BF6273EC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application&#10;&#10;Description automatically generated">
            <a:extLst>
              <a:ext uri="{FF2B5EF4-FFF2-40B4-BE49-F238E27FC236}">
                <a16:creationId xmlns:a16="http://schemas.microsoft.com/office/drawing/2014/main" id="{9DDA20C8-872A-613D-6583-EF48591BF473}"/>
              </a:ext>
            </a:extLst>
          </p:cNvPr>
          <p:cNvPicPr>
            <a:picLocks noChangeAspect="1"/>
          </p:cNvPicPr>
          <p:nvPr/>
        </p:nvPicPr>
        <p:blipFill>
          <a:blip r:embed="rId3"/>
          <a:stretch>
            <a:fillRect/>
          </a:stretch>
        </p:blipFill>
        <p:spPr>
          <a:xfrm>
            <a:off x="8084579" y="2598860"/>
            <a:ext cx="3609294" cy="1660275"/>
          </a:xfrm>
          <a:prstGeom prst="rect">
            <a:avLst/>
          </a:prstGeom>
        </p:spPr>
      </p:pic>
      <p:sp>
        <p:nvSpPr>
          <p:cNvPr id="33" name="Rectangle 32">
            <a:extLst>
              <a:ext uri="{FF2B5EF4-FFF2-40B4-BE49-F238E27FC236}">
                <a16:creationId xmlns:a16="http://schemas.microsoft.com/office/drawing/2014/main" id="{FA209AFC-83AF-434A-98ED-6D0FFB90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ical user interface, text, application, email&#10;&#10;Description automatically generated">
            <a:extLst>
              <a:ext uri="{FF2B5EF4-FFF2-40B4-BE49-F238E27FC236}">
                <a16:creationId xmlns:a16="http://schemas.microsoft.com/office/drawing/2014/main" id="{A89F5CDE-362C-BB4D-9A48-E395177BDA74}"/>
              </a:ext>
            </a:extLst>
          </p:cNvPr>
          <p:cNvPicPr>
            <a:picLocks noChangeAspect="1"/>
          </p:cNvPicPr>
          <p:nvPr/>
        </p:nvPicPr>
        <p:blipFill>
          <a:blip r:embed="rId4"/>
          <a:stretch>
            <a:fillRect/>
          </a:stretch>
        </p:blipFill>
        <p:spPr>
          <a:xfrm>
            <a:off x="8517913" y="4624943"/>
            <a:ext cx="2742626" cy="1748424"/>
          </a:xfrm>
          <a:prstGeom prst="rect">
            <a:avLst/>
          </a:prstGeom>
        </p:spPr>
      </p:pic>
    </p:spTree>
    <p:extLst>
      <p:ext uri="{BB962C8B-B14F-4D97-AF65-F5344CB8AC3E}">
        <p14:creationId xmlns:p14="http://schemas.microsoft.com/office/powerpoint/2010/main" val="270334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DB522-F8DE-3522-C41C-E541186E48BA}"/>
              </a:ext>
            </a:extLst>
          </p:cNvPr>
          <p:cNvSpPr>
            <a:spLocks noGrp="1"/>
          </p:cNvSpPr>
          <p:nvPr>
            <p:ph type="title"/>
          </p:nvPr>
        </p:nvSpPr>
        <p:spPr>
          <a:xfrm>
            <a:off x="5181601" y="634946"/>
            <a:ext cx="6368142" cy="1450757"/>
          </a:xfrm>
        </p:spPr>
        <p:txBody>
          <a:bodyPr>
            <a:normAutofit/>
          </a:bodyPr>
          <a:lstStyle/>
          <a:p>
            <a:r>
              <a:rPr lang="en-US" b="1" dirty="0"/>
              <a:t>LIMITATIONS</a:t>
            </a:r>
          </a:p>
        </p:txBody>
      </p:sp>
      <p:pic>
        <p:nvPicPr>
          <p:cNvPr id="16" name="Picture 4" descr="Magnifying glass showing decling performance">
            <a:extLst>
              <a:ext uri="{FF2B5EF4-FFF2-40B4-BE49-F238E27FC236}">
                <a16:creationId xmlns:a16="http://schemas.microsoft.com/office/drawing/2014/main" id="{851F8DB7-FE81-ED40-B603-8D99434B1EF2}"/>
              </a:ext>
            </a:extLst>
          </p:cNvPr>
          <p:cNvPicPr>
            <a:picLocks noChangeAspect="1"/>
          </p:cNvPicPr>
          <p:nvPr/>
        </p:nvPicPr>
        <p:blipFill rotWithShape="1">
          <a:blip r:embed="rId2"/>
          <a:srcRect l="12107" r="42672"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8F7725-159E-B6B1-5FD1-CF0291E8C660}"/>
              </a:ext>
            </a:extLst>
          </p:cNvPr>
          <p:cNvSpPr>
            <a:spLocks noGrp="1"/>
          </p:cNvSpPr>
          <p:nvPr>
            <p:ph idx="1"/>
          </p:nvPr>
        </p:nvSpPr>
        <p:spPr>
          <a:xfrm>
            <a:off x="5181601" y="2198914"/>
            <a:ext cx="6368142" cy="3670180"/>
          </a:xfrm>
        </p:spPr>
        <p:txBody>
          <a:bodyPr>
            <a:normAutofit/>
          </a:bodyPr>
          <a:lstStyle/>
          <a:p>
            <a:r>
              <a:rPr lang="en-US"/>
              <a:t>The use of numerous algorithms added to the complexity.</a:t>
            </a:r>
          </a:p>
          <a:p>
            <a:r>
              <a:rPr lang="en-US"/>
              <a:t>There was no information supplied on correctness and efficiency.</a:t>
            </a:r>
          </a:p>
          <a:p>
            <a:r>
              <a:rPr lang="en-US"/>
              <a:t>Lack of standardization</a:t>
            </a:r>
          </a:p>
          <a:p>
            <a:r>
              <a:rPr lang="en-US"/>
              <a:t>Difficulty in optimization</a:t>
            </a:r>
          </a:p>
          <a:p>
            <a:r>
              <a:rPr lang="en-US"/>
              <a:t>Incomplete reasoning</a:t>
            </a:r>
          </a:p>
          <a:p>
            <a:r>
              <a:rPr lang="en-US"/>
              <a:t>Lack of formal semantics </a:t>
            </a:r>
          </a:p>
          <a:p>
            <a:endParaRPr lang="en-US" dirty="0"/>
          </a:p>
        </p:txBody>
      </p:sp>
    </p:spTree>
    <p:extLst>
      <p:ext uri="{BB962C8B-B14F-4D97-AF65-F5344CB8AC3E}">
        <p14:creationId xmlns:p14="http://schemas.microsoft.com/office/powerpoint/2010/main" val="2339262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6F3773-2E21-4792-9CF1-C6B9B4AA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E336FB-4AE1-FEB3-36C9-E5DE0BCE1363}"/>
              </a:ext>
            </a:extLst>
          </p:cNvPr>
          <p:cNvSpPr>
            <a:spLocks noGrp="1"/>
          </p:cNvSpPr>
          <p:nvPr>
            <p:ph type="title"/>
          </p:nvPr>
        </p:nvSpPr>
        <p:spPr>
          <a:xfrm>
            <a:off x="866776" y="76201"/>
            <a:ext cx="6208442" cy="981074"/>
          </a:xfrm>
        </p:spPr>
        <p:txBody>
          <a:bodyPr>
            <a:normAutofit/>
          </a:bodyPr>
          <a:lstStyle/>
          <a:p>
            <a:r>
              <a:rPr lang="en-US" b="1" dirty="0">
                <a:solidFill>
                  <a:srgbClr val="FFFFFF"/>
                </a:solidFill>
              </a:rPr>
              <a:t>Applications</a:t>
            </a:r>
          </a:p>
        </p:txBody>
      </p:sp>
      <p:sp>
        <p:nvSpPr>
          <p:cNvPr id="7" name="Content Placeholder 2">
            <a:extLst>
              <a:ext uri="{FF2B5EF4-FFF2-40B4-BE49-F238E27FC236}">
                <a16:creationId xmlns:a16="http://schemas.microsoft.com/office/drawing/2014/main" id="{F355A19D-0EFB-4036-640A-5004F5AE17B4}"/>
              </a:ext>
            </a:extLst>
          </p:cNvPr>
          <p:cNvSpPr>
            <a:spLocks noGrp="1"/>
          </p:cNvSpPr>
          <p:nvPr>
            <p:ph idx="1"/>
          </p:nvPr>
        </p:nvSpPr>
        <p:spPr>
          <a:xfrm>
            <a:off x="866775" y="1133476"/>
            <a:ext cx="6208442" cy="5648323"/>
          </a:xfrm>
        </p:spPr>
        <p:txBody>
          <a:bodyPr>
            <a:normAutofit fontScale="85000" lnSpcReduction="20000"/>
          </a:bodyPr>
          <a:lstStyle/>
          <a:p>
            <a:pPr algn="just">
              <a:buFont typeface="+mj-lt"/>
              <a:buAutoNum type="arabicPeriod"/>
            </a:pPr>
            <a:r>
              <a:rPr lang="en-US" b="0" i="0" dirty="0">
                <a:solidFill>
                  <a:srgbClr val="FFFFFF"/>
                </a:solidFill>
                <a:effectLst/>
              </a:rPr>
              <a:t>Weather forecasting: The clean and standardized data generated by this work could be used as input for weather forecasting models. Accurate weather forecasts are essential for various industries, such as agriculture, transportation, and energy.</a:t>
            </a:r>
          </a:p>
          <a:p>
            <a:pPr algn="just">
              <a:buFont typeface="+mj-lt"/>
              <a:buAutoNum type="arabicPeriod"/>
            </a:pPr>
            <a:r>
              <a:rPr lang="en-US" b="0" i="0" dirty="0">
                <a:solidFill>
                  <a:srgbClr val="FFFFFF"/>
                </a:solidFill>
                <a:effectLst/>
              </a:rPr>
              <a:t>Climate modeling: Climate models require high-quality data to simulate the behavior of the earth's climate system. The clean and standardized data generated by this work could be used to improve the accuracy of climate models.</a:t>
            </a:r>
          </a:p>
          <a:p>
            <a:pPr algn="just">
              <a:buFont typeface="+mj-lt"/>
              <a:buAutoNum type="arabicPeriod"/>
            </a:pPr>
            <a:r>
              <a:rPr lang="en-US" b="0" i="0" dirty="0">
                <a:solidFill>
                  <a:srgbClr val="FFFFFF"/>
                </a:solidFill>
                <a:effectLst/>
              </a:rPr>
              <a:t>Air quality analysis: The quality of the air we breathe is critical to our health and well-being. The clean and standardized data generated by this work could be used to analyze air quality and identify the sources of pollutants.</a:t>
            </a:r>
          </a:p>
          <a:p>
            <a:pPr algn="just">
              <a:buFont typeface="+mj-lt"/>
              <a:buAutoNum type="arabicPeriod"/>
            </a:pPr>
            <a:r>
              <a:rPr lang="en-US" b="0" i="0" dirty="0">
                <a:solidFill>
                  <a:srgbClr val="FFFFFF"/>
                </a:solidFill>
                <a:effectLst/>
              </a:rPr>
              <a:t>Environmental monitoring: The clean and standardized data generated by this work could be used for environmental monitoring, such as monitoring changes in the atmosphere due to human activities, such as industrial emissions or land-use changes.</a:t>
            </a:r>
          </a:p>
          <a:p>
            <a:pPr algn="just">
              <a:buFont typeface="+mj-lt"/>
              <a:buAutoNum type="arabicPeriod"/>
            </a:pPr>
            <a:r>
              <a:rPr lang="en-US" b="0" i="0" dirty="0">
                <a:solidFill>
                  <a:srgbClr val="FFFFFF"/>
                </a:solidFill>
                <a:effectLst/>
              </a:rPr>
              <a:t>Research: The clean and standardized data generated by this work could be used for research purposes in atmospheric science, such as studying the effects of climate change on the atmosphere or investigating the behavior of specific pollutants.</a:t>
            </a:r>
          </a:p>
          <a:p>
            <a:pPr marL="0" indent="0" algn="just">
              <a:buNone/>
            </a:pPr>
            <a:r>
              <a:rPr lang="en-US" b="0" i="0" dirty="0">
                <a:solidFill>
                  <a:srgbClr val="FFFFFF"/>
                </a:solidFill>
                <a:effectLst/>
              </a:rPr>
              <a:t>Overall, this research work has the potential to benefit various industries and scientific fields by providing high-quality data for analysis and decision-making.</a:t>
            </a:r>
          </a:p>
          <a:p>
            <a:endParaRPr lang="en-US" sz="1100" dirty="0">
              <a:solidFill>
                <a:srgbClr val="FFFFFF"/>
              </a:solidFill>
            </a:endParaRPr>
          </a:p>
        </p:txBody>
      </p:sp>
      <p:sp>
        <p:nvSpPr>
          <p:cNvPr id="11" name="Rectangle 10">
            <a:extLst>
              <a:ext uri="{FF2B5EF4-FFF2-40B4-BE49-F238E27FC236}">
                <a16:creationId xmlns:a16="http://schemas.microsoft.com/office/drawing/2014/main" id="{56C5C194-71C3-4A38-B63B-0775B32BF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4" descr="Wind turbines against blue sky">
            <a:extLst>
              <a:ext uri="{FF2B5EF4-FFF2-40B4-BE49-F238E27FC236}">
                <a16:creationId xmlns:a16="http://schemas.microsoft.com/office/drawing/2014/main" id="{95ADAF6C-6006-D672-059E-FFC34BAAA727}"/>
              </a:ext>
            </a:extLst>
          </p:cNvPr>
          <p:cNvPicPr>
            <a:picLocks noChangeAspect="1"/>
          </p:cNvPicPr>
          <p:nvPr/>
        </p:nvPicPr>
        <p:blipFill rotWithShape="1">
          <a:blip r:embed="rId2"/>
          <a:srcRect l="32268" r="22318" b="-1"/>
          <a:stretch/>
        </p:blipFill>
        <p:spPr>
          <a:xfrm>
            <a:off x="7611902" y="10"/>
            <a:ext cx="4580097" cy="6857990"/>
          </a:xfrm>
          <a:prstGeom prst="rect">
            <a:avLst/>
          </a:prstGeom>
        </p:spPr>
      </p:pic>
    </p:spTree>
    <p:extLst>
      <p:ext uri="{BB962C8B-B14F-4D97-AF65-F5344CB8AC3E}">
        <p14:creationId xmlns:p14="http://schemas.microsoft.com/office/powerpoint/2010/main" val="186778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B58F87ED-947F-42E0-B86F-EBBB5FBE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2EB0E-21E1-5E4A-1399-AB10CE9630C0}"/>
              </a:ext>
            </a:extLst>
          </p:cNvPr>
          <p:cNvSpPr>
            <a:spLocks noGrp="1"/>
          </p:cNvSpPr>
          <p:nvPr>
            <p:ph type="title"/>
          </p:nvPr>
        </p:nvSpPr>
        <p:spPr>
          <a:xfrm>
            <a:off x="4974771" y="634946"/>
            <a:ext cx="6574972" cy="1450757"/>
          </a:xfrm>
        </p:spPr>
        <p:txBody>
          <a:bodyPr>
            <a:normAutofit/>
          </a:bodyPr>
          <a:lstStyle/>
          <a:p>
            <a:r>
              <a:rPr lang="en-US" b="1" dirty="0"/>
              <a:t>CITATIONS</a:t>
            </a:r>
          </a:p>
        </p:txBody>
      </p:sp>
      <p:pic>
        <p:nvPicPr>
          <p:cNvPr id="18" name="Graphic 6" descr="Open Folder">
            <a:extLst>
              <a:ext uri="{FF2B5EF4-FFF2-40B4-BE49-F238E27FC236}">
                <a16:creationId xmlns:a16="http://schemas.microsoft.com/office/drawing/2014/main" id="{470111E0-676F-36D1-88CA-E9DE9FC351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9" name="Straight Connector 11">
            <a:extLst>
              <a:ext uri="{FF2B5EF4-FFF2-40B4-BE49-F238E27FC236}">
                <a16:creationId xmlns:a16="http://schemas.microsoft.com/office/drawing/2014/main" id="{59D8AB14-806C-45A1-BC1F-DA6680FD9B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39ED5A-9C40-5115-55F8-D24A74AAF707}"/>
              </a:ext>
            </a:extLst>
          </p:cNvPr>
          <p:cNvSpPr>
            <a:spLocks noGrp="1"/>
          </p:cNvSpPr>
          <p:nvPr>
            <p:ph idx="1"/>
          </p:nvPr>
        </p:nvSpPr>
        <p:spPr>
          <a:xfrm>
            <a:off x="4974769" y="2198914"/>
            <a:ext cx="6574973" cy="3670180"/>
          </a:xfrm>
        </p:spPr>
        <p:txBody>
          <a:bodyPr>
            <a:normAutofit/>
          </a:bodyPr>
          <a:lstStyle/>
          <a:p>
            <a:r>
              <a:rPr lang="en-US" sz="1400" dirty="0"/>
              <a:t>[1] A. </a:t>
            </a:r>
            <a:r>
              <a:rPr lang="en-US" sz="1400" dirty="0" err="1"/>
              <a:t>Aknan</a:t>
            </a:r>
            <a:r>
              <a:rPr lang="en-US" sz="1400" dirty="0"/>
              <a:t>, G. Chen, J. Crawford, and E. Williams, ICARTT File Format Standards V1.1, 2013.</a:t>
            </a:r>
          </a:p>
          <a:p>
            <a:r>
              <a:rPr lang="en-US" sz="1400" dirty="0"/>
              <a:t> [2] M. E. </a:t>
            </a:r>
            <a:r>
              <a:rPr lang="en-US" sz="1400" dirty="0" err="1"/>
              <a:t>Lesk</a:t>
            </a:r>
            <a:r>
              <a:rPr lang="en-US" sz="1400" dirty="0"/>
              <a:t> and E. Schmidt, Lex: A Lexical Analyzer Generator, 1975 </a:t>
            </a:r>
          </a:p>
          <a:p>
            <a:r>
              <a:rPr lang="en-US" sz="1400" dirty="0"/>
              <a:t>[3] Graham Hutton, "Higher-order functions for parsing", Journal of Functional Programming. 2 (3): 323–343, 1992 </a:t>
            </a:r>
          </a:p>
          <a:p>
            <a:r>
              <a:rPr lang="en-US" sz="1400" dirty="0"/>
              <a:t>[4] Richard Frost, </a:t>
            </a:r>
            <a:r>
              <a:rPr lang="en-US" sz="1400" dirty="0" err="1"/>
              <a:t>Rahmatullah</a:t>
            </a:r>
            <a:r>
              <a:rPr lang="en-US" sz="1400" dirty="0"/>
              <a:t> Hafiz, "A New Top-Down Parsing Algorithm to Accommodate Ambiguity and Left Recursion in Polynomial Time", ACM SIGPLAN Notices. 41 (5): 46–54, 2006 </a:t>
            </a:r>
          </a:p>
          <a:p>
            <a:r>
              <a:rPr lang="en-US" sz="1400" dirty="0"/>
              <a:t>[5] Peter Christen, A Survey of Indexing Techniques for Scalable Record Linkage and Deduplication, IEEE Transactions on Knowledge and Data Engineering ( Volume: 24 , Issue: 9 , Sept. 2012 </a:t>
            </a:r>
          </a:p>
          <a:p>
            <a:r>
              <a:rPr lang="en-US" sz="1400" dirty="0"/>
              <a:t>[6] Ahmed K. </a:t>
            </a:r>
            <a:r>
              <a:rPr lang="en-US" sz="1400" dirty="0" err="1"/>
              <a:t>Elmagarmid</a:t>
            </a:r>
            <a:r>
              <a:rPr lang="en-US" sz="1400" dirty="0"/>
              <a:t>, et al, Duplicate Record Detection: A Survey, IEEE Trans. on Knowledge and Data Engineering, VOL. 19, NO. 1, JANUARY 2007 </a:t>
            </a:r>
          </a:p>
        </p:txBody>
      </p:sp>
      <p:sp>
        <p:nvSpPr>
          <p:cNvPr id="20" name="Rectangle 13">
            <a:extLst>
              <a:ext uri="{FF2B5EF4-FFF2-40B4-BE49-F238E27FC236}">
                <a16:creationId xmlns:a16="http://schemas.microsoft.com/office/drawing/2014/main" id="{A4E617E3-3167-43AE-A269-05B23CD4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80ED5E3-B3B8-4F94-92BA-AE57476B4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778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75564E2A-0D4C-4EF5-8455-4790C9A1A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
            <a:extLst>
              <a:ext uri="{FF2B5EF4-FFF2-40B4-BE49-F238E27FC236}">
                <a16:creationId xmlns:a16="http://schemas.microsoft.com/office/drawing/2014/main" id="{342B01DC-EDD3-4D68-AACD-E19168D52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0">
            <a:extLst>
              <a:ext uri="{FF2B5EF4-FFF2-40B4-BE49-F238E27FC236}">
                <a16:creationId xmlns:a16="http://schemas.microsoft.com/office/drawing/2014/main" id="{68CE07E9-DEC9-42EC-87D4-2980740742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A4D4BB-BCFA-6177-0DE4-84E06B723A8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2000">
                <a:solidFill>
                  <a:srgbClr val="FFFFFF"/>
                </a:solidFill>
              </a:rPr>
              <a:t>[7] B. G. Buchanan and E. H. Shortliffe, Rule Based Expert Systems: The Mycin Experiments of the Stanford Heuristic Programming Project. Boston: MA, 1984</a:t>
            </a:r>
            <a:br>
              <a:rPr lang="en-US" sz="2000">
                <a:solidFill>
                  <a:srgbClr val="FFFFFF"/>
                </a:solidFill>
              </a:rPr>
            </a:br>
            <a:r>
              <a:rPr lang="en-US" sz="2000">
                <a:solidFill>
                  <a:srgbClr val="FFFFFF"/>
                </a:solidFill>
              </a:rPr>
              <a:t> [8] T. Sharma, N. Tiwari, and D. Kelkar, “Study of difference between forward and backward reasoning,” International Journal of Emerging Technology and Advanced Engineering, vol. 2, no. 10, 2012</a:t>
            </a:r>
            <a:br>
              <a:rPr lang="en-US" sz="2000">
                <a:solidFill>
                  <a:srgbClr val="FFFFFF"/>
                </a:solidFill>
              </a:rPr>
            </a:br>
            <a:r>
              <a:rPr lang="en-US" sz="2000">
                <a:solidFill>
                  <a:srgbClr val="FFFFFF"/>
                </a:solidFill>
              </a:rPr>
              <a:t> [9] Anne Kao and Stephen Roteet, Natural Language Processing and Text Mining, Springer, 2007</a:t>
            </a:r>
            <a:br>
              <a:rPr lang="en-US" sz="2000">
                <a:solidFill>
                  <a:srgbClr val="FFFFFF"/>
                </a:solidFill>
              </a:rPr>
            </a:br>
            <a:r>
              <a:rPr lang="en-US" sz="2000">
                <a:solidFill>
                  <a:srgbClr val="FFFFFF"/>
                </a:solidFill>
              </a:rPr>
              <a:t> [10] D. Leijen and E. Meijer, “Parsec: direct style monadic parser combinators for the real world,” Technical Report UU-CS-2001-27, Department of Computer Science, Universiteit Utrecht, Tech. Rep., 2001 </a:t>
            </a:r>
            <a:br>
              <a:rPr lang="en-US" sz="2000">
                <a:solidFill>
                  <a:srgbClr val="FFFFFF"/>
                </a:solidFill>
              </a:rPr>
            </a:br>
            <a:r>
              <a:rPr lang="en-US" sz="2000">
                <a:solidFill>
                  <a:srgbClr val="FFFFFF"/>
                </a:solidFill>
              </a:rPr>
              <a:t>[11] Gonzalo Navarro, "A guided tour to approximate string matching", ACM Computing Surveys. 33 (1): 31–88, 2001 </a:t>
            </a:r>
          </a:p>
        </p:txBody>
      </p:sp>
    </p:spTree>
    <p:extLst>
      <p:ext uri="{BB962C8B-B14F-4D97-AF65-F5344CB8AC3E}">
        <p14:creationId xmlns:p14="http://schemas.microsoft.com/office/powerpoint/2010/main" val="336506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0C2E9-66FE-4939-B00E-F2F8A16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97D3963-DBF6-4A94-8855-A3F7086A8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BCA29A2A-9A2D-43BC-8094-36C9D936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DC86CCB5-9B53-4BD9-8740-6CBE8960D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11DBA-FAF2-2219-4412-6DB920DD4410}"/>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ADD44779-2B90-228E-548A-D009FFFF1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6412" y="932016"/>
            <a:ext cx="2506511" cy="2506511"/>
          </a:xfrm>
          <a:prstGeom prst="rect">
            <a:avLst/>
          </a:prstGeom>
        </p:spPr>
      </p:pic>
      <p:cxnSp>
        <p:nvCxnSpPr>
          <p:cNvPr id="17" name="Straight Connector 16">
            <a:extLst>
              <a:ext uri="{FF2B5EF4-FFF2-40B4-BE49-F238E27FC236}">
                <a16:creationId xmlns:a16="http://schemas.microsoft.com/office/drawing/2014/main" id="{BBA2A20C-6526-493D-B46E-8C6B93661F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8FB199-0E3B-4D0B-A532-0E3C3AD7D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C76381BC-82BB-4F20-A996-78CD4365E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856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4B89-40C6-A98C-AF14-FBD59F30B22C}"/>
              </a:ext>
            </a:extLst>
          </p:cNvPr>
          <p:cNvSpPr>
            <a:spLocks noGrp="1"/>
          </p:cNvSpPr>
          <p:nvPr>
            <p:ph type="title"/>
          </p:nvPr>
        </p:nvSpPr>
        <p:spPr>
          <a:xfrm>
            <a:off x="5181601" y="634947"/>
            <a:ext cx="6368142" cy="1122734"/>
          </a:xfrm>
        </p:spPr>
        <p:txBody>
          <a:bodyPr>
            <a:normAutofit/>
          </a:bodyPr>
          <a:lstStyle/>
          <a:p>
            <a:r>
              <a:rPr lang="en-US" b="1" dirty="0"/>
              <a:t>OUTLINE</a:t>
            </a:r>
            <a:endParaRPr lang="en-IN" b="1" dirty="0"/>
          </a:p>
        </p:txBody>
      </p:sp>
      <p:sp>
        <p:nvSpPr>
          <p:cNvPr id="3" name="Content Placeholder 2">
            <a:extLst>
              <a:ext uri="{FF2B5EF4-FFF2-40B4-BE49-F238E27FC236}">
                <a16:creationId xmlns:a16="http://schemas.microsoft.com/office/drawing/2014/main" id="{11C0C0F5-57BF-713B-C9A6-E95D235AC941}"/>
              </a:ext>
            </a:extLst>
          </p:cNvPr>
          <p:cNvSpPr>
            <a:spLocks noGrp="1"/>
          </p:cNvSpPr>
          <p:nvPr>
            <p:ph idx="1"/>
          </p:nvPr>
        </p:nvSpPr>
        <p:spPr>
          <a:xfrm>
            <a:off x="5181601" y="2198914"/>
            <a:ext cx="6368142" cy="3670180"/>
          </a:xfrm>
        </p:spPr>
        <p:txBody>
          <a:bodyPr>
            <a:normAutofit/>
          </a:bodyPr>
          <a:lstStyle/>
          <a:p>
            <a:pPr marL="0" indent="0" algn="just">
              <a:buNone/>
            </a:pPr>
            <a:r>
              <a:rPr lang="en-US" dirty="0"/>
              <a:t>This research work produces clean, standardized, and redundancy-free atmospheric science data by processing and retrieving information from raw data. The two major tasks are data processing and information retrieval. Fuzzy matching and fuzzy rule-based inference engine are used to remove inaccuracies, resolve inconsistencies, and consolidate information. A rule-based system is used to categorize the type of measurement. A preprocessor based on NLP aids in retrieving instrument information, and a fuzzy rule-based system is used to determine the instrument type. </a:t>
            </a:r>
            <a:endParaRPr lang="en-IN" dirty="0"/>
          </a:p>
        </p:txBody>
      </p:sp>
      <p:pic>
        <p:nvPicPr>
          <p:cNvPr id="5" name="Picture 4" descr="Digital financial graph">
            <a:extLst>
              <a:ext uri="{FF2B5EF4-FFF2-40B4-BE49-F238E27FC236}">
                <a16:creationId xmlns:a16="http://schemas.microsoft.com/office/drawing/2014/main" id="{3F90ED29-D728-36BA-9168-54301ECA6F50}"/>
              </a:ext>
            </a:extLst>
          </p:cNvPr>
          <p:cNvPicPr>
            <a:picLocks noChangeAspect="1"/>
          </p:cNvPicPr>
          <p:nvPr/>
        </p:nvPicPr>
        <p:blipFill rotWithShape="1">
          <a:blip r:embed="rId2"/>
          <a:srcRect l="38589" r="23303"/>
          <a:stretch/>
        </p:blipFill>
        <p:spPr>
          <a:xfrm>
            <a:off x="20" y="-12128"/>
            <a:ext cx="4654276" cy="6870127"/>
          </a:xfrm>
          <a:prstGeom prst="rect">
            <a:avLst/>
          </a:prstGeom>
        </p:spPr>
      </p:pic>
    </p:spTree>
    <p:extLst>
      <p:ext uri="{BB962C8B-B14F-4D97-AF65-F5344CB8AC3E}">
        <p14:creationId xmlns:p14="http://schemas.microsoft.com/office/powerpoint/2010/main" val="340176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BCFF79-8C9A-4559-8844-9B0B02DDB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FC20E9CB-F8E1-0B3C-5038-570BC960969E}"/>
              </a:ext>
            </a:extLst>
          </p:cNvPr>
          <p:cNvPicPr>
            <a:picLocks noChangeAspect="1"/>
          </p:cNvPicPr>
          <p:nvPr/>
        </p:nvPicPr>
        <p:blipFill rotWithShape="1">
          <a:blip r:embed="rId2">
            <a:duotone>
              <a:prstClr val="black"/>
              <a:schemeClr val="accent2">
                <a:tint val="45000"/>
                <a:satMod val="400000"/>
              </a:schemeClr>
            </a:duotone>
            <a:alphaModFix amt="65000"/>
          </a:blip>
          <a:srcRect t="1415" b="14315"/>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FBFF0D26-976D-47B4-9F54-3162EED51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537FA6-973C-D848-7BF7-F13DB91F2D05}"/>
              </a:ext>
            </a:extLst>
          </p:cNvPr>
          <p:cNvSpPr>
            <a:spLocks noGrp="1"/>
          </p:cNvSpPr>
          <p:nvPr>
            <p:ph type="title"/>
          </p:nvPr>
        </p:nvSpPr>
        <p:spPr>
          <a:xfrm>
            <a:off x="1097265" y="516835"/>
            <a:ext cx="5982325" cy="1666501"/>
          </a:xfrm>
        </p:spPr>
        <p:txBody>
          <a:bodyPr>
            <a:normAutofit/>
          </a:bodyPr>
          <a:lstStyle/>
          <a:p>
            <a:r>
              <a:rPr lang="en-US" b="1" dirty="0">
                <a:solidFill>
                  <a:srgbClr val="FFFFFF"/>
                </a:solidFill>
              </a:rPr>
              <a:t>PROBLEM STATEMENT</a:t>
            </a:r>
            <a:endParaRPr lang="en-IN" b="1" dirty="0">
              <a:solidFill>
                <a:srgbClr val="FFFFFF"/>
              </a:solidFill>
            </a:endParaRPr>
          </a:p>
        </p:txBody>
      </p:sp>
      <p:sp>
        <p:nvSpPr>
          <p:cNvPr id="3" name="Content Placeholder 2">
            <a:extLst>
              <a:ext uri="{FF2B5EF4-FFF2-40B4-BE49-F238E27FC236}">
                <a16:creationId xmlns:a16="http://schemas.microsoft.com/office/drawing/2014/main" id="{7FC648D2-7502-ABD4-9D89-8581096A678C}"/>
              </a:ext>
            </a:extLst>
          </p:cNvPr>
          <p:cNvSpPr>
            <a:spLocks noGrp="1"/>
          </p:cNvSpPr>
          <p:nvPr>
            <p:ph idx="1"/>
          </p:nvPr>
        </p:nvSpPr>
        <p:spPr>
          <a:xfrm>
            <a:off x="1097264" y="2240280"/>
            <a:ext cx="5982325" cy="3652667"/>
          </a:xfrm>
        </p:spPr>
        <p:txBody>
          <a:bodyPr>
            <a:normAutofit/>
          </a:bodyPr>
          <a:lstStyle/>
          <a:p>
            <a:pPr marL="0" indent="0" algn="just">
              <a:buNone/>
            </a:pPr>
            <a:r>
              <a:rPr lang="en-US" dirty="0">
                <a:solidFill>
                  <a:srgbClr val="FFFFFF"/>
                </a:solidFill>
              </a:rPr>
              <a:t>The problem addressed by this research is the need to clean and standardize atmospheric science data for real-world applications. Raw data can be inaccurate and inconsistent, making it difficult to use. The goal is to develop a system that can effectively process and retrieve information from raw data to produce high-quality, usable data.</a:t>
            </a:r>
            <a:endParaRPr lang="en-IN" dirty="0">
              <a:solidFill>
                <a:srgbClr val="FFFFFF"/>
              </a:solidFill>
            </a:endParaRPr>
          </a:p>
        </p:txBody>
      </p:sp>
      <p:sp>
        <p:nvSpPr>
          <p:cNvPr id="23" name="Rectangle 22">
            <a:extLst>
              <a:ext uri="{FF2B5EF4-FFF2-40B4-BE49-F238E27FC236}">
                <a16:creationId xmlns:a16="http://schemas.microsoft.com/office/drawing/2014/main" id="{AA3E6434-B6E1-4845-AA84-3D6AF51B5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619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316090-9244-40C9-9868-2BA1333B7334}"/>
              </a:ext>
            </a:extLst>
          </p:cNvPr>
          <p:cNvSpPr>
            <a:spLocks noGrp="1"/>
          </p:cNvSpPr>
          <p:nvPr>
            <p:ph type="title"/>
          </p:nvPr>
        </p:nvSpPr>
        <p:spPr/>
        <p:txBody>
          <a:bodyPr/>
          <a:lstStyle/>
          <a:p>
            <a:r>
              <a:rPr lang="en-US" b="1" dirty="0"/>
              <a:t>EXISTING METTHOD</a:t>
            </a:r>
          </a:p>
        </p:txBody>
      </p:sp>
      <p:pic>
        <p:nvPicPr>
          <p:cNvPr id="7" name="Content Placeholder 6">
            <a:extLst>
              <a:ext uri="{FF2B5EF4-FFF2-40B4-BE49-F238E27FC236}">
                <a16:creationId xmlns:a16="http://schemas.microsoft.com/office/drawing/2014/main" id="{1BFA5ABB-D85B-5A9A-9123-A2B0EB367506}"/>
              </a:ext>
            </a:extLst>
          </p:cNvPr>
          <p:cNvPicPr>
            <a:picLocks noGrp="1" noChangeAspect="1"/>
          </p:cNvPicPr>
          <p:nvPr>
            <p:ph idx="1"/>
          </p:nvPr>
        </p:nvPicPr>
        <p:blipFill>
          <a:blip r:embed="rId2"/>
          <a:stretch>
            <a:fillRect/>
          </a:stretch>
        </p:blipFill>
        <p:spPr>
          <a:xfrm>
            <a:off x="830975" y="2326640"/>
            <a:ext cx="9860838" cy="3454400"/>
          </a:xfrm>
        </p:spPr>
      </p:pic>
    </p:spTree>
    <p:extLst>
      <p:ext uri="{BB962C8B-B14F-4D97-AF65-F5344CB8AC3E}">
        <p14:creationId xmlns:p14="http://schemas.microsoft.com/office/powerpoint/2010/main" val="64886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8647AB-8228-4D18-88FC-84946122D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301CEA-B62C-664F-28EA-8A4A5A1E2F6D}"/>
              </a:ext>
            </a:extLst>
          </p:cNvPr>
          <p:cNvSpPr>
            <a:spLocks noGrp="1"/>
          </p:cNvSpPr>
          <p:nvPr>
            <p:ph type="title"/>
          </p:nvPr>
        </p:nvSpPr>
        <p:spPr>
          <a:xfrm>
            <a:off x="8177212" y="634946"/>
            <a:ext cx="3372529" cy="5055904"/>
          </a:xfrm>
        </p:spPr>
        <p:txBody>
          <a:bodyPr anchor="ctr">
            <a:normAutofit/>
          </a:bodyPr>
          <a:lstStyle/>
          <a:p>
            <a:r>
              <a:rPr lang="en-US" sz="4400" b="0" i="0" dirty="0">
                <a:effectLst/>
              </a:rPr>
              <a:t>COMPARATIVE ANALYSIS OF ALGORITHMS</a:t>
            </a:r>
            <a:endParaRPr lang="en-US" sz="4400" dirty="0"/>
          </a:p>
        </p:txBody>
      </p:sp>
      <p:cxnSp>
        <p:nvCxnSpPr>
          <p:cNvPr id="20" name="Straight Connector 19">
            <a:extLst>
              <a:ext uri="{FF2B5EF4-FFF2-40B4-BE49-F238E27FC236}">
                <a16:creationId xmlns:a16="http://schemas.microsoft.com/office/drawing/2014/main" id="{C79F0F86-2AB5-44D6-8263-3F20B0E25D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8ABC67B-D881-4CFF-BF37-89FE48CB5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7B7DB8E-F12E-4383-BB09-93BE661B9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EE18D64C-1E37-0A17-CD7C-E120FABD9766}"/>
              </a:ext>
            </a:extLst>
          </p:cNvPr>
          <p:cNvGraphicFramePr>
            <a:graphicFrameLocks noGrp="1"/>
          </p:cNvGraphicFramePr>
          <p:nvPr>
            <p:ph idx="1"/>
            <p:extLst>
              <p:ext uri="{D42A27DB-BD31-4B8C-83A1-F6EECF244321}">
                <p14:modId xmlns:p14="http://schemas.microsoft.com/office/powerpoint/2010/main" val="4127516135"/>
              </p:ext>
            </p:extLst>
          </p:nvPr>
        </p:nvGraphicFramePr>
        <p:xfrm>
          <a:off x="633413" y="1284260"/>
          <a:ext cx="6910388" cy="3762433"/>
        </p:xfrm>
        <a:graphic>
          <a:graphicData uri="http://schemas.openxmlformats.org/drawingml/2006/table">
            <a:tbl>
              <a:tblPr firstRow="1" bandRow="1">
                <a:tableStyleId>{5C22544A-7EE6-4342-B048-85BDC9FD1C3A}</a:tableStyleId>
              </a:tblPr>
              <a:tblGrid>
                <a:gridCol w="1063669">
                  <a:extLst>
                    <a:ext uri="{9D8B030D-6E8A-4147-A177-3AD203B41FA5}">
                      <a16:colId xmlns:a16="http://schemas.microsoft.com/office/drawing/2014/main" val="1866259332"/>
                    </a:ext>
                  </a:extLst>
                </a:gridCol>
                <a:gridCol w="3151521">
                  <a:extLst>
                    <a:ext uri="{9D8B030D-6E8A-4147-A177-3AD203B41FA5}">
                      <a16:colId xmlns:a16="http://schemas.microsoft.com/office/drawing/2014/main" val="1718787942"/>
                    </a:ext>
                  </a:extLst>
                </a:gridCol>
                <a:gridCol w="2695198">
                  <a:extLst>
                    <a:ext uri="{9D8B030D-6E8A-4147-A177-3AD203B41FA5}">
                      <a16:colId xmlns:a16="http://schemas.microsoft.com/office/drawing/2014/main" val="4140690594"/>
                    </a:ext>
                  </a:extLst>
                </a:gridCol>
              </a:tblGrid>
              <a:tr h="566712">
                <a:tc>
                  <a:txBody>
                    <a:bodyPr/>
                    <a:lstStyle/>
                    <a:p>
                      <a:endParaRPr lang="en-US" sz="1500"/>
                    </a:p>
                  </a:txBody>
                  <a:tcPr marL="76074" marR="76074" marT="38037" marB="38037"/>
                </a:tc>
                <a:tc>
                  <a:txBody>
                    <a:bodyPr/>
                    <a:lstStyle/>
                    <a:p>
                      <a:r>
                        <a:rPr lang="en-US" sz="1500" dirty="0">
                          <a:solidFill>
                            <a:schemeClr val="tx1"/>
                          </a:solidFill>
                        </a:rPr>
                        <a:t>FUZZY RULE</a:t>
                      </a:r>
                    </a:p>
                  </a:txBody>
                  <a:tcPr marL="76074" marR="76074" marT="38037" marB="38037"/>
                </a:tc>
                <a:tc>
                  <a:txBody>
                    <a:bodyPr/>
                    <a:lstStyle/>
                    <a:p>
                      <a:r>
                        <a:rPr lang="en-US" sz="1500" dirty="0">
                          <a:solidFill>
                            <a:schemeClr val="tx1"/>
                          </a:solidFill>
                        </a:rPr>
                        <a:t>FORWARD CHAINING SYSTEM</a:t>
                      </a:r>
                    </a:p>
                  </a:txBody>
                  <a:tcPr marL="76074" marR="76074" marT="38037" marB="38037"/>
                </a:tc>
                <a:extLst>
                  <a:ext uri="{0D108BD9-81ED-4DB2-BD59-A6C34878D82A}">
                    <a16:rowId xmlns:a16="http://schemas.microsoft.com/office/drawing/2014/main" val="601072117"/>
                  </a:ext>
                </a:extLst>
              </a:tr>
              <a:tr h="1254144">
                <a:tc>
                  <a:txBody>
                    <a:bodyPr/>
                    <a:lstStyle/>
                    <a:p>
                      <a:r>
                        <a:rPr lang="en-US" sz="1500"/>
                        <a:t>Definition</a:t>
                      </a:r>
                    </a:p>
                  </a:txBody>
                  <a:tcPr marL="76074" marR="76074" marT="38037" marB="38037"/>
                </a:tc>
                <a:tc>
                  <a:txBody>
                    <a:bodyPr/>
                    <a:lstStyle/>
                    <a:p>
                      <a:pPr algn="just"/>
                      <a:r>
                        <a:rPr lang="en-US" sz="1500" b="0" i="0" dirty="0">
                          <a:solidFill>
                            <a:srgbClr val="374151"/>
                          </a:solidFill>
                          <a:effectLst/>
                          <a:latin typeface="Söhne"/>
                        </a:rPr>
                        <a:t>Fuzzy logic is a mathematical approach that deals with reasoning that is approximate rather than exact. It is used to handle uncertain and ambiguous data</a:t>
                      </a:r>
                      <a:endParaRPr lang="en-US" sz="1500" dirty="0"/>
                    </a:p>
                  </a:txBody>
                  <a:tcPr marL="76074" marR="76074" marT="38037" marB="38037"/>
                </a:tc>
                <a:tc>
                  <a:txBody>
                    <a:bodyPr/>
                    <a:lstStyle/>
                    <a:p>
                      <a:pPr algn="just"/>
                      <a:r>
                        <a:rPr lang="en-US" sz="1500" b="0" i="0" dirty="0">
                          <a:solidFill>
                            <a:srgbClr val="374151"/>
                          </a:solidFill>
                          <a:effectLst/>
                          <a:latin typeface="Söhne"/>
                        </a:rPr>
                        <a:t>It is a reasoning technique that starts with the given data and works forward to draw conclusions.</a:t>
                      </a:r>
                      <a:endParaRPr lang="en-US" sz="1500" dirty="0"/>
                    </a:p>
                  </a:txBody>
                  <a:tcPr marL="76074" marR="76074" marT="38037" marB="38037"/>
                </a:tc>
                <a:extLst>
                  <a:ext uri="{0D108BD9-81ED-4DB2-BD59-A6C34878D82A}">
                    <a16:rowId xmlns:a16="http://schemas.microsoft.com/office/drawing/2014/main" val="1922130158"/>
                  </a:ext>
                </a:extLst>
              </a:tr>
              <a:tr h="1941577">
                <a:tc>
                  <a:txBody>
                    <a:bodyPr/>
                    <a:lstStyle/>
                    <a:p>
                      <a:r>
                        <a:rPr lang="en-US" sz="1500"/>
                        <a:t>Decision Making</a:t>
                      </a:r>
                    </a:p>
                  </a:txBody>
                  <a:tcPr marL="76074" marR="76074" marT="38037" marB="38037"/>
                </a:tc>
                <a:tc>
                  <a:txBody>
                    <a:bodyPr/>
                    <a:lstStyle/>
                    <a:p>
                      <a:pPr algn="just"/>
                      <a:r>
                        <a:rPr lang="en-US" sz="1500"/>
                        <a:t>It </a:t>
                      </a:r>
                      <a:r>
                        <a:rPr lang="en-US" sz="1500" b="0" i="0">
                          <a:solidFill>
                            <a:srgbClr val="374151"/>
                          </a:solidFill>
                          <a:effectLst/>
                          <a:latin typeface="Söhne"/>
                        </a:rPr>
                        <a:t>is particularly suited to situations where the decision-making process involves a lot of uncertainty and imprecision. It is useful when there is a lot of data with no clear boundary between what is true and what is not</a:t>
                      </a:r>
                      <a:endParaRPr lang="en-US" sz="1500"/>
                    </a:p>
                  </a:txBody>
                  <a:tcPr marL="76074" marR="76074" marT="38037" marB="38037"/>
                </a:tc>
                <a:tc>
                  <a:txBody>
                    <a:bodyPr/>
                    <a:lstStyle/>
                    <a:p>
                      <a:pPr algn="just"/>
                      <a:r>
                        <a:rPr lang="en-US" sz="1500" dirty="0"/>
                        <a:t>It </a:t>
                      </a:r>
                      <a:r>
                        <a:rPr lang="en-US" sz="1500" b="0" i="0" dirty="0">
                          <a:solidFill>
                            <a:srgbClr val="374151"/>
                          </a:solidFill>
                          <a:effectLst/>
                          <a:latin typeface="Söhne"/>
                        </a:rPr>
                        <a:t>is useful when the decision-making process involves a lot of logic and reasoning. It is particularly useful in expert systems where the expert knowledge is organized as a set of rules.</a:t>
                      </a:r>
                      <a:br>
                        <a:rPr lang="en-US" sz="1500" b="0" i="0" dirty="0">
                          <a:solidFill>
                            <a:srgbClr val="374151"/>
                          </a:solidFill>
                          <a:effectLst/>
                          <a:latin typeface="Söhne"/>
                        </a:rPr>
                      </a:br>
                      <a:endParaRPr lang="en-US" sz="1500" dirty="0"/>
                    </a:p>
                  </a:txBody>
                  <a:tcPr marL="76074" marR="76074" marT="38037" marB="38037"/>
                </a:tc>
                <a:extLst>
                  <a:ext uri="{0D108BD9-81ED-4DB2-BD59-A6C34878D82A}">
                    <a16:rowId xmlns:a16="http://schemas.microsoft.com/office/drawing/2014/main" val="995380064"/>
                  </a:ext>
                </a:extLst>
              </a:tr>
            </a:tbl>
          </a:graphicData>
        </a:graphic>
      </p:graphicFrame>
    </p:spTree>
    <p:extLst>
      <p:ext uri="{BB962C8B-B14F-4D97-AF65-F5344CB8AC3E}">
        <p14:creationId xmlns:p14="http://schemas.microsoft.com/office/powerpoint/2010/main" val="428116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A2365B93-EC51-5FD3-CCA7-A7782C11E489}"/>
              </a:ext>
            </a:extLst>
          </p:cNvPr>
          <p:cNvGraphicFramePr>
            <a:graphicFrameLocks noGrp="1"/>
          </p:cNvGraphicFramePr>
          <p:nvPr>
            <p:extLst>
              <p:ext uri="{D42A27DB-BD31-4B8C-83A1-F6EECF244321}">
                <p14:modId xmlns:p14="http://schemas.microsoft.com/office/powerpoint/2010/main" val="1497309989"/>
              </p:ext>
            </p:extLst>
          </p:nvPr>
        </p:nvGraphicFramePr>
        <p:xfrm>
          <a:off x="943356" y="1340665"/>
          <a:ext cx="10337294" cy="4170265"/>
        </p:xfrm>
        <a:graphic>
          <a:graphicData uri="http://schemas.openxmlformats.org/drawingml/2006/table">
            <a:tbl>
              <a:tblPr firstRow="1" bandRow="1">
                <a:tableStyleId>{5C22544A-7EE6-4342-B048-85BDC9FD1C3A}</a:tableStyleId>
              </a:tblPr>
              <a:tblGrid>
                <a:gridCol w="2782676">
                  <a:extLst>
                    <a:ext uri="{9D8B030D-6E8A-4147-A177-3AD203B41FA5}">
                      <a16:colId xmlns:a16="http://schemas.microsoft.com/office/drawing/2014/main" val="4228218430"/>
                    </a:ext>
                  </a:extLst>
                </a:gridCol>
                <a:gridCol w="3777309">
                  <a:extLst>
                    <a:ext uri="{9D8B030D-6E8A-4147-A177-3AD203B41FA5}">
                      <a16:colId xmlns:a16="http://schemas.microsoft.com/office/drawing/2014/main" val="2910154026"/>
                    </a:ext>
                  </a:extLst>
                </a:gridCol>
                <a:gridCol w="3777309">
                  <a:extLst>
                    <a:ext uri="{9D8B030D-6E8A-4147-A177-3AD203B41FA5}">
                      <a16:colId xmlns:a16="http://schemas.microsoft.com/office/drawing/2014/main" val="1399871798"/>
                    </a:ext>
                  </a:extLst>
                </a:gridCol>
              </a:tblGrid>
              <a:tr h="396413">
                <a:tc>
                  <a:txBody>
                    <a:bodyPr/>
                    <a:lstStyle/>
                    <a:p>
                      <a:endParaRPr lang="en-US" sz="1600"/>
                    </a:p>
                  </a:txBody>
                  <a:tcPr marL="79283" marR="79283" marT="39641" marB="39641"/>
                </a:tc>
                <a:tc>
                  <a:txBody>
                    <a:bodyPr/>
                    <a:lstStyle/>
                    <a:p>
                      <a:r>
                        <a:rPr lang="en-US" sz="1500" dirty="0">
                          <a:solidFill>
                            <a:schemeClr val="tx1"/>
                          </a:solidFill>
                        </a:rPr>
                        <a:t>FUZZY RULE</a:t>
                      </a:r>
                    </a:p>
                  </a:txBody>
                  <a:tcPr marL="76074" marR="76074" marT="38037" marB="38037"/>
                </a:tc>
                <a:tc>
                  <a:txBody>
                    <a:bodyPr/>
                    <a:lstStyle/>
                    <a:p>
                      <a:r>
                        <a:rPr lang="en-US" sz="1500" dirty="0">
                          <a:solidFill>
                            <a:schemeClr val="tx1"/>
                          </a:solidFill>
                        </a:rPr>
                        <a:t>FORWARD CHAINING SYSTEM</a:t>
                      </a:r>
                    </a:p>
                  </a:txBody>
                  <a:tcPr marL="76074" marR="76074" marT="38037" marB="38037"/>
                </a:tc>
                <a:extLst>
                  <a:ext uri="{0D108BD9-81ED-4DB2-BD59-A6C34878D82A}">
                    <a16:rowId xmlns:a16="http://schemas.microsoft.com/office/drawing/2014/main" val="2794637048"/>
                  </a:ext>
                </a:extLst>
              </a:tr>
              <a:tr h="824539">
                <a:tc>
                  <a:txBody>
                    <a:bodyPr/>
                    <a:lstStyle/>
                    <a:p>
                      <a:r>
                        <a:rPr lang="en-US" sz="1600"/>
                        <a:t>Rule</a:t>
                      </a:r>
                    </a:p>
                  </a:txBody>
                  <a:tcPr marL="79283" marR="79283" marT="39641" marB="39641"/>
                </a:tc>
                <a:tc>
                  <a:txBody>
                    <a:bodyPr/>
                    <a:lstStyle/>
                    <a:p>
                      <a:pPr algn="just"/>
                      <a:r>
                        <a:rPr lang="en-US" sz="1600" b="0" i="0" dirty="0">
                          <a:solidFill>
                            <a:srgbClr val="374151"/>
                          </a:solidFill>
                          <a:effectLst/>
                          <a:latin typeface="Söhne"/>
                        </a:rPr>
                        <a:t>Rules are expressed in terms of fuzzy sets, which are sets of values with degrees of membership between 0 and 1.</a:t>
                      </a:r>
                      <a:endParaRPr lang="en-US" sz="1600" dirty="0"/>
                    </a:p>
                  </a:txBody>
                  <a:tcPr marL="79283" marR="79283" marT="39641" marB="39641"/>
                </a:tc>
                <a:tc>
                  <a:txBody>
                    <a:bodyPr/>
                    <a:lstStyle/>
                    <a:p>
                      <a:pPr algn="just"/>
                      <a:r>
                        <a:rPr lang="en-US" sz="1600" b="0" i="0" dirty="0">
                          <a:solidFill>
                            <a:srgbClr val="374151"/>
                          </a:solidFill>
                          <a:effectLst/>
                          <a:latin typeface="Söhne"/>
                        </a:rPr>
                        <a:t>Rules are expressed in the form of "if-then" statements.</a:t>
                      </a:r>
                      <a:br>
                        <a:rPr lang="en-US" sz="1600" b="0" i="0" dirty="0">
                          <a:solidFill>
                            <a:srgbClr val="374151"/>
                          </a:solidFill>
                          <a:effectLst/>
                          <a:latin typeface="Söhne"/>
                        </a:rPr>
                      </a:br>
                      <a:endParaRPr lang="en-US" sz="1600" dirty="0"/>
                    </a:p>
                  </a:txBody>
                  <a:tcPr marL="79283" marR="79283" marT="39641" marB="39641"/>
                </a:tc>
                <a:extLst>
                  <a:ext uri="{0D108BD9-81ED-4DB2-BD59-A6C34878D82A}">
                    <a16:rowId xmlns:a16="http://schemas.microsoft.com/office/drawing/2014/main" val="1972518153"/>
                  </a:ext>
                </a:extLst>
              </a:tr>
              <a:tr h="1062387">
                <a:tc>
                  <a:txBody>
                    <a:bodyPr/>
                    <a:lstStyle/>
                    <a:p>
                      <a:r>
                        <a:rPr lang="en-US" sz="1600"/>
                        <a:t>Execution</a:t>
                      </a:r>
                    </a:p>
                  </a:txBody>
                  <a:tcPr marL="79283" marR="79283" marT="39641" marB="39641"/>
                </a:tc>
                <a:tc>
                  <a:txBody>
                    <a:bodyPr/>
                    <a:lstStyle/>
                    <a:p>
                      <a:pPr algn="just"/>
                      <a:r>
                        <a:rPr lang="en-US" sz="1600" b="0" i="0">
                          <a:solidFill>
                            <a:srgbClr val="374151"/>
                          </a:solidFill>
                          <a:effectLst/>
                          <a:latin typeface="Söhne"/>
                        </a:rPr>
                        <a:t>The system executes all the rules simultaneously and generates a fuzzy output, which represents the degree of membership of the input to each output. </a:t>
                      </a:r>
                      <a:endParaRPr lang="en-US" sz="1600"/>
                    </a:p>
                  </a:txBody>
                  <a:tcPr marL="79283" marR="79283" marT="39641" marB="39641"/>
                </a:tc>
                <a:tc>
                  <a:txBody>
                    <a:bodyPr/>
                    <a:lstStyle/>
                    <a:p>
                      <a:pPr algn="just"/>
                      <a:r>
                        <a:rPr lang="en-US" sz="1600" b="0" i="0">
                          <a:solidFill>
                            <a:srgbClr val="374151"/>
                          </a:solidFill>
                          <a:effectLst/>
                          <a:latin typeface="Söhne"/>
                        </a:rPr>
                        <a:t>The system executes each rule in sequence until it reaches a conclusion.</a:t>
                      </a:r>
                      <a:br>
                        <a:rPr lang="en-US" sz="1600" b="0" i="0">
                          <a:solidFill>
                            <a:srgbClr val="374151"/>
                          </a:solidFill>
                          <a:effectLst/>
                          <a:latin typeface="Söhne"/>
                        </a:rPr>
                      </a:br>
                      <a:endParaRPr lang="en-US" sz="1600"/>
                    </a:p>
                  </a:txBody>
                  <a:tcPr marL="79283" marR="79283" marT="39641" marB="39641"/>
                </a:tc>
                <a:extLst>
                  <a:ext uri="{0D108BD9-81ED-4DB2-BD59-A6C34878D82A}">
                    <a16:rowId xmlns:a16="http://schemas.microsoft.com/office/drawing/2014/main" val="386687370"/>
                  </a:ext>
                </a:extLst>
              </a:tr>
              <a:tr h="1062387">
                <a:tc>
                  <a:txBody>
                    <a:bodyPr/>
                    <a:lstStyle/>
                    <a:p>
                      <a:r>
                        <a:rPr lang="en-US" sz="1600"/>
                        <a:t>Complexity</a:t>
                      </a:r>
                    </a:p>
                  </a:txBody>
                  <a:tcPr marL="79283" marR="79283" marT="39641" marB="39641"/>
                </a:tc>
                <a:tc>
                  <a:txBody>
                    <a:bodyPr/>
                    <a:lstStyle/>
                    <a:p>
                      <a:pPr algn="just"/>
                      <a:r>
                        <a:rPr lang="en-US" sz="1600" b="0" i="0">
                          <a:solidFill>
                            <a:srgbClr val="374151"/>
                          </a:solidFill>
                          <a:effectLst/>
                          <a:latin typeface="Söhne"/>
                        </a:rPr>
                        <a:t>It is generally more complex than forward chaining, as it involves dealing with fuzzy sets and the concept of degrees of membership</a:t>
                      </a:r>
                      <a:endParaRPr lang="en-US" sz="1600"/>
                    </a:p>
                  </a:txBody>
                  <a:tcPr marL="79283" marR="79283" marT="39641" marB="39641"/>
                </a:tc>
                <a:tc>
                  <a:txBody>
                    <a:bodyPr/>
                    <a:lstStyle/>
                    <a:p>
                      <a:pPr algn="just"/>
                      <a:r>
                        <a:rPr lang="en-US" sz="1600" b="0" i="0">
                          <a:solidFill>
                            <a:srgbClr val="374151"/>
                          </a:solidFill>
                          <a:effectLst/>
                          <a:latin typeface="Söhne"/>
                        </a:rPr>
                        <a:t>It is a more straightforward approach that involves working through a set of rules.</a:t>
                      </a:r>
                      <a:br>
                        <a:rPr lang="en-US" sz="1600" b="0" i="0">
                          <a:solidFill>
                            <a:srgbClr val="374151"/>
                          </a:solidFill>
                          <a:effectLst/>
                          <a:latin typeface="Söhne"/>
                        </a:rPr>
                      </a:br>
                      <a:endParaRPr lang="en-US" sz="1600"/>
                    </a:p>
                  </a:txBody>
                  <a:tcPr marL="79283" marR="79283" marT="39641" marB="39641"/>
                </a:tc>
                <a:extLst>
                  <a:ext uri="{0D108BD9-81ED-4DB2-BD59-A6C34878D82A}">
                    <a16:rowId xmlns:a16="http://schemas.microsoft.com/office/drawing/2014/main" val="2310073629"/>
                  </a:ext>
                </a:extLst>
              </a:tr>
              <a:tr h="824539">
                <a:tc>
                  <a:txBody>
                    <a:bodyPr/>
                    <a:lstStyle/>
                    <a:p>
                      <a:r>
                        <a:rPr lang="en-US" sz="1600"/>
                        <a:t>Performance</a:t>
                      </a:r>
                    </a:p>
                  </a:txBody>
                  <a:tcPr marL="79283" marR="79283" marT="39641" marB="39641"/>
                </a:tc>
                <a:tc>
                  <a:txBody>
                    <a:bodyPr/>
                    <a:lstStyle/>
                    <a:p>
                      <a:r>
                        <a:rPr lang="en-US" sz="1600" b="0" i="0">
                          <a:solidFill>
                            <a:srgbClr val="374151"/>
                          </a:solidFill>
                          <a:effectLst/>
                          <a:latin typeface="Söhne"/>
                        </a:rPr>
                        <a:t> Fuzzy logic can be slower than forward chaining, as it involves executing all the rules simultaneously.</a:t>
                      </a:r>
                      <a:endParaRPr lang="en-US" sz="1600"/>
                    </a:p>
                  </a:txBody>
                  <a:tcPr marL="79283" marR="79283" marT="39641" marB="39641"/>
                </a:tc>
                <a:tc>
                  <a:txBody>
                    <a:bodyPr/>
                    <a:lstStyle/>
                    <a:p>
                      <a:pPr algn="just"/>
                      <a:r>
                        <a:rPr lang="en-US" sz="1600" b="0" i="0" dirty="0">
                          <a:solidFill>
                            <a:srgbClr val="374151"/>
                          </a:solidFill>
                          <a:effectLst/>
                          <a:latin typeface="Söhne"/>
                        </a:rPr>
                        <a:t>Forward chaining can be faster, as it executes each rule in sequence.</a:t>
                      </a:r>
                      <a:endParaRPr lang="en-US" sz="1600" dirty="0"/>
                    </a:p>
                  </a:txBody>
                  <a:tcPr marL="79283" marR="79283" marT="39641" marB="39641"/>
                </a:tc>
                <a:extLst>
                  <a:ext uri="{0D108BD9-81ED-4DB2-BD59-A6C34878D82A}">
                    <a16:rowId xmlns:a16="http://schemas.microsoft.com/office/drawing/2014/main" val="2900604188"/>
                  </a:ext>
                </a:extLst>
              </a:tr>
            </a:tbl>
          </a:graphicData>
        </a:graphic>
      </p:graphicFrame>
    </p:spTree>
    <p:extLst>
      <p:ext uri="{BB962C8B-B14F-4D97-AF65-F5344CB8AC3E}">
        <p14:creationId xmlns:p14="http://schemas.microsoft.com/office/powerpoint/2010/main" val="340892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2C1126-B82F-462B-8DEB-8B10A5B0F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5FC51-6E5F-5CB7-F88B-0CD9570C467D}"/>
              </a:ext>
            </a:extLst>
          </p:cNvPr>
          <p:cNvSpPr>
            <a:spLocks noGrp="1"/>
          </p:cNvSpPr>
          <p:nvPr>
            <p:ph type="title"/>
          </p:nvPr>
        </p:nvSpPr>
        <p:spPr>
          <a:xfrm>
            <a:off x="6411685" y="634946"/>
            <a:ext cx="5127171" cy="1450757"/>
          </a:xfrm>
        </p:spPr>
        <p:txBody>
          <a:bodyPr>
            <a:normAutofit/>
          </a:bodyPr>
          <a:lstStyle/>
          <a:p>
            <a:r>
              <a:rPr lang="en-US" b="1" dirty="0"/>
              <a:t>IMPLEMENTATION</a:t>
            </a:r>
          </a:p>
        </p:txBody>
      </p:sp>
      <p:pic>
        <p:nvPicPr>
          <p:cNvPr id="7" name="Graphic 6" descr="Database">
            <a:extLst>
              <a:ext uri="{FF2B5EF4-FFF2-40B4-BE49-F238E27FC236}">
                <a16:creationId xmlns:a16="http://schemas.microsoft.com/office/drawing/2014/main" id="{9196F2B1-451E-BD16-C2EA-291CDED5D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BE5B8EFE-AF32-4125-97CC-7322A38DA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492ED1-018F-C19C-132D-608E269A5716}"/>
              </a:ext>
            </a:extLst>
          </p:cNvPr>
          <p:cNvSpPr>
            <a:spLocks noGrp="1"/>
          </p:cNvSpPr>
          <p:nvPr>
            <p:ph idx="1"/>
          </p:nvPr>
        </p:nvSpPr>
        <p:spPr>
          <a:xfrm>
            <a:off x="6411684" y="2198914"/>
            <a:ext cx="5127172" cy="3670180"/>
          </a:xfrm>
        </p:spPr>
        <p:txBody>
          <a:bodyPr>
            <a:normAutofit/>
          </a:bodyPr>
          <a:lstStyle/>
          <a:p>
            <a:r>
              <a:rPr lang="en-US" dirty="0"/>
              <a:t>Program to identify data inconsistency using fuzzy’s rule and removing it using Forward chaining method.</a:t>
            </a:r>
          </a:p>
        </p:txBody>
      </p:sp>
      <p:sp>
        <p:nvSpPr>
          <p:cNvPr id="14" name="Rectangle 13">
            <a:extLst>
              <a:ext uri="{FF2B5EF4-FFF2-40B4-BE49-F238E27FC236}">
                <a16:creationId xmlns:a16="http://schemas.microsoft.com/office/drawing/2014/main" id="{E225B535-6DF5-4B36-9E4B-B80A0796A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E43A332-627C-4D63-B88B-FC1C2B12D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969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35A3-AAA6-96C3-FC72-2280785971AB}"/>
              </a:ext>
            </a:extLst>
          </p:cNvPr>
          <p:cNvSpPr>
            <a:spLocks noGrp="1"/>
          </p:cNvSpPr>
          <p:nvPr>
            <p:ph type="title"/>
          </p:nvPr>
        </p:nvSpPr>
        <p:spPr/>
        <p:txBody>
          <a:bodyPr/>
          <a:lstStyle/>
          <a:p>
            <a:r>
              <a:rPr lang="en-US" b="1" dirty="0"/>
              <a:t>METHOD</a:t>
            </a:r>
            <a:r>
              <a:rPr lang="en-US" dirty="0"/>
              <a:t> </a:t>
            </a:r>
          </a:p>
        </p:txBody>
      </p:sp>
      <p:sp>
        <p:nvSpPr>
          <p:cNvPr id="5" name="Flowchart: Alternate Process 4">
            <a:extLst>
              <a:ext uri="{FF2B5EF4-FFF2-40B4-BE49-F238E27FC236}">
                <a16:creationId xmlns:a16="http://schemas.microsoft.com/office/drawing/2014/main" id="{014EFB91-8829-10B4-601C-556257E01287}"/>
              </a:ext>
            </a:extLst>
          </p:cNvPr>
          <p:cNvSpPr/>
          <p:nvPr/>
        </p:nvSpPr>
        <p:spPr>
          <a:xfrm>
            <a:off x="1057275" y="2981325"/>
            <a:ext cx="1409700" cy="576263"/>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a:p>
            <a:pPr algn="ctr"/>
            <a:r>
              <a:rPr lang="en-US" dirty="0"/>
              <a:t>START</a:t>
            </a:r>
          </a:p>
          <a:p>
            <a:pPr algn="ctr"/>
            <a:endParaRPr lang="en-US" dirty="0"/>
          </a:p>
        </p:txBody>
      </p:sp>
      <p:sp>
        <p:nvSpPr>
          <p:cNvPr id="6" name="Flowchart: Data 5">
            <a:extLst>
              <a:ext uri="{FF2B5EF4-FFF2-40B4-BE49-F238E27FC236}">
                <a16:creationId xmlns:a16="http://schemas.microsoft.com/office/drawing/2014/main" id="{EA5473D5-5857-3E46-186F-077FD7C70F1A}"/>
              </a:ext>
            </a:extLst>
          </p:cNvPr>
          <p:cNvSpPr/>
          <p:nvPr/>
        </p:nvSpPr>
        <p:spPr>
          <a:xfrm>
            <a:off x="2971800" y="2774156"/>
            <a:ext cx="1166812" cy="990600"/>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RAW DATA AS INPUT</a:t>
            </a:r>
          </a:p>
        </p:txBody>
      </p:sp>
      <p:sp>
        <p:nvSpPr>
          <p:cNvPr id="7" name="Flowchart: Process 6">
            <a:extLst>
              <a:ext uri="{FF2B5EF4-FFF2-40B4-BE49-F238E27FC236}">
                <a16:creationId xmlns:a16="http://schemas.microsoft.com/office/drawing/2014/main" id="{0F221D20-B9A2-3729-C947-0AFB773B54C3}"/>
              </a:ext>
            </a:extLst>
          </p:cNvPr>
          <p:cNvSpPr/>
          <p:nvPr/>
        </p:nvSpPr>
        <p:spPr>
          <a:xfrm>
            <a:off x="4912519" y="2774156"/>
            <a:ext cx="1338262" cy="9906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DATA PREPROCESSING</a:t>
            </a:r>
          </a:p>
        </p:txBody>
      </p:sp>
      <p:sp>
        <p:nvSpPr>
          <p:cNvPr id="8" name="Flowchart: Process 7">
            <a:extLst>
              <a:ext uri="{FF2B5EF4-FFF2-40B4-BE49-F238E27FC236}">
                <a16:creationId xmlns:a16="http://schemas.microsoft.com/office/drawing/2014/main" id="{F7B23B44-8B25-94A8-97BF-FFA27EB19D3C}"/>
              </a:ext>
            </a:extLst>
          </p:cNvPr>
          <p:cNvSpPr/>
          <p:nvPr/>
        </p:nvSpPr>
        <p:spPr>
          <a:xfrm>
            <a:off x="7024688" y="2774156"/>
            <a:ext cx="1166811" cy="9906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INFORMATION RETRIEVAL</a:t>
            </a:r>
          </a:p>
        </p:txBody>
      </p:sp>
      <p:sp>
        <p:nvSpPr>
          <p:cNvPr id="9" name="Flowchart: Data 8">
            <a:extLst>
              <a:ext uri="{FF2B5EF4-FFF2-40B4-BE49-F238E27FC236}">
                <a16:creationId xmlns:a16="http://schemas.microsoft.com/office/drawing/2014/main" id="{877E3BBA-16BE-D2FD-E94F-DB6ED44A080A}"/>
              </a:ext>
            </a:extLst>
          </p:cNvPr>
          <p:cNvSpPr/>
          <p:nvPr/>
        </p:nvSpPr>
        <p:spPr>
          <a:xfrm>
            <a:off x="9053514" y="2774157"/>
            <a:ext cx="1166811" cy="990599"/>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OUTPUT</a:t>
            </a:r>
          </a:p>
        </p:txBody>
      </p:sp>
      <p:cxnSp>
        <p:nvCxnSpPr>
          <p:cNvPr id="12" name="Straight Arrow Connector 11">
            <a:extLst>
              <a:ext uri="{FF2B5EF4-FFF2-40B4-BE49-F238E27FC236}">
                <a16:creationId xmlns:a16="http://schemas.microsoft.com/office/drawing/2014/main" id="{E441B28E-818E-99C2-71EB-91A610F15C4B}"/>
              </a:ext>
            </a:extLst>
          </p:cNvPr>
          <p:cNvCxnSpPr>
            <a:endCxn id="6" idx="2"/>
          </p:cNvCxnSpPr>
          <p:nvPr/>
        </p:nvCxnSpPr>
        <p:spPr>
          <a:xfrm flipV="1">
            <a:off x="2543175" y="3269456"/>
            <a:ext cx="545306" cy="35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BA113A7-9CA7-ADD6-85C2-6FD81BD9E66E}"/>
              </a:ext>
            </a:extLst>
          </p:cNvPr>
          <p:cNvCxnSpPr>
            <a:endCxn id="7" idx="1"/>
          </p:cNvCxnSpPr>
          <p:nvPr/>
        </p:nvCxnSpPr>
        <p:spPr>
          <a:xfrm flipV="1">
            <a:off x="4138612" y="3269456"/>
            <a:ext cx="773907" cy="35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D5281BD-EB84-9713-7520-60C3339FE889}"/>
              </a:ext>
            </a:extLst>
          </p:cNvPr>
          <p:cNvCxnSpPr>
            <a:stCxn id="7" idx="3"/>
            <a:endCxn id="8" idx="1"/>
          </p:cNvCxnSpPr>
          <p:nvPr/>
        </p:nvCxnSpPr>
        <p:spPr>
          <a:xfrm>
            <a:off x="6250781" y="3269456"/>
            <a:ext cx="7739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FBA360-6018-8EA3-E4BB-8F2759408D5B}"/>
              </a:ext>
            </a:extLst>
          </p:cNvPr>
          <p:cNvCxnSpPr>
            <a:stCxn id="8" idx="3"/>
          </p:cNvCxnSpPr>
          <p:nvPr/>
        </p:nvCxnSpPr>
        <p:spPr>
          <a:xfrm>
            <a:off x="8191499" y="3269456"/>
            <a:ext cx="1104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A1F57D8-E3BC-AE17-E9EF-D52ABFD41E71}"/>
              </a:ext>
            </a:extLst>
          </p:cNvPr>
          <p:cNvSpPr txBox="1"/>
          <p:nvPr/>
        </p:nvSpPr>
        <p:spPr>
          <a:xfrm>
            <a:off x="8782049" y="4419600"/>
            <a:ext cx="2019300" cy="1200329"/>
          </a:xfrm>
          <a:prstGeom prst="rect">
            <a:avLst/>
          </a:prstGeom>
          <a:noFill/>
        </p:spPr>
        <p:txBody>
          <a:bodyPr wrap="square" rtlCol="0">
            <a:spAutoFit/>
          </a:bodyPr>
          <a:lstStyle/>
          <a:p>
            <a:pPr algn="ctr"/>
            <a:r>
              <a:rPr lang="en-US" dirty="0"/>
              <a:t>clean, standardized, and redundancy-free data as output</a:t>
            </a:r>
          </a:p>
        </p:txBody>
      </p:sp>
      <p:sp>
        <p:nvSpPr>
          <p:cNvPr id="21" name="TextBox 20">
            <a:extLst>
              <a:ext uri="{FF2B5EF4-FFF2-40B4-BE49-F238E27FC236}">
                <a16:creationId xmlns:a16="http://schemas.microsoft.com/office/drawing/2014/main" id="{194D6EC9-C297-FEAD-7EE1-AC647A5711D4}"/>
              </a:ext>
            </a:extLst>
          </p:cNvPr>
          <p:cNvSpPr txBox="1"/>
          <p:nvPr/>
        </p:nvSpPr>
        <p:spPr>
          <a:xfrm>
            <a:off x="4165522" y="4419600"/>
            <a:ext cx="2498406" cy="1477328"/>
          </a:xfrm>
          <a:prstGeom prst="rect">
            <a:avLst/>
          </a:prstGeom>
          <a:noFill/>
        </p:spPr>
        <p:txBody>
          <a:bodyPr wrap="square" rtlCol="0">
            <a:spAutoFit/>
          </a:bodyPr>
          <a:lstStyle/>
          <a:p>
            <a:pPr algn="ctr"/>
            <a:r>
              <a:rPr lang="en-US" b="0" i="0" dirty="0">
                <a:effectLst/>
                <a:latin typeface="Söhne"/>
              </a:rPr>
              <a:t>The data processing involves removing inaccuracies and resolving inconsistencies among data.</a:t>
            </a:r>
            <a:endParaRPr lang="en-US" dirty="0"/>
          </a:p>
        </p:txBody>
      </p:sp>
      <p:sp>
        <p:nvSpPr>
          <p:cNvPr id="22" name="TextBox 21">
            <a:extLst>
              <a:ext uri="{FF2B5EF4-FFF2-40B4-BE49-F238E27FC236}">
                <a16:creationId xmlns:a16="http://schemas.microsoft.com/office/drawing/2014/main" id="{8D26B8F5-D7FC-1D74-42A2-0A24759B1882}"/>
              </a:ext>
            </a:extLst>
          </p:cNvPr>
          <p:cNvSpPr txBox="1"/>
          <p:nvPr/>
        </p:nvSpPr>
        <p:spPr>
          <a:xfrm>
            <a:off x="6543675" y="4419600"/>
            <a:ext cx="2581275" cy="1754326"/>
          </a:xfrm>
          <a:prstGeom prst="rect">
            <a:avLst/>
          </a:prstGeom>
          <a:noFill/>
        </p:spPr>
        <p:txBody>
          <a:bodyPr wrap="square" rtlCol="0">
            <a:spAutoFit/>
          </a:bodyPr>
          <a:lstStyle/>
          <a:p>
            <a:r>
              <a:rPr lang="en-US" b="0" i="0" dirty="0">
                <a:effectLst/>
                <a:latin typeface="Söhne"/>
              </a:rPr>
              <a:t>Information retrieval involves identifying the information needed, extracting the data, and consolidating similar entries.</a:t>
            </a:r>
            <a:endParaRPr lang="en-US" dirty="0"/>
          </a:p>
        </p:txBody>
      </p:sp>
      <p:cxnSp>
        <p:nvCxnSpPr>
          <p:cNvPr id="24" name="Straight Connector 23">
            <a:extLst>
              <a:ext uri="{FF2B5EF4-FFF2-40B4-BE49-F238E27FC236}">
                <a16:creationId xmlns:a16="http://schemas.microsoft.com/office/drawing/2014/main" id="{B4694EDE-12C2-F840-6789-EA1284B5FCE6}"/>
              </a:ext>
            </a:extLst>
          </p:cNvPr>
          <p:cNvCxnSpPr>
            <a:endCxn id="21" idx="0"/>
          </p:cNvCxnSpPr>
          <p:nvPr/>
        </p:nvCxnSpPr>
        <p:spPr>
          <a:xfrm flipH="1">
            <a:off x="5414725" y="3848100"/>
            <a:ext cx="166925"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2593CF-FE65-D03B-00EF-74BF0D180659}"/>
              </a:ext>
            </a:extLst>
          </p:cNvPr>
          <p:cNvCxnSpPr>
            <a:stCxn id="8" idx="2"/>
            <a:endCxn id="22" idx="0"/>
          </p:cNvCxnSpPr>
          <p:nvPr/>
        </p:nvCxnSpPr>
        <p:spPr>
          <a:xfrm>
            <a:off x="7608094" y="3764756"/>
            <a:ext cx="226219" cy="654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064404-09A9-7A4D-892B-32DBC9915DDA}"/>
              </a:ext>
            </a:extLst>
          </p:cNvPr>
          <p:cNvCxnSpPr>
            <a:stCxn id="9" idx="3"/>
          </p:cNvCxnSpPr>
          <p:nvPr/>
        </p:nvCxnSpPr>
        <p:spPr>
          <a:xfrm>
            <a:off x="9520238" y="3764756"/>
            <a:ext cx="271461" cy="7881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80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756C-1DDE-110A-4776-C4498E1ADC4C}"/>
              </a:ext>
            </a:extLst>
          </p:cNvPr>
          <p:cNvSpPr>
            <a:spLocks noGrp="1"/>
          </p:cNvSpPr>
          <p:nvPr>
            <p:ph type="title"/>
          </p:nvPr>
        </p:nvSpPr>
        <p:spPr/>
        <p:txBody>
          <a:bodyPr/>
          <a:lstStyle/>
          <a:p>
            <a:r>
              <a:rPr lang="en-US" b="1" dirty="0"/>
              <a:t>OUTPUT</a:t>
            </a:r>
          </a:p>
        </p:txBody>
      </p:sp>
      <p:pic>
        <p:nvPicPr>
          <p:cNvPr id="5" name="Content Placeholder 4">
            <a:extLst>
              <a:ext uri="{FF2B5EF4-FFF2-40B4-BE49-F238E27FC236}">
                <a16:creationId xmlns:a16="http://schemas.microsoft.com/office/drawing/2014/main" id="{7D7957A6-A5DC-13CC-420E-DF239C2B99F9}"/>
              </a:ext>
            </a:extLst>
          </p:cNvPr>
          <p:cNvPicPr>
            <a:picLocks noGrp="1" noChangeAspect="1"/>
          </p:cNvPicPr>
          <p:nvPr>
            <p:ph idx="1"/>
          </p:nvPr>
        </p:nvPicPr>
        <p:blipFill>
          <a:blip r:embed="rId2"/>
          <a:stretch>
            <a:fillRect/>
          </a:stretch>
        </p:blipFill>
        <p:spPr>
          <a:xfrm>
            <a:off x="2225675" y="2147888"/>
            <a:ext cx="7800975" cy="3419475"/>
          </a:xfrm>
        </p:spPr>
      </p:pic>
    </p:spTree>
    <p:extLst>
      <p:ext uri="{BB962C8B-B14F-4D97-AF65-F5344CB8AC3E}">
        <p14:creationId xmlns:p14="http://schemas.microsoft.com/office/powerpoint/2010/main" val="3073692059"/>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211</TotalTime>
  <Words>1466</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Söhne</vt:lpstr>
      <vt:lpstr>Retrospect</vt:lpstr>
      <vt:lpstr>Data Processing and Information Retrieval of Atmospheric Measurements </vt:lpstr>
      <vt:lpstr>OUTLINE</vt:lpstr>
      <vt:lpstr>PROBLEM STATEMENT</vt:lpstr>
      <vt:lpstr>EXISTING METTHOD</vt:lpstr>
      <vt:lpstr>COMPARATIVE ANALYSIS OF ALGORITHMS</vt:lpstr>
      <vt:lpstr>PowerPoint Presentation</vt:lpstr>
      <vt:lpstr>IMPLEMENTATION</vt:lpstr>
      <vt:lpstr>METHOD </vt:lpstr>
      <vt:lpstr>OUTPUT</vt:lpstr>
      <vt:lpstr>PowerPoint Presentation</vt:lpstr>
      <vt:lpstr>ADVANTAGES</vt:lpstr>
      <vt:lpstr>RESULT ANALYSIS</vt:lpstr>
      <vt:lpstr>OBTAINED RESULT VS DESCRIBED RESULT</vt:lpstr>
      <vt:lpstr>PowerPoint Presentation</vt:lpstr>
      <vt:lpstr>LIMITATIONS</vt:lpstr>
      <vt:lpstr>Applications</vt:lpstr>
      <vt:lpstr>CITATIONS</vt:lpstr>
      <vt:lpstr>[7] B. G. Buchanan and E. H. Shortliffe, Rule Based Expert Systems: The Mycin Experiments of the Stanford Heuristic Programming Project. Boston: MA, 1984  [8] T. Sharma, N. Tiwari, and D. Kelkar, “Study of difference between forward and backward reasoning,” International Journal of Emerging Technology and Advanced Engineering, vol. 2, no. 10, 2012  [9] Anne Kao and Stephen Roteet, Natural Language Processing and Text Mining, Springer, 2007  [10] D. Leijen and E. Meijer, “Parsec: direct style monadic parser combinators for the real world,” Technical Report UU-CS-2001-27, Department of Computer Science, Universiteit Utrecht, Tech. Rep., 2001  [11] Gonzalo Navarro, "A guided tour to approximate string matching", ACM Computing Surveys. 33 (1): 31–88, 2001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and Information Retrieval of Atmospheric Measurements </dc:title>
  <dc:creator>konduru Sanhitha varma</dc:creator>
  <cp:lastModifiedBy>Bhavanam, Sahithi Priya</cp:lastModifiedBy>
  <cp:revision>6</cp:revision>
  <dcterms:created xsi:type="dcterms:W3CDTF">2023-04-20T20:18:43Z</dcterms:created>
  <dcterms:modified xsi:type="dcterms:W3CDTF">2023-04-23T00:55:38Z</dcterms:modified>
</cp:coreProperties>
</file>