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openxmlformats.org/officeDocument/2006/relationships/image" Target="../media/image6.png" /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2" Type="http://schemas.openxmlformats.org/officeDocument/2006/relationships/image" Target="../media/image32.png" /><Relationship Id="rId33" Type="http://schemas.openxmlformats.org/officeDocument/2006/relationships/image" Target="../media/image33.png" /><Relationship Id="rId34" Type="http://schemas.openxmlformats.org/officeDocument/2006/relationships/image" Target="../media/image34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5" Type="http://schemas.openxmlformats.org/officeDocument/2006/relationships/image" Target="../media/image35.png" /><Relationship Id="rId36" Type="http://schemas.openxmlformats.org/officeDocument/2006/relationships/image" Target="../media/image36.png" /><Relationship Id="rId37" Type="http://schemas.openxmlformats.org/officeDocument/2006/relationships/image" Target="../media/image37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8" Type="http://schemas.openxmlformats.org/officeDocument/2006/relationships/image" Target="../media/image38.png" /><Relationship Id="rId39" Type="http://schemas.openxmlformats.org/officeDocument/2006/relationships/image" Target="../media/image39.png" /><Relationship Id="rId40" Type="http://schemas.openxmlformats.org/officeDocument/2006/relationships/image" Target="../media/image40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1" Type="http://schemas.openxmlformats.org/officeDocument/2006/relationships/image" Target="../media/image41.png" /><Relationship Id="rId42" Type="http://schemas.openxmlformats.org/officeDocument/2006/relationships/image" Target="../media/image42.png" /><Relationship Id="rId43" Type="http://schemas.openxmlformats.org/officeDocument/2006/relationships/image" Target="../media/image43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4" Type="http://schemas.openxmlformats.org/officeDocument/2006/relationships/image" Target="../media/image44.png" /><Relationship Id="rId45" Type="http://schemas.openxmlformats.org/officeDocument/2006/relationships/image" Target="../media/image45.png" /><Relationship Id="rId46" Type="http://schemas.openxmlformats.org/officeDocument/2006/relationships/image" Target="../media/image46.png" /><Relationship Id="rId47" Type="http://schemas.openxmlformats.org/officeDocument/2006/relationships/image" Target="../media/image47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8" Type="http://schemas.openxmlformats.org/officeDocument/2006/relationships/image" Target="../media/image48.png" /><Relationship Id="rId49" Type="http://schemas.openxmlformats.org/officeDocument/2006/relationships/image" Target="../media/image49.png" /><Relationship Id="rId50" Type="http://schemas.openxmlformats.org/officeDocument/2006/relationships/image" Target="../media/image50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1.png" /><Relationship Id="rId52" Type="http://schemas.openxmlformats.org/officeDocument/2006/relationships/image" Target="../media/image52.png" /><Relationship Id="rId53" Type="http://schemas.openxmlformats.org/officeDocument/2006/relationships/image" Target="../media/image53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4" Type="http://schemas.openxmlformats.org/officeDocument/2006/relationships/image" Target="../media/image54.png" /><Relationship Id="rId55" Type="http://schemas.openxmlformats.org/officeDocument/2006/relationships/image" Target="../media/image55.png" /><Relationship Id="rId56" Type="http://schemas.openxmlformats.org/officeDocument/2006/relationships/image" Target="../media/image56.png" 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7" Type="http://schemas.openxmlformats.org/officeDocument/2006/relationships/image" Target="../media/image57.png" /><Relationship Id="rId58" Type="http://schemas.openxmlformats.org/officeDocument/2006/relationships/image" Target="../media/image58.png" /><Relationship Id="rId59" Type="http://schemas.openxmlformats.org/officeDocument/2006/relationships/image" Target="../media/image59.png" 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60" Type="http://schemas.openxmlformats.org/officeDocument/2006/relationships/image" Target="../media/image60.png" /><Relationship Id="rId61" Type="http://schemas.openxmlformats.org/officeDocument/2006/relationships/image" Target="../media/image61.png" /><Relationship Id="rId62" Type="http://schemas.openxmlformats.org/officeDocument/2006/relationships/image" Target="../media/image62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9" Type="http://schemas.openxmlformats.org/officeDocument/2006/relationships/image" Target="../media/image9.png" /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3" Type="http://schemas.openxmlformats.org/officeDocument/2006/relationships/image" Target="../media/image63.png" /><Relationship Id="rId64" Type="http://schemas.openxmlformats.org/officeDocument/2006/relationships/image" Target="../media/image64.png" /><Relationship Id="rId65" Type="http://schemas.openxmlformats.org/officeDocument/2006/relationships/image" Target="../media/image65.png" 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66" Type="http://schemas.openxmlformats.org/officeDocument/2006/relationships/image" Target="../media/image66.png" /><Relationship Id="rId67" Type="http://schemas.openxmlformats.org/officeDocument/2006/relationships/image" Target="../media/image67.png" /><Relationship Id="rId68" Type="http://schemas.openxmlformats.org/officeDocument/2006/relationships/image" Target="../media/image68.png" 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69" Type="http://schemas.openxmlformats.org/officeDocument/2006/relationships/image" Target="../media/image69.png" /><Relationship Id="rId70" Type="http://schemas.openxmlformats.org/officeDocument/2006/relationships/image" Target="../media/image70.png" /><Relationship Id="rId71" Type="http://schemas.openxmlformats.org/officeDocument/2006/relationships/image" Target="../media/image71.png" 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72" Type="http://schemas.openxmlformats.org/officeDocument/2006/relationships/image" Target="../media/image72.png" /><Relationship Id="rId73" Type="http://schemas.openxmlformats.org/officeDocument/2006/relationships/image" Target="../media/image73.png" /><Relationship Id="rId74" Type="http://schemas.openxmlformats.org/officeDocument/2006/relationships/image" Target="../media/image74.png" 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5" Type="http://schemas.openxmlformats.org/officeDocument/2006/relationships/image" Target="../media/image75.png" /><Relationship Id="rId76" Type="http://schemas.openxmlformats.org/officeDocument/2006/relationships/image" Target="../media/image76.png" /><Relationship Id="rId77" Type="http://schemas.openxmlformats.org/officeDocument/2006/relationships/image" Target="../media/image77.png" 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78" Type="http://schemas.openxmlformats.org/officeDocument/2006/relationships/image" Target="../media/image78.png" /><Relationship Id="rId79" Type="http://schemas.openxmlformats.org/officeDocument/2006/relationships/image" Target="../media/image79.png" /><Relationship Id="rId80" Type="http://schemas.openxmlformats.org/officeDocument/2006/relationships/image" Target="../media/image80.png" 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1" Type="http://schemas.openxmlformats.org/officeDocument/2006/relationships/image" Target="../media/image81.png" /><Relationship Id="rId82" Type="http://schemas.openxmlformats.org/officeDocument/2006/relationships/image" Target="../media/image82.png" /><Relationship Id="rId83" Type="http://schemas.openxmlformats.org/officeDocument/2006/relationships/image" Target="../media/image83.png" 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4" Type="http://schemas.openxmlformats.org/officeDocument/2006/relationships/image" Target="../media/image84.png" /><Relationship Id="rId85" Type="http://schemas.openxmlformats.org/officeDocument/2006/relationships/image" Target="../media/image85.png" /><Relationship Id="rId86" Type="http://schemas.openxmlformats.org/officeDocument/2006/relationships/image" Target="../media/image86.png" 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7" Type="http://schemas.openxmlformats.org/officeDocument/2006/relationships/image" Target="../media/image87.png" /><Relationship Id="rId88" Type="http://schemas.openxmlformats.org/officeDocument/2006/relationships/image" Target="../media/image88.png" /><Relationship Id="rId89" Type="http://schemas.openxmlformats.org/officeDocument/2006/relationships/image" Target="../media/image89.png" 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90" Type="http://schemas.openxmlformats.org/officeDocument/2006/relationships/image" Target="../media/image90.png" /><Relationship Id="rId91" Type="http://schemas.openxmlformats.org/officeDocument/2006/relationships/image" Target="../media/image91.png" /><Relationship Id="rId92" Type="http://schemas.openxmlformats.org/officeDocument/2006/relationships/image" Target="../media/image92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2" Type="http://schemas.openxmlformats.org/officeDocument/2006/relationships/image" Target="../media/image12.png" /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93" Type="http://schemas.openxmlformats.org/officeDocument/2006/relationships/image" Target="../media/image93.png" /><Relationship Id="rId94" Type="http://schemas.openxmlformats.org/officeDocument/2006/relationships/image" Target="../media/image94.png" /><Relationship Id="rId95" Type="http://schemas.openxmlformats.org/officeDocument/2006/relationships/image" Target="../media/image95.png" 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96" Type="http://schemas.openxmlformats.org/officeDocument/2006/relationships/image" Target="../media/image96.png" /><Relationship Id="rId97" Type="http://schemas.openxmlformats.org/officeDocument/2006/relationships/image" Target="../media/image97.png" /><Relationship Id="rId98" Type="http://schemas.openxmlformats.org/officeDocument/2006/relationships/image" Target="../media/image98.png" /><Relationship Id="rId99" Type="http://schemas.openxmlformats.org/officeDocument/2006/relationships/image" Target="../media/image99.png" /><Relationship Id="rId100" Type="http://schemas.openxmlformats.org/officeDocument/2006/relationships/image" Target="../media/image100.png" /><Relationship Id="rId101" Type="http://schemas.openxmlformats.org/officeDocument/2006/relationships/image" Target="../media/image101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5" Type="http://schemas.openxmlformats.org/officeDocument/2006/relationships/image" Target="../media/image15.png" /><Relationship Id="rId16" Type="http://schemas.openxmlformats.org/officeDocument/2006/relationships/image" Target="../media/image16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7.png" /><Relationship Id="rId18" Type="http://schemas.openxmlformats.org/officeDocument/2006/relationships/image" Target="../media/image18.png" /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 /><Relationship Id="rId21" Type="http://schemas.openxmlformats.org/officeDocument/2006/relationships/image" Target="../media/image21.png" /><Relationship Id="rId22" Type="http://schemas.openxmlformats.org/officeDocument/2006/relationships/image" Target="../media/image22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3" Type="http://schemas.openxmlformats.org/officeDocument/2006/relationships/image" Target="../media/image23.png" /><Relationship Id="rId24" Type="http://schemas.openxmlformats.org/officeDocument/2006/relationships/image" Target="../media/image24.png" /><Relationship Id="rId25" Type="http://schemas.openxmlformats.org/officeDocument/2006/relationships/image" Target="../media/image25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 /><Relationship Id="rId27" Type="http://schemas.openxmlformats.org/officeDocument/2006/relationships/image" Target="../media/image27.png" /><Relationship Id="rId28" Type="http://schemas.openxmlformats.org/officeDocument/2006/relationships/image" Target="../media/image28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9" Type="http://schemas.openxmlformats.org/officeDocument/2006/relationships/image" Target="../media/image29.png" /><Relationship Id="rId30" Type="http://schemas.openxmlformats.org/officeDocument/2006/relationships/image" Target="../media/image30.png" /><Relationship Id="rId31" Type="http://schemas.openxmlformats.org/officeDocument/2006/relationships/image" Target="../media/image31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" name="object 1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28600" y="0"/>
            <a:ext cx="195072" cy="6858000"/>
          </a:xfrm>
          <a:custGeom>
            <a:avLst/>
            <a:gdLst/>
            <a:ahLst/>
            <a:cxnLst/>
            <a:rect l="l" t="t" r="r" b="b"/>
            <a:pathLst>
              <a:path w="195072" h="6858000">
                <a:moveTo>
                  <a:pt x="0" y="6858000"/>
                </a:moveTo>
                <a:lnTo>
                  <a:pt x="0" y="0"/>
                </a:lnTo>
                <a:lnTo>
                  <a:pt x="195072" y="0"/>
                </a:lnTo>
                <a:lnTo>
                  <a:pt x="1950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414272" y="0"/>
            <a:ext cx="1481328" cy="601980"/>
          </a:xfrm>
          <a:custGeom>
            <a:avLst/>
            <a:gdLst/>
            <a:ahLst/>
            <a:cxnLst/>
            <a:rect l="l" t="t" r="r" b="b"/>
            <a:pathLst>
              <a:path w="1481328" h="601980">
                <a:moveTo>
                  <a:pt x="0" y="601980"/>
                </a:moveTo>
                <a:lnTo>
                  <a:pt x="0" y="0"/>
                </a:lnTo>
                <a:lnTo>
                  <a:pt x="1481328" y="0"/>
                </a:lnTo>
                <a:lnTo>
                  <a:pt x="1481328" y="60198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414272" y="6249924"/>
            <a:ext cx="1481328" cy="608076"/>
          </a:xfrm>
          <a:custGeom>
            <a:avLst/>
            <a:gdLst/>
            <a:ahLst/>
            <a:cxnLst/>
            <a:rect l="l" t="t" r="r" b="b"/>
            <a:pathLst>
              <a:path w="1481328" h="608076">
                <a:moveTo>
                  <a:pt x="0" y="608076"/>
                </a:moveTo>
                <a:lnTo>
                  <a:pt x="0" y="0"/>
                </a:lnTo>
                <a:lnTo>
                  <a:pt x="1481328" y="0"/>
                </a:lnTo>
                <a:lnTo>
                  <a:pt x="1481328" y="608076"/>
                </a:lnTo>
                <a:lnTo>
                  <a:pt x="0" y="6080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52272" y="0"/>
            <a:ext cx="761987" cy="6858000"/>
          </a:xfrm>
          <a:custGeom>
            <a:avLst/>
            <a:gdLst/>
            <a:ahLst/>
            <a:cxnLst/>
            <a:rect l="l" t="t" r="r" b="b"/>
            <a:pathLst>
              <a:path w="761987" h="6858000">
                <a:moveTo>
                  <a:pt x="0" y="6858000"/>
                </a:moveTo>
                <a:lnTo>
                  <a:pt x="0" y="0"/>
                </a:lnTo>
                <a:lnTo>
                  <a:pt x="761987" y="0"/>
                </a:lnTo>
                <a:lnTo>
                  <a:pt x="761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629400" y="6249924"/>
            <a:ext cx="1524000" cy="608076"/>
          </a:xfrm>
          <a:custGeom>
            <a:avLst/>
            <a:gdLst/>
            <a:ahLst/>
            <a:cxnLst/>
            <a:rect l="l" t="t" r="r" b="b"/>
            <a:pathLst>
              <a:path w="1524000" h="608076">
                <a:moveTo>
                  <a:pt x="0" y="608076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608076"/>
                </a:lnTo>
                <a:lnTo>
                  <a:pt x="0" y="6080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382"/>
            <a:ext cx="9144000" cy="685561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561332" y="0"/>
            <a:ext cx="3678935" cy="6249924"/>
          </a:xfrm>
          <a:custGeom>
            <a:avLst/>
            <a:gdLst/>
            <a:ahLst/>
            <a:cxnLst/>
            <a:rect l="l" t="t" r="r" b="b"/>
            <a:pathLst>
              <a:path w="3678935" h="6249924">
                <a:moveTo>
                  <a:pt x="0" y="6249924"/>
                </a:moveTo>
                <a:lnTo>
                  <a:pt x="0" y="0"/>
                </a:lnTo>
                <a:lnTo>
                  <a:pt x="3678935" y="0"/>
                </a:lnTo>
                <a:lnTo>
                  <a:pt x="3678935" y="6249924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3712" y="0"/>
            <a:ext cx="3694176" cy="6257544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3712" y="0"/>
            <a:ext cx="15240" cy="62575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649724" y="0"/>
            <a:ext cx="3505200" cy="2292096"/>
          </a:xfrm>
          <a:custGeom>
            <a:avLst/>
            <a:gdLst/>
            <a:ahLst/>
            <a:cxnLst/>
            <a:rect l="l" t="t" r="r" b="b"/>
            <a:pathLst>
              <a:path w="3505200" h="2292096">
                <a:moveTo>
                  <a:pt x="0" y="2292096"/>
                </a:moveTo>
                <a:lnTo>
                  <a:pt x="0" y="0"/>
                </a:lnTo>
                <a:lnTo>
                  <a:pt x="3505200" y="0"/>
                </a:lnTo>
                <a:lnTo>
                  <a:pt x="3505200" y="2292096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05256" y="601980"/>
            <a:ext cx="3563112" cy="5647944"/>
          </a:xfrm>
          <a:custGeom>
            <a:avLst/>
            <a:gdLst/>
            <a:ahLst/>
            <a:cxnLst/>
            <a:rect l="l" t="t" r="r" b="b"/>
            <a:pathLst>
              <a:path w="3563112" h="5647944">
                <a:moveTo>
                  <a:pt x="0" y="5647944"/>
                </a:moveTo>
                <a:lnTo>
                  <a:pt x="0" y="0"/>
                </a:lnTo>
                <a:lnTo>
                  <a:pt x="3563112" y="0"/>
                </a:lnTo>
                <a:lnTo>
                  <a:pt x="3563112" y="5647944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03668" y="600392"/>
            <a:ext cx="3566287" cy="5651119"/>
          </a:xfrm>
          <a:custGeom>
            <a:avLst/>
            <a:gdLst/>
            <a:ahLst/>
            <a:cxnLst/>
            <a:rect l="l" t="t" r="r" b="b"/>
            <a:pathLst>
              <a:path w="3566287" h="5651119">
                <a:moveTo>
                  <a:pt x="1588" y="5649532"/>
                </a:moveTo>
                <a:lnTo>
                  <a:pt x="1588" y="1588"/>
                </a:lnTo>
                <a:lnTo>
                  <a:pt x="3564700" y="1588"/>
                </a:lnTo>
                <a:lnTo>
                  <a:pt x="3564700" y="5649532"/>
                </a:lnTo>
                <a:lnTo>
                  <a:pt x="1588" y="5649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49724" y="6097524"/>
            <a:ext cx="3505200" cy="132588"/>
          </a:xfrm>
          <a:custGeom>
            <a:avLst/>
            <a:gdLst/>
            <a:ahLst/>
            <a:cxnLst/>
            <a:rect l="l" t="t" r="r" b="b"/>
            <a:pathLst>
              <a:path w="3505200" h="132588">
                <a:moveTo>
                  <a:pt x="0" y="132588"/>
                </a:moveTo>
                <a:lnTo>
                  <a:pt x="0" y="0"/>
                </a:lnTo>
                <a:lnTo>
                  <a:pt x="3505200" y="0"/>
                </a:lnTo>
                <a:lnTo>
                  <a:pt x="3505200" y="132588"/>
                </a:lnTo>
                <a:lnTo>
                  <a:pt x="0" y="13258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6251" y="745353"/>
            <a:ext cx="3302508" cy="5384291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84410" y="618734"/>
            <a:ext cx="2759964" cy="114909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5873" y="3358907"/>
            <a:ext cx="2869318" cy="38575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bc5c45"/>
                </a:solidFill>
                <a:latin typeface="Verdana"/>
                <a:cs typeface="Verdana"/>
              </a:rPr>
              <a:t>FUNDAMENTALS - I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5619" y="4535456"/>
            <a:ext cx="107670" cy="191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bc5c45"/>
                </a:solidFill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2131" y="4460875"/>
            <a:ext cx="2417674" cy="5518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Programming </a:t>
            </a:r>
            <a:endParaRPr sz="18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04040"/>
                </a:solidFill>
                <a:latin typeface="Verdana"/>
                <a:cs typeface="Verdana"/>
              </a:rPr>
              <a:t>Fundamentals in C++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1024" y="2747263"/>
            <a:ext cx="1487729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c0504d"/>
                </a:solidFill>
                <a:latin typeface="Verdana"/>
                <a:cs typeface="Verdana"/>
              </a:rPr>
              <a:t>Lecture-2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553200" y="5759070"/>
            <a:ext cx="1242644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50505"/>
                </a:solidFill>
                <a:latin typeface="Verdana"/>
                <a:cs typeface="Verdana"/>
              </a:rPr>
              <a:t>Kartik Mathur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41" name="object 141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155" name="object 155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2025856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Keywords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1477467"/>
            <a:ext cx="7734914" cy="154350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304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Some reserve words which cannot be             </a:t>
            </a:r>
            <a:endParaRPr sz="2400">
              <a:latin typeface="Verdana"/>
              <a:cs typeface="Verdana"/>
            </a:endParaRPr>
          </a:p>
          <a:p>
            <a:pPr marL="761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used as identifiers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These are basically part of the grammar </a:t>
            </a:r>
            <a:endParaRPr sz="2400">
              <a:latin typeface="Verdana"/>
              <a:cs typeface="Verdana"/>
            </a:endParaRPr>
          </a:p>
          <a:p>
            <a:pPr marL="275539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representing the language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3092907"/>
            <a:ext cx="966063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E.g: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08403" y="3092907"/>
            <a:ext cx="5006035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if, while, return, namespace, etc.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57" name="object 157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171" name="object 171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2295537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Data types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1477467"/>
            <a:ext cx="6434177" cy="2275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74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340" spc="10" dirty="0">
                <a:latin typeface="Verdana"/>
                <a:cs typeface="Verdana"/>
              </a:rPr>
              <a:t>As we know we need variables to store</a:t>
            </a:r>
            <a:endParaRPr sz="2300">
              <a:latin typeface="Verdana"/>
              <a:cs typeface="Verdana"/>
            </a:endParaRPr>
          </a:p>
          <a:p>
            <a:pPr marL="273862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information.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We might want to store information of </a:t>
            </a:r>
            <a:endParaRPr sz="2400">
              <a:latin typeface="Verdana"/>
              <a:cs typeface="Verdana"/>
            </a:endParaRPr>
          </a:p>
          <a:p>
            <a:pPr marL="275386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various types in a variable like character, </a:t>
            </a:r>
            <a:endParaRPr sz="2300">
              <a:latin typeface="Verdana"/>
              <a:cs typeface="Verdana"/>
            </a:endParaRPr>
          </a:p>
          <a:p>
            <a:pPr marL="275386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whole numbers, integers, floating point, </a:t>
            </a:r>
            <a:endParaRPr sz="2300">
              <a:latin typeface="Verdana"/>
              <a:cs typeface="Verdana"/>
            </a:endParaRPr>
          </a:p>
          <a:p>
            <a:pPr marL="275386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boolean etc.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3824427"/>
            <a:ext cx="6078018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74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340" spc="10" dirty="0">
                <a:latin typeface="Verdana"/>
                <a:cs typeface="Verdana"/>
              </a:rPr>
              <a:t>Based on the data type of a variable, t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17157" y="3824427"/>
            <a:ext cx="235306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773" y="3824427"/>
            <a:ext cx="6230416" cy="146730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911596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e </a:t>
            </a:r>
            <a:endParaRPr sz="2400">
              <a:latin typeface="Verdana"/>
              <a:cs typeface="Verdana"/>
            </a:endParaRPr>
          </a:p>
          <a:p>
            <a:pPr marL="914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operating system </a:t>
            </a:r>
            <a:r>
              <a:rPr sz="2340" b="1" spc="10" dirty="0">
                <a:latin typeface="Verdana"/>
                <a:cs typeface="Verdana"/>
              </a:rPr>
              <a:t>allocates memory </a:t>
            </a:r>
            <a:r>
              <a:rPr sz="2340" spc="10" dirty="0">
                <a:latin typeface="Verdana"/>
                <a:cs typeface="Verdana"/>
              </a:rPr>
              <a:t>and </a:t>
            </a:r>
            <a:endParaRPr sz="2300">
              <a:latin typeface="Verdana"/>
              <a:cs typeface="Verdana"/>
            </a:endParaRPr>
          </a:p>
          <a:p>
            <a:pPr marL="609">
              <a:lnSpc>
                <a:spcPct val="100000"/>
              </a:lnSpc>
            </a:pPr>
            <a:r>
              <a:rPr sz="2040" b="1" spc="10" dirty="0">
                <a:latin typeface="Verdana"/>
                <a:cs typeface="Verdana"/>
              </a:rPr>
              <a:t>interprets the combination of 0s and 1s in </a:t>
            </a:r>
            <a:endParaRPr sz="2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latin typeface="Verdana"/>
                <a:cs typeface="Verdana"/>
              </a:rPr>
              <a:t>that memory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73" name="object 173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187" name="object 187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4058211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Primitive Data Types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916938"/>
            <a:ext cx="2868016" cy="8119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Boolean - bool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Character - char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800858"/>
            <a:ext cx="1735073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Integer –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800858"/>
            <a:ext cx="4587849" cy="12539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65674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int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Floating Point  float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Double Floating Point – double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70833" y="3242818"/>
            <a:ext cx="259080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89" name="object 189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03" name="object 203"/>
          <p:cNvSpPr/>
          <p:nvPr/>
        </p:nvSpPr>
        <p:spPr>
          <a:xfrm>
            <a:off x="457200" y="367030"/>
            <a:ext cx="8229600" cy="6185915"/>
          </a:xfrm>
          <a:custGeom>
            <a:avLst/>
            <a:gdLst/>
            <a:ahLst/>
            <a:cxnLst/>
            <a:rect l="l" t="t" r="r" b="b"/>
            <a:pathLst>
              <a:path w="8229600" h="6185915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4009067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c5c45"/>
                </a:solidFill>
                <a:latin typeface="Verdana"/>
                <a:cs typeface="Verdana"/>
              </a:rPr>
              <a:t>Data type modifiers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77467"/>
            <a:ext cx="6437986" cy="25036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Several of the basic types can be modified</a:t>
            </a:r>
            <a:endParaRPr sz="23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using one or more of these type modifiers</a:t>
            </a:r>
            <a:endParaRPr sz="23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signed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unsigned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short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long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205" name="object 205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19" name="object 219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2679751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c5c45"/>
                </a:solidFill>
                <a:latin typeface="Verdana"/>
                <a:cs typeface="Verdana"/>
              </a:rPr>
              <a:t>Data types –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769902" y="747522"/>
            <a:ext cx="3106204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spc="10" dirty="0">
                <a:solidFill>
                  <a:srgbClr val="bc5c45"/>
                </a:solidFill>
                <a:latin typeface="Verdana"/>
                <a:cs typeface="Verdana"/>
              </a:rPr>
              <a:t>size and range!</a:t>
            </a:r>
            <a:endParaRPr sz="3100">
              <a:latin typeface="Verdana"/>
              <a:cs typeface="Verdana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5895" y="1756296"/>
            <a:ext cx="4479036" cy="43906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221" name="object 221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9" name="Image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35" name="object 235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1960872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Variables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1379421"/>
            <a:ext cx="6204299" cy="9757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6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6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10" spc="10" dirty="0">
                <a:latin typeface="Verdana"/>
                <a:cs typeface="Verdana"/>
              </a:rPr>
              <a:t>C++ is strongly typed language, so every</a:t>
            </a:r>
            <a:endParaRPr sz="2100">
              <a:latin typeface="Verdana"/>
              <a:cs typeface="Verdana"/>
            </a:endParaRPr>
          </a:p>
          <a:p>
            <a:pPr marL="274373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variable must be defined before using it.</a:t>
            </a:r>
            <a:endParaRPr sz="2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050" spc="10" dirty="0">
                <a:latin typeface="Verdana"/>
                <a:cs typeface="Verdana"/>
              </a:rPr>
              <a:t>type variablelist; // type is the type (eg. int),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283880"/>
            <a:ext cx="5310602" cy="15891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3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varName is the name of the variable</a:t>
            </a:r>
            <a:endParaRPr sz="2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5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5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10" dirty="0">
                <a:latin typeface="Verdana"/>
                <a:cs typeface="Verdana"/>
              </a:rPr>
              <a:t>e.g:</a:t>
            </a:r>
            <a:endParaRPr sz="2200">
              <a:latin typeface="Verdana"/>
              <a:cs typeface="Verdana"/>
            </a:endParaRPr>
          </a:p>
          <a:p>
            <a:pPr marL="297180">
              <a:lnSpc>
                <a:spcPct val="100000"/>
              </a:lnSpc>
            </a:pPr>
            <a:r>
              <a:rPr sz="1500" spc="10" dirty="0">
                <a:solidFill>
                  <a:srgbClr val="bc5c45"/>
                </a:solidFill>
                <a:latin typeface="Verdana"/>
                <a:cs typeface="Verdana"/>
              </a:rPr>
              <a:t>i.  </a:t>
            </a:r>
            <a:r>
              <a:rPr sz="2000" spc="10" dirty="0">
                <a:latin typeface="Verdana"/>
                <a:cs typeface="Verdana"/>
              </a:rPr>
              <a:t>int sum;</a:t>
            </a:r>
            <a:endParaRPr sz="2000">
              <a:latin typeface="Verdana"/>
              <a:cs typeface="Verdana"/>
            </a:endParaRPr>
          </a:p>
          <a:p>
            <a:pPr marL="297180">
              <a:lnSpc>
                <a:spcPct val="100000"/>
              </a:lnSpc>
            </a:pPr>
            <a:r>
              <a:rPr sz="1500" spc="10" dirty="0">
                <a:solidFill>
                  <a:srgbClr val="bc5c45"/>
                </a:solidFill>
                <a:latin typeface="Verdana"/>
                <a:cs typeface="Verdana"/>
              </a:rPr>
              <a:t>ii. </a:t>
            </a:r>
            <a:r>
              <a:rPr sz="2000" spc="10" dirty="0">
                <a:latin typeface="Verdana"/>
                <a:cs typeface="Verdana"/>
              </a:rPr>
              <a:t>char ch;</a:t>
            </a:r>
            <a:endParaRPr sz="2000">
              <a:latin typeface="Verdana"/>
              <a:cs typeface="Verdana"/>
            </a:endParaRPr>
          </a:p>
          <a:p>
            <a:pPr marL="297180">
              <a:lnSpc>
                <a:spcPct val="100000"/>
              </a:lnSpc>
            </a:pPr>
            <a:r>
              <a:rPr sz="1500" spc="10" dirty="0">
                <a:solidFill>
                  <a:srgbClr val="bc5c45"/>
                </a:solidFill>
                <a:latin typeface="Verdana"/>
                <a:cs typeface="Verdana"/>
              </a:rPr>
              <a:t>iii. </a:t>
            </a:r>
            <a:r>
              <a:rPr sz="2000" spc="10" dirty="0">
                <a:latin typeface="Verdana"/>
                <a:cs typeface="Verdana"/>
              </a:rPr>
              <a:t>float a, b;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3865828"/>
            <a:ext cx="6549808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5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10" dirty="0">
                <a:latin typeface="Verdana"/>
                <a:cs typeface="Verdana"/>
              </a:rPr>
              <a:t>Variables when just declared have garbage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8080" y="4134016"/>
            <a:ext cx="6522089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value until they are assigned a value for the first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4402204"/>
            <a:ext cx="6016229" cy="6710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093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time</a:t>
            </a:r>
            <a:endParaRPr sz="2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5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5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10" dirty="0">
                <a:latin typeface="Verdana"/>
                <a:cs typeface="Verdana"/>
              </a:rPr>
              <a:t>We can assign a specific value from the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8360" y="5001934"/>
            <a:ext cx="5496599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moment variable is declared, called as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8080" y="5270122"/>
            <a:ext cx="4250741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Verdana"/>
                <a:cs typeface="Verdana"/>
              </a:rPr>
              <a:t>initialization of variable.[float b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75967" y="5270122"/>
            <a:ext cx="861055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= 0.0;]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237" name="object 237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51" name="object 251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5017528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spc="10" dirty="0">
                <a:solidFill>
                  <a:srgbClr val="bc5c45"/>
                </a:solidFill>
                <a:latin typeface="Verdana"/>
                <a:cs typeface="Verdana"/>
              </a:rPr>
              <a:t>Statements &amp; Expressions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77467"/>
            <a:ext cx="690219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1477467"/>
            <a:ext cx="6736079" cy="198546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14171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statement in C++ is the smallest</a:t>
            </a:r>
            <a:endParaRPr sz="2400">
              <a:latin typeface="Verdana"/>
              <a:cs typeface="Verdana"/>
            </a:endParaRPr>
          </a:p>
          <a:p>
            <a:pPr marL="275234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independent unit in the language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Statements in C++ are terminated by a </a:t>
            </a:r>
            <a:endParaRPr sz="2400">
              <a:latin typeface="Verdana"/>
              <a:cs typeface="Verdana"/>
            </a:endParaRPr>
          </a:p>
          <a:p>
            <a:pPr marL="275235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semicolon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8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80" spc="10" dirty="0">
                <a:latin typeface="Verdana"/>
                <a:cs typeface="Verdana"/>
              </a:rPr>
              <a:t>An expression is a mathematical entity that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771" y="3458667"/>
            <a:ext cx="2273198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evaluates to 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3458667"/>
            <a:ext cx="5538521" cy="1177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475433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value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Expressions are often used inside of</a:t>
            </a:r>
            <a:endParaRPr sz="2100">
              <a:latin typeface="Verdana"/>
              <a:cs typeface="Verdana"/>
            </a:endParaRPr>
          </a:p>
          <a:p>
            <a:pPr marL="27493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statements.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253" name="object 253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55" name="Image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67" name="object 267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68806" y="2720468"/>
            <a:ext cx="6542199" cy="9808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c5c45"/>
                </a:solidFill>
                <a:latin typeface="Verdana"/>
                <a:cs typeface="Verdana"/>
              </a:rPr>
              <a:t>Lets look at few statements and </a:t>
            </a:r>
            <a:endParaRPr sz="3100">
              <a:latin typeface="Verdana"/>
              <a:cs typeface="Verdana"/>
            </a:endParaRPr>
          </a:p>
          <a:p>
            <a:pPr marL="406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expressions!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269" name="object 269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83" name="object 283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4124412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c5c45"/>
                </a:solidFill>
                <a:latin typeface="Verdana"/>
                <a:cs typeface="Verdana"/>
              </a:rPr>
              <a:t>Basic Operators in a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80854" y="747522"/>
            <a:ext cx="2124142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Expression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40788"/>
            <a:ext cx="3347466" cy="7738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Unary [ +, - ]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Arithmetic [ +, -, /, *,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05960" y="1844648"/>
            <a:ext cx="477317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90" spc="10" dirty="0">
                <a:latin typeface="Verdana"/>
                <a:cs typeface="Verdana"/>
              </a:rPr>
              <a:t>% 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248508"/>
            <a:ext cx="3050895" cy="11777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Brackets [ () ]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Assignment [ = ]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Relational [ ==, !=,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3056228"/>
            <a:ext cx="4783530" cy="7738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3010967">
              <a:lnSpc>
                <a:spcPct val="100000"/>
              </a:lnSpc>
            </a:pPr>
            <a:r>
              <a:rPr sz="1830" spc="10" dirty="0">
                <a:latin typeface="Verdana"/>
                <a:cs typeface="Verdana"/>
              </a:rPr>
              <a:t>&gt;, &lt;, &gt;=, &lt;=]</a:t>
            </a:r>
            <a:endParaRPr sz="18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74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340" spc="10" dirty="0">
                <a:latin typeface="Verdana"/>
                <a:cs typeface="Verdana"/>
              </a:rPr>
              <a:t>Logical Operators [ &amp;&amp;, ||, ! ]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4298287"/>
            <a:ext cx="937565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spc="10" dirty="0">
                <a:latin typeface="Verdana"/>
                <a:cs typeface="Verdana"/>
              </a:rPr>
              <a:t>PS - 1: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02459" y="4298287"/>
            <a:ext cx="5126432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Relational Operators and Logical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4214" y="4628081"/>
            <a:ext cx="5303520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Operators always Evaluate to 0 or 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04" y="5034989"/>
            <a:ext cx="666597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latin typeface="Verdana"/>
                <a:cs typeface="Verdana"/>
              </a:rPr>
              <a:t>PS –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29358" y="5034989"/>
            <a:ext cx="358444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2: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49398" y="5034989"/>
            <a:ext cx="5403799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For logical evaluation any non-zero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4212" y="5364782"/>
            <a:ext cx="1211275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value 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63976" y="5364782"/>
            <a:ext cx="771144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true.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331927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285" name="object 285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99" name="object 299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2" name="Image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361876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If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66243" y="747522"/>
            <a:ext cx="1184727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Block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29321"/>
            <a:ext cx="1135063" cy="26179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300" spc="10" dirty="0">
                <a:solidFill>
                  <a:srgbClr val="bc5c45"/>
                </a:solidFill>
                <a:latin typeface="Arial"/>
                <a:cs typeface="Arial"/>
              </a:rPr>
              <a:t>  </a:t>
            </a:r>
            <a:r>
              <a:rPr sz="1700" spc="10" dirty="0">
                <a:latin typeface="Verdana"/>
                <a:cs typeface="Verdana"/>
              </a:rPr>
              <a:t>Single If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5409" y="1689353"/>
            <a:ext cx="847427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19" spc="10" dirty="0">
                <a:latin typeface="Verdana"/>
                <a:cs typeface="Verdana"/>
              </a:rPr>
              <a:t>if (a &gt; 10)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717" y="1689353"/>
            <a:ext cx="1466174" cy="42895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34946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310" spc="10" dirty="0">
                <a:latin typeface="Verdana"/>
                <a:cs typeface="Verdana"/>
              </a:rPr>
              <a:t>cout &lt;&lt; “Hello!”;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5408" y="2116174"/>
            <a:ext cx="124282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Verdana"/>
                <a:cs typeface="Verdana"/>
              </a:rPr>
              <a:t>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328481"/>
            <a:ext cx="909497" cy="26179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300" spc="10" dirty="0">
                <a:solidFill>
                  <a:srgbClr val="bc5c45"/>
                </a:solidFill>
                <a:latin typeface="Arial"/>
                <a:cs typeface="Arial"/>
              </a:rPr>
              <a:t>  </a:t>
            </a:r>
            <a:r>
              <a:rPr sz="1700" spc="10" dirty="0">
                <a:latin typeface="Verdana"/>
                <a:cs typeface="Verdana"/>
              </a:rPr>
              <a:t>If Else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5409" y="2588513"/>
            <a:ext cx="1783982" cy="85577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If (a&gt;10) {</a:t>
            </a:r>
            <a:endParaRPr sz="1400">
              <a:latin typeface="Verdana"/>
              <a:cs typeface="Verdana"/>
            </a:endParaRPr>
          </a:p>
          <a:p>
            <a:pPr marL="274485">
              <a:lnSpc>
                <a:spcPct val="100000"/>
              </a:lnSpc>
            </a:pPr>
            <a:r>
              <a:rPr sz="1370" spc="10" dirty="0">
                <a:latin typeface="Verdana"/>
                <a:cs typeface="Verdana"/>
              </a:rPr>
              <a:t>cout &lt;&lt; “Hello!”;</a:t>
            </a:r>
            <a:endParaRPr sz="1300">
              <a:latin typeface="Verdana"/>
              <a:cs typeface="Verdana"/>
            </a:endParaRPr>
          </a:p>
          <a:p>
            <a:pPr marL="177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} else {</a:t>
            </a:r>
            <a:endParaRPr sz="1400">
              <a:latin typeface="Verdana"/>
              <a:cs typeface="Verdana"/>
            </a:endParaRPr>
          </a:p>
          <a:p>
            <a:pPr marL="274485">
              <a:lnSpc>
                <a:spcPct val="100000"/>
              </a:lnSpc>
            </a:pPr>
            <a:r>
              <a:rPr sz="1310" spc="10" dirty="0">
                <a:latin typeface="Verdana"/>
                <a:cs typeface="Verdana"/>
              </a:rPr>
              <a:t>cout &lt;&lt; “World.”;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5586" y="3442154"/>
            <a:ext cx="124282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Verdana"/>
                <a:cs typeface="Verdana"/>
              </a:rPr>
              <a:t>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3654361"/>
            <a:ext cx="1879689" cy="26179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19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119" spc="10" dirty="0">
                <a:solidFill>
                  <a:srgbClr val="bc5c45"/>
                </a:solidFill>
                <a:latin typeface="Arial"/>
                <a:cs typeface="Arial"/>
              </a:rPr>
              <a:t>  </a:t>
            </a:r>
            <a:r>
              <a:rPr sz="1520" spc="10" dirty="0">
                <a:latin typeface="Verdana"/>
                <a:cs typeface="Verdana"/>
              </a:rPr>
              <a:t>If .. Else If .. Else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5409" y="3914394"/>
            <a:ext cx="2092379" cy="6423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spc="10" dirty="0">
                <a:latin typeface="Verdana"/>
                <a:cs typeface="Verdana"/>
              </a:rPr>
              <a:t>If (a&gt;10 &amp;&amp; a &lt;20) {</a:t>
            </a:r>
            <a:endParaRPr sz="1300">
              <a:latin typeface="Verdana"/>
              <a:cs typeface="Verdana"/>
            </a:endParaRPr>
          </a:p>
          <a:p>
            <a:pPr marL="274486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cout &lt;&lt; “Hello!”;</a:t>
            </a:r>
            <a:endParaRPr sz="1400">
              <a:latin typeface="Verdana"/>
              <a:cs typeface="Verdana"/>
            </a:endParaRPr>
          </a:p>
          <a:p>
            <a:pPr marL="354">
              <a:lnSpc>
                <a:spcPct val="100000"/>
              </a:lnSpc>
            </a:pPr>
            <a:r>
              <a:rPr sz="1219" spc="10" dirty="0">
                <a:latin typeface="Verdana"/>
                <a:cs typeface="Verdana"/>
              </a:rPr>
              <a:t>} else if (a &gt;20 &amp;&amp; a &lt;30)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88101" y="4341214"/>
            <a:ext cx="723854" cy="42895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64418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{ 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340" spc="10" dirty="0">
                <a:latin typeface="Verdana"/>
                <a:cs typeface="Verdana"/>
              </a:rPr>
              <a:t>World!”;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6297" y="4554625"/>
            <a:ext cx="3571692" cy="6423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131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cout &lt;&lt; “Hello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} else {</a:t>
            </a:r>
            <a:endParaRPr sz="1400">
              <a:latin typeface="Verdana"/>
              <a:cs typeface="Verdana"/>
            </a:endParaRPr>
          </a:p>
          <a:p>
            <a:pPr marL="274308">
              <a:lnSpc>
                <a:spcPct val="100000"/>
              </a:lnSpc>
            </a:pPr>
            <a:r>
              <a:rPr sz="1370" spc="10" dirty="0">
                <a:latin typeface="Verdana"/>
                <a:cs typeface="Verdana"/>
              </a:rPr>
              <a:t>cout &lt;&lt; “Welcome to Coding Blocks”;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6474" y="5194855"/>
            <a:ext cx="124282" cy="2155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Verdana"/>
                <a:cs typeface="Verdana"/>
              </a:rPr>
              <a:t>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331927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947414" y="3044521"/>
            <a:ext cx="2862516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Brain Teasers?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206882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301" name="object 301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3" name="object 303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5" name="object 305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7" name="object 307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9" name="object 309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1" name="object 311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2" name="object 312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315" name="object 315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2397073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While block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77581"/>
            <a:ext cx="3627730" cy="8119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latin typeface="Verdana"/>
                <a:cs typeface="Verdana"/>
              </a:rPr>
              <a:t>while( </a:t>
            </a:r>
            <a:r>
              <a:rPr sz="1830" i="1" spc="10" dirty="0">
                <a:latin typeface="Verdana"/>
                <a:cs typeface="Verdana"/>
              </a:rPr>
              <a:t>condition is true </a:t>
            </a:r>
            <a:r>
              <a:rPr sz="1830" spc="1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845515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//do some stuff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60011" y="1477581"/>
            <a:ext cx="214579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70" spc="10" dirty="0">
                <a:latin typeface="Verdana"/>
                <a:cs typeface="Verdana"/>
              </a:rPr>
              <a:t>{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00" y="2361501"/>
            <a:ext cx="213969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70" spc="10" dirty="0">
                <a:latin typeface="Verdana"/>
                <a:cs typeface="Verdana"/>
              </a:rPr>
              <a:t>}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331927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317" name="object 317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331" name="object 331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2" name="object 332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3750758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c5c45"/>
                </a:solidFill>
                <a:latin typeface="Verdana"/>
                <a:cs typeface="Verdana"/>
              </a:rPr>
              <a:t>Lets convert some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6135" y="747522"/>
            <a:ext cx="2978268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pseudocodes!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77581"/>
            <a:ext cx="5837377" cy="36566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Read P,R,T and calculate SI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Find largest of 3 numbers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Check if a number is prime or not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Write a program to print the following</a:t>
            </a:r>
            <a:endParaRPr sz="2100">
              <a:latin typeface="Verdana"/>
              <a:cs typeface="Verdana"/>
            </a:endParaRPr>
          </a:p>
          <a:p>
            <a:pPr marL="274168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29718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29718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2 3</a:t>
            </a:r>
            <a:endParaRPr sz="2200">
              <a:latin typeface="Verdana"/>
              <a:cs typeface="Verdana"/>
            </a:endParaRPr>
          </a:p>
          <a:p>
            <a:pPr marL="29690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4 5 6</a:t>
            </a:r>
            <a:endParaRPr sz="2200">
              <a:latin typeface="Verdana"/>
              <a:cs typeface="Verdana"/>
            </a:endParaRPr>
          </a:p>
          <a:p>
            <a:pPr marL="29690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7 8 9 10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333" name="object 333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4" name="object 334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5" name="object 335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6" name="object 336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7" name="object 337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8" name="object 33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9" name="object 339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0" name="object 34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1" name="object 341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2" name="object 342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3" name="object 343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4" name="object 344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5" name="object 345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6" name="object 346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347" name="object 347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8" name="object 348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1471060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Recap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1477581"/>
            <a:ext cx="6562193" cy="11777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761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Program Always starts with main()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8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80" spc="10" dirty="0">
                <a:latin typeface="Verdana"/>
                <a:cs typeface="Verdana"/>
              </a:rPr>
              <a:t>{ } are used to enclose a block (function, </a:t>
            </a:r>
            <a:endParaRPr sz="2200">
              <a:latin typeface="Verdana"/>
              <a:cs typeface="Verdana"/>
            </a:endParaRPr>
          </a:p>
          <a:p>
            <a:pPr marL="274777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if, while etc.).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2727261"/>
            <a:ext cx="6104686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74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340" spc="10" dirty="0">
                <a:latin typeface="Verdana"/>
                <a:cs typeface="Verdana"/>
              </a:rPr>
              <a:t>C++ Compiler Ignores whitespace (s a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8228" y="2727261"/>
            <a:ext cx="6165189" cy="11015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429402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p c , 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carriage returns, linefeeds, tabs, vertical </a:t>
            </a:r>
            <a:endParaRPr sz="23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tabs, etc.)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386166" y="2727261"/>
            <a:ext cx="288951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3900740"/>
            <a:ext cx="1482699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Output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09189" y="3900740"/>
            <a:ext cx="1647444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using cout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4342700"/>
            <a:ext cx="2034997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Input using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80817" y="4342700"/>
            <a:ext cx="1036320" cy="8119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485546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cin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4784660"/>
            <a:ext cx="3901897" cy="8119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Header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8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80" spc="10" dirty="0">
                <a:latin typeface="Verdana"/>
                <a:cs typeface="Verdana"/>
              </a:rPr>
              <a:t>Comments (// &amp; /*… */)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331927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22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349" name="object 349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0" name="object 350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1" name="object 351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2" name="object 352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3" name="object 353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4" name="object 35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5" name="object 355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6" name="object 35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7" name="object 357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8" name="object 358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9" name="object 359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0" name="object 360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1" name="object 361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2" name="object 362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3" name="Image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363" name="object 363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4" name="object 364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2376360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Time to try?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1441145"/>
            <a:ext cx="6002883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 a list of N integers, find mean,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619" y="1770329"/>
            <a:ext cx="6394095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maximum and minimum value. You would 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924" y="2099513"/>
            <a:ext cx="6413907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be given first N, and then N integers of the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428698"/>
            <a:ext cx="6089599" cy="1177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list.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8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80" spc="10" dirty="0">
                <a:latin typeface="Verdana"/>
                <a:cs typeface="Verdana"/>
              </a:rPr>
              <a:t>Print all prime numbers between 2 to N</a:t>
            </a:r>
            <a:endParaRPr sz="2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Read N and print the below pattern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50338" y="3633571"/>
            <a:ext cx="365759" cy="345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40000" y="4037431"/>
            <a:ext cx="728472" cy="345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232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57730" y="4441291"/>
            <a:ext cx="1092098" cy="345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34543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76374" y="4845151"/>
            <a:ext cx="1460601" cy="345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4567654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95018" y="5249011"/>
            <a:ext cx="1819351" cy="345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567898765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365" name="object 365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6" name="object 366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7" name="object 367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8" name="object 368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9" name="object 369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0" name="object 37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1" name="object 371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2" name="object 37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3" name="object 373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4" name="object 374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5" name="object 375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6" name="object 376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7" name="object 377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8" name="object 378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6" name="Image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379" name="object 379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0" name="object 380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7" name="Image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245104" y="3082621"/>
            <a:ext cx="2757731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bc5c45"/>
                </a:solidFill>
                <a:latin typeface="Verdana"/>
                <a:cs typeface="Verdana"/>
              </a:rPr>
              <a:t>Time for Brain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43945" y="3082621"/>
            <a:ext cx="1683069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c5c45"/>
                </a:solidFill>
                <a:latin typeface="Verdana"/>
                <a:cs typeface="Verdana"/>
              </a:rPr>
              <a:t>Teasers!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331927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381" name="object 381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2" name="object 382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3" name="object 383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4" name="object 384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5" name="object 385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6" name="object 38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7" name="object 387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8" name="object 38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9" name="object 389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0" name="object 390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1" name="object 391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2" name="object 392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3" name="object 393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4" name="object 394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9" name="Image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395" name="object 395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6" name="object 396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834223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750" spc="10" dirty="0">
                <a:solidFill>
                  <a:srgbClr val="bc5c45"/>
                </a:solidFill>
                <a:latin typeface="Verdana"/>
                <a:cs typeface="Verdana"/>
              </a:rPr>
              <a:t>BT –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5187" y="747522"/>
            <a:ext cx="2861298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5: Circular Jail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21096" y="747522"/>
            <a:ext cx="896770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Cell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25904"/>
            <a:ext cx="6499159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There is a circular jail with 100 cells numbered 1-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8" y="1739955"/>
            <a:ext cx="6291936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100. Each cell has an inmate and the door is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041702"/>
            <a:ext cx="6809853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70" spc="10" dirty="0">
                <a:latin typeface="Verdana"/>
                <a:cs typeface="Verdana"/>
              </a:rPr>
              <a:t>locked. One night the jailor gets drunk and starts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4188" y="2343449"/>
            <a:ext cx="7045323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running around the jail in circles. In his first round he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8" y="2645195"/>
            <a:ext cx="6435677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70" spc="10" dirty="0">
                <a:latin typeface="Verdana"/>
                <a:cs typeface="Verdana"/>
              </a:rPr>
              <a:t>opens each door. In his second round he visits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4188" y="2946942"/>
            <a:ext cx="6980724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every 2nd door (2,4,6---) and shuts the door. In the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3248689"/>
            <a:ext cx="6733230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3rd round he visits every 3rd door (3,6,9---) and if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50" y="3550435"/>
            <a:ext cx="6906336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the door is shut he opens it, if it is open he shuts it.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30" y="3852182"/>
            <a:ext cx="6921437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This continues for 100 rounds (i.e. 4,8,12 ---; 5,10,15 -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31" y="4157005"/>
            <a:ext cx="5655163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latin typeface="Verdana"/>
                <a:cs typeface="Verdana"/>
              </a:rPr>
              <a:t>--; ---; 49,98 etc.) and exhausted the jailor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01465" y="4157005"/>
            <a:ext cx="663899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falls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10" y="4461828"/>
            <a:ext cx="5873853" cy="107415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down.</a:t>
            </a:r>
            <a:endParaRPr sz="2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10" b="1" spc="10" dirty="0">
                <a:latin typeface="Verdana"/>
                <a:cs typeface="Verdana"/>
              </a:rPr>
              <a:t>How many prisoners found their doors open</a:t>
            </a:r>
            <a:endParaRPr sz="1800">
              <a:latin typeface="Verdana"/>
              <a:cs typeface="Verdana"/>
            </a:endParaRPr>
          </a:p>
          <a:p>
            <a:pPr marL="279">
              <a:lnSpc>
                <a:spcPct val="100000"/>
              </a:lnSpc>
            </a:pPr>
            <a:r>
              <a:rPr sz="2200" b="1" spc="10" dirty="0">
                <a:latin typeface="Verdana"/>
                <a:cs typeface="Verdana"/>
              </a:rPr>
              <a:t>after 100 rounds?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331927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397" name="object 397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8" name="object 398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9" name="object 399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0" name="object 400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1" name="object 401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2" name="object 40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3" name="object 403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4" name="object 40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5" name="object 405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6" name="object 406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7" name="object 407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8" name="object 408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9" name="object 409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0" name="object 410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411" name="object 411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2" name="object 412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834223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750" spc="10" dirty="0">
                <a:solidFill>
                  <a:srgbClr val="bc5c45"/>
                </a:solidFill>
                <a:latin typeface="Verdana"/>
                <a:cs typeface="Verdana"/>
              </a:rPr>
              <a:t>BT –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5187" y="747522"/>
            <a:ext cx="3443712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6: Greedy Pirates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74" y="1441145"/>
            <a:ext cx="6279488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A pirate ship captures a treasure of 1000 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69" y="1770329"/>
            <a:ext cx="6303264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golden coins. The treasure has to be split 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69" y="2099513"/>
            <a:ext cx="6862573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among the 5 pirates: 1, 2, 3, 4, and 5 in order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78" y="2428698"/>
            <a:ext cx="5915864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of rank. The pirates have the following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73" y="2757882"/>
            <a:ext cx="6205118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important characteristics: infinitely smart,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69" y="3087066"/>
            <a:ext cx="7118301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bloodthirsty, greedy. Starting with pirate 5 they 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69" y="3416250"/>
            <a:ext cx="6413601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can make a proposal how to split up the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74" y="3745434"/>
            <a:ext cx="7169813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treasure. This proposal can either be accepted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71" y="4074618"/>
            <a:ext cx="7038747" cy="37002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or the pirate is thrown overboard. A proposal is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76" y="4403802"/>
            <a:ext cx="6284062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accepted if and only if a majority of the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2766" y="4732986"/>
            <a:ext cx="6352643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latin typeface="Verdana"/>
                <a:cs typeface="Verdana"/>
              </a:rPr>
              <a:t>pirates agrees on it</a:t>
            </a:r>
            <a:r>
              <a:rPr sz="2190" b="1" spc="10" dirty="0">
                <a:latin typeface="Verdana"/>
                <a:cs typeface="Verdana"/>
              </a:rPr>
              <a:t>. What proposal should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2766" y="5062170"/>
            <a:ext cx="2333244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latin typeface="Verdana"/>
                <a:cs typeface="Verdana"/>
              </a:rPr>
              <a:t>pirate 5 make?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413" name="object 413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4" name="object 414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5" name="object 415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6" name="object 416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7" name="object 417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8" name="object 41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9" name="object 419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0" name="object 42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1" name="object 421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2" name="object 422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3" name="object 423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4" name="object 424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5" name="object 425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6" name="object 426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427" name="object 427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8" name="object 428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834223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750" spc="10" dirty="0">
                <a:solidFill>
                  <a:srgbClr val="bc5c45"/>
                </a:solidFill>
                <a:latin typeface="Verdana"/>
                <a:cs typeface="Verdana"/>
              </a:rPr>
              <a:t>BT –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5187" y="747522"/>
            <a:ext cx="3483107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spc="10" dirty="0">
                <a:solidFill>
                  <a:srgbClr val="bc5c45"/>
                </a:solidFill>
                <a:latin typeface="Verdana"/>
                <a:cs typeface="Verdana"/>
              </a:rPr>
              <a:t>7: Infinite Quarter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60776" y="747522"/>
            <a:ext cx="2171256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Sequence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74" y="1440508"/>
            <a:ext cx="6952758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You are wearing a blindfold and thick gloves. An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96" y="1742254"/>
            <a:ext cx="7027426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infinite number of quarters are laid out before you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96" y="2044001"/>
            <a:ext cx="7008408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on a table of infinite area. Someone tells you that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2816" y="2345748"/>
            <a:ext cx="6301164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70" spc="10" dirty="0">
                <a:latin typeface="Verdana"/>
                <a:cs typeface="Verdana"/>
              </a:rPr>
              <a:t>20 of these quarters are tails and the rest are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2815" y="2647494"/>
            <a:ext cx="7073009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heads. He says that if you can split the quarters into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2536" y="2949241"/>
            <a:ext cx="6546421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2 piles where the number of tails quarters is the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2256" y="3250988"/>
            <a:ext cx="6961146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same in both piles, then you win all of the quarters.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2256" y="3552734"/>
            <a:ext cx="6936537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You are allowed to move the quarters and to flip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1977" y="3854481"/>
            <a:ext cx="6677858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them over, but you can never tell what state a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1698" y="4156228"/>
            <a:ext cx="6723162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quarter is currently in (the blindfold prevents you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1418" y="4457975"/>
            <a:ext cx="6446865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from seeing, and the gloves prevent you from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0859" y="4759721"/>
            <a:ext cx="6576065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feeling which side is heads or tails). </a:t>
            </a:r>
            <a:r>
              <a:rPr sz="2050" b="1" spc="10" dirty="0">
                <a:latin typeface="Verdana"/>
                <a:cs typeface="Verdana"/>
              </a:rPr>
              <a:t>How do you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1138" y="5061468"/>
            <a:ext cx="6827472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b="1" spc="10" dirty="0">
                <a:latin typeface="Verdana"/>
                <a:cs typeface="Verdana"/>
              </a:rPr>
              <a:t>partition the quarters so that you can win them all?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429" name="object 429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0" name="object 430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1" name="object 431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2" name="object 432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3" name="object 433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4" name="object 43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5" name="object 435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6" name="object 43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7" name="object 437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8" name="object 438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9" name="object 439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0" name="object 440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1" name="object 441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2" name="object 442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443" name="object 443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4" name="object 444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834223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750" spc="10" dirty="0">
                <a:solidFill>
                  <a:srgbClr val="bc5c45"/>
                </a:solidFill>
                <a:latin typeface="Verdana"/>
                <a:cs typeface="Verdana"/>
              </a:rPr>
              <a:t>BT –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5187" y="747522"/>
            <a:ext cx="3835236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8: Daughters’ Ages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398204"/>
            <a:ext cx="6576792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80" spc="10" dirty="0">
                <a:latin typeface="Verdana"/>
                <a:cs typeface="Verdana"/>
              </a:rPr>
              <a:t>Local Berkeley professors Dr. X and Dr. Y bump into each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426" y="1664879"/>
            <a:ext cx="877324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after a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33889" y="1664879"/>
            <a:ext cx="1256805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long time.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84" y="2232289"/>
            <a:ext cx="294212" cy="5828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X </a:t>
            </a:r>
            <a:endParaRPr sz="19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84" y="3040046"/>
            <a:ext cx="294212" cy="5828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X </a:t>
            </a:r>
            <a:endParaRPr sz="19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84" y="4085492"/>
            <a:ext cx="231408" cy="5828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84" y="4893249"/>
            <a:ext cx="231408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348" y="2232290"/>
            <a:ext cx="1848130" cy="2932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hey! how have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8865" y="2232290"/>
            <a:ext cx="5601155" cy="82659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787983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you been?</a:t>
            </a:r>
            <a:endParaRPr sz="1900">
              <a:latin typeface="Verdana"/>
              <a:cs typeface="Verdana"/>
            </a:endParaRPr>
          </a:p>
          <a:p>
            <a:pPr marL="242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great! i got married and i have three daughters</a:t>
            </a:r>
            <a:endParaRPr sz="18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now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8865" y="3055264"/>
            <a:ext cx="6075807" cy="57296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really? how old are they?</a:t>
            </a:r>
            <a:endParaRPr sz="19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well, the product of their ages is 72, and the sum of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106" y="3563494"/>
            <a:ext cx="5431341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their ages is the same as the number on that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590" y="3792004"/>
            <a:ext cx="2266501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building over there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590" y="4081627"/>
            <a:ext cx="1007763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right, ok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49382" y="4081627"/>
            <a:ext cx="281411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...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06154" y="4081627"/>
            <a:ext cx="1242312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oh wait ...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24553" y="4081627"/>
            <a:ext cx="746401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hmm,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57669" y="4081627"/>
            <a:ext cx="133096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i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71924" y="4081627"/>
            <a:ext cx="1062837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still don't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831" y="4081627"/>
            <a:ext cx="5481826" cy="5881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4328889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know</a:t>
            </a:r>
            <a:endParaRPr sz="19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oh sorry, the oldest one just started to play the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590" y="4608215"/>
            <a:ext cx="1317918" cy="5828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piano</a:t>
            </a:r>
            <a:endParaRPr sz="19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wonderful!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62435" y="4897838"/>
            <a:ext cx="3173536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latin typeface="Verdana"/>
                <a:cs typeface="Verdana"/>
              </a:rPr>
              <a:t>my oldest is the same age!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425" y="5477810"/>
            <a:ext cx="1900064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b="1" spc="10" dirty="0">
                <a:latin typeface="Verdana"/>
                <a:cs typeface="Verdana"/>
              </a:rPr>
              <a:t>How old are the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53729" y="5477810"/>
            <a:ext cx="1390144" cy="2932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latin typeface="Verdana"/>
                <a:cs typeface="Verdana"/>
              </a:rPr>
              <a:t>daughters?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445" name="object 445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6" name="object 446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7" name="object 447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8" name="object 448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9" name="object 449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0" name="object 45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1" name="object 451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2" name="object 45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3" name="object 453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4" name="object 454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5" name="object 455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6" name="object 456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7" name="object 457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8" name="object 458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459" name="object 459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0" name="object 460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2" name="Image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1573003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What is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76151" y="747522"/>
            <a:ext cx="3567586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c5c45"/>
                </a:solidFill>
                <a:latin typeface="Verdana"/>
                <a:cs typeface="Verdana"/>
              </a:rPr>
              <a:t>next class about?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331927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29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5582070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bc5c45"/>
                </a:solidFill>
                <a:latin typeface="Verdana"/>
                <a:cs typeface="Verdana"/>
              </a:rPr>
              <a:t>BT – 4: Criminal Cupbearers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10155"/>
            <a:ext cx="7067136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An evil king has 1000 bottles of wine. A neighboring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29" y="1678343"/>
            <a:ext cx="6346188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queen plots to kill the bad king, and sends a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946532"/>
            <a:ext cx="7059305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Verdana"/>
                <a:cs typeface="Verdana"/>
              </a:rPr>
              <a:t>servant to poison the wine. The king's guards catch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8" y="2214720"/>
            <a:ext cx="6802584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Verdana"/>
                <a:cs typeface="Verdana"/>
              </a:rPr>
              <a:t>the servant after he has only poisoned one bottle.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8" y="2482908"/>
            <a:ext cx="6997781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70" spc="10" dirty="0">
                <a:latin typeface="Verdana"/>
                <a:cs typeface="Verdana"/>
              </a:rPr>
              <a:t>The guards don't know which bottle was poisoned,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28" y="2751096"/>
            <a:ext cx="6887039" cy="3394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latin typeface="Verdana"/>
                <a:cs typeface="Verdana"/>
              </a:rPr>
              <a:t>but they do know that the poison is so potent that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49" y="3019285"/>
            <a:ext cx="6732111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even if it was diluted 1,000,000 times, it would still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29" y="3287473"/>
            <a:ext cx="6602353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be fatal. Furthermore, the effects of the poison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3555661"/>
            <a:ext cx="6782448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take one month to surface. The king decides he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8" y="3823850"/>
            <a:ext cx="7045044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Verdana"/>
                <a:cs typeface="Verdana"/>
              </a:rPr>
              <a:t>will get some of his prisoners in his vast dungeons to 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8" y="4092038"/>
            <a:ext cx="6417500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Verdana"/>
                <a:cs typeface="Verdana"/>
              </a:rPr>
              <a:t>drink the wine. </a:t>
            </a:r>
            <a:r>
              <a:rPr sz="1900" b="1" spc="10" dirty="0">
                <a:latin typeface="Verdana"/>
                <a:cs typeface="Verdana"/>
              </a:rPr>
              <a:t>Rather than using 1000 prisoners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28" y="4360227"/>
            <a:ext cx="6165252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40" b="1" spc="10" dirty="0">
                <a:latin typeface="Verdana"/>
                <a:cs typeface="Verdana"/>
              </a:rPr>
              <a:t>each assigned to a particular bottle, this king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27" y="4628415"/>
            <a:ext cx="6443507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b="1" spc="10" dirty="0">
                <a:latin typeface="Verdana"/>
                <a:cs typeface="Verdana"/>
              </a:rPr>
              <a:t>knows that he needs to murder no more than 10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48" y="4896603"/>
            <a:ext cx="6810413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b="1" spc="10" dirty="0">
                <a:latin typeface="Verdana"/>
                <a:cs typeface="Verdana"/>
              </a:rPr>
              <a:t>prisoners to figure out what bottle is poisoned, and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68" y="5164791"/>
            <a:ext cx="6249429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80" b="1" spc="10" dirty="0">
                <a:latin typeface="Verdana"/>
                <a:cs typeface="Verdana"/>
              </a:rPr>
              <a:t>will still be able to drink the rest of the wine in 5 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49" y="5432980"/>
            <a:ext cx="5126058" cy="339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b="1" spc="10" dirty="0">
                <a:latin typeface="Verdana"/>
                <a:cs typeface="Verdana"/>
              </a:rPr>
              <a:t>weeks time. How does he pull this off</a:t>
            </a:r>
            <a:r>
              <a:rPr sz="1810" spc="10" dirty="0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461" name="object 461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2" name="object 462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3" name="object 463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4" name="object 464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5" name="object 465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6" name="object 46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7" name="object 467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8" name="object 46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9" name="object 469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0" name="object 470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1" name="object 471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2" name="object 472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3" name="object 473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4" name="object 474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475" name="object 475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6" name="object 476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6005681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Programming Fundamentals -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63748" y="747522"/>
            <a:ext cx="368374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77581"/>
            <a:ext cx="2771851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Operators/loops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919541"/>
            <a:ext cx="2148383" cy="8119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Continue, r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Arrays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19450" y="1919541"/>
            <a:ext cx="792480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b e 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37636" y="1919541"/>
            <a:ext cx="485851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a 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477" name="object 47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8" name="object 478"/>
          <p:cNvSpPr/>
          <p:nvPr/>
        </p:nvSpPr>
        <p:spPr>
          <a:xfrm>
            <a:off x="228600" y="0"/>
            <a:ext cx="195072" cy="6858000"/>
          </a:xfrm>
          <a:custGeom>
            <a:avLst/>
            <a:gdLst/>
            <a:ahLst/>
            <a:cxnLst/>
            <a:rect l="l" t="t" r="r" b="b"/>
            <a:pathLst>
              <a:path w="195072" h="6858000">
                <a:moveTo>
                  <a:pt x="0" y="6858000"/>
                </a:moveTo>
                <a:lnTo>
                  <a:pt x="0" y="0"/>
                </a:lnTo>
                <a:lnTo>
                  <a:pt x="195072" y="0"/>
                </a:lnTo>
                <a:lnTo>
                  <a:pt x="1950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9" name="object 479"/>
          <p:cNvSpPr/>
          <p:nvPr/>
        </p:nvSpPr>
        <p:spPr>
          <a:xfrm>
            <a:off x="1414272" y="0"/>
            <a:ext cx="1481328" cy="601980"/>
          </a:xfrm>
          <a:custGeom>
            <a:avLst/>
            <a:gdLst/>
            <a:ahLst/>
            <a:cxnLst/>
            <a:rect l="l" t="t" r="r" b="b"/>
            <a:pathLst>
              <a:path w="1481328" h="601980">
                <a:moveTo>
                  <a:pt x="0" y="601980"/>
                </a:moveTo>
                <a:lnTo>
                  <a:pt x="0" y="0"/>
                </a:lnTo>
                <a:lnTo>
                  <a:pt x="1481328" y="0"/>
                </a:lnTo>
                <a:lnTo>
                  <a:pt x="1481328" y="60198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0" name="object 480"/>
          <p:cNvSpPr/>
          <p:nvPr/>
        </p:nvSpPr>
        <p:spPr>
          <a:xfrm>
            <a:off x="1414272" y="6249924"/>
            <a:ext cx="1481328" cy="608076"/>
          </a:xfrm>
          <a:custGeom>
            <a:avLst/>
            <a:gdLst/>
            <a:ahLst/>
            <a:cxnLst/>
            <a:rect l="l" t="t" r="r" b="b"/>
            <a:pathLst>
              <a:path w="1481328" h="608076">
                <a:moveTo>
                  <a:pt x="0" y="608076"/>
                </a:moveTo>
                <a:lnTo>
                  <a:pt x="0" y="0"/>
                </a:lnTo>
                <a:lnTo>
                  <a:pt x="1481328" y="0"/>
                </a:lnTo>
                <a:lnTo>
                  <a:pt x="1481328" y="608076"/>
                </a:lnTo>
                <a:lnTo>
                  <a:pt x="0" y="6080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1" name="object 48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2" name="object 482"/>
          <p:cNvSpPr/>
          <p:nvPr/>
        </p:nvSpPr>
        <p:spPr>
          <a:xfrm>
            <a:off x="652272" y="0"/>
            <a:ext cx="761987" cy="6858000"/>
          </a:xfrm>
          <a:custGeom>
            <a:avLst/>
            <a:gdLst/>
            <a:ahLst/>
            <a:cxnLst/>
            <a:rect l="l" t="t" r="r" b="b"/>
            <a:pathLst>
              <a:path w="761987" h="6858000">
                <a:moveTo>
                  <a:pt x="0" y="6858000"/>
                </a:moveTo>
                <a:lnTo>
                  <a:pt x="0" y="0"/>
                </a:lnTo>
                <a:lnTo>
                  <a:pt x="761987" y="0"/>
                </a:lnTo>
                <a:lnTo>
                  <a:pt x="761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3" name="object 483"/>
          <p:cNvSpPr/>
          <p:nvPr/>
        </p:nvSpPr>
        <p:spPr>
          <a:xfrm>
            <a:off x="6629400" y="6249924"/>
            <a:ext cx="1524000" cy="608076"/>
          </a:xfrm>
          <a:custGeom>
            <a:avLst/>
            <a:gdLst/>
            <a:ahLst/>
            <a:cxnLst/>
            <a:rect l="l" t="t" r="r" b="b"/>
            <a:pathLst>
              <a:path w="1524000" h="608076">
                <a:moveTo>
                  <a:pt x="0" y="608076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608076"/>
                </a:lnTo>
                <a:lnTo>
                  <a:pt x="0" y="6080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7" name="Image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382"/>
            <a:ext cx="9144000" cy="6855618"/>
          </a:xfrm>
          <a:prstGeom prst="rect">
            <a:avLst/>
          </a:prstGeom>
        </p:spPr>
      </p:pic>
      <p:sp>
        <p:nvSpPr>
          <p:cNvPr id="484" name="object 484"/>
          <p:cNvSpPr/>
          <p:nvPr/>
        </p:nvSpPr>
        <p:spPr>
          <a:xfrm>
            <a:off x="4561332" y="0"/>
            <a:ext cx="3678935" cy="6249924"/>
          </a:xfrm>
          <a:custGeom>
            <a:avLst/>
            <a:gdLst/>
            <a:ahLst/>
            <a:cxnLst/>
            <a:rect l="l" t="t" r="r" b="b"/>
            <a:pathLst>
              <a:path w="3678935" h="6249924">
                <a:moveTo>
                  <a:pt x="0" y="6249924"/>
                </a:moveTo>
                <a:lnTo>
                  <a:pt x="0" y="0"/>
                </a:lnTo>
                <a:lnTo>
                  <a:pt x="3678935" y="0"/>
                </a:lnTo>
                <a:lnTo>
                  <a:pt x="3678935" y="6249924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8" name="Image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3712" y="0"/>
            <a:ext cx="3694176" cy="6257544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3712" y="0"/>
            <a:ext cx="15240" cy="6257544"/>
          </a:xfrm>
          <a:prstGeom prst="rect">
            <a:avLst/>
          </a:prstGeom>
        </p:spPr>
      </p:pic>
      <p:sp>
        <p:nvSpPr>
          <p:cNvPr id="485" name="object 485"/>
          <p:cNvSpPr/>
          <p:nvPr/>
        </p:nvSpPr>
        <p:spPr>
          <a:xfrm>
            <a:off x="4649724" y="0"/>
            <a:ext cx="3505200" cy="2292096"/>
          </a:xfrm>
          <a:custGeom>
            <a:avLst/>
            <a:gdLst/>
            <a:ahLst/>
            <a:cxnLst/>
            <a:rect l="l" t="t" r="r" b="b"/>
            <a:pathLst>
              <a:path w="3505200" h="2292096">
                <a:moveTo>
                  <a:pt x="0" y="2292096"/>
                </a:moveTo>
                <a:lnTo>
                  <a:pt x="0" y="0"/>
                </a:lnTo>
                <a:lnTo>
                  <a:pt x="3505200" y="0"/>
                </a:lnTo>
                <a:lnTo>
                  <a:pt x="3505200" y="2292096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6" name="object 486"/>
          <p:cNvSpPr/>
          <p:nvPr/>
        </p:nvSpPr>
        <p:spPr>
          <a:xfrm>
            <a:off x="905256" y="601980"/>
            <a:ext cx="3563112" cy="5647944"/>
          </a:xfrm>
          <a:custGeom>
            <a:avLst/>
            <a:gdLst/>
            <a:ahLst/>
            <a:cxnLst/>
            <a:rect l="l" t="t" r="r" b="b"/>
            <a:pathLst>
              <a:path w="3563112" h="5647944">
                <a:moveTo>
                  <a:pt x="0" y="5647944"/>
                </a:moveTo>
                <a:lnTo>
                  <a:pt x="0" y="0"/>
                </a:lnTo>
                <a:lnTo>
                  <a:pt x="3563112" y="0"/>
                </a:lnTo>
                <a:lnTo>
                  <a:pt x="3563112" y="5647944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7" name="object 487"/>
          <p:cNvSpPr/>
          <p:nvPr/>
        </p:nvSpPr>
        <p:spPr>
          <a:xfrm>
            <a:off x="903668" y="600392"/>
            <a:ext cx="3566287" cy="5651119"/>
          </a:xfrm>
          <a:custGeom>
            <a:avLst/>
            <a:gdLst/>
            <a:ahLst/>
            <a:cxnLst/>
            <a:rect l="l" t="t" r="r" b="b"/>
            <a:pathLst>
              <a:path w="3566287" h="5651119">
                <a:moveTo>
                  <a:pt x="1588" y="5649532"/>
                </a:moveTo>
                <a:lnTo>
                  <a:pt x="1588" y="1588"/>
                </a:lnTo>
                <a:lnTo>
                  <a:pt x="3564700" y="1588"/>
                </a:lnTo>
                <a:lnTo>
                  <a:pt x="3564700" y="5649532"/>
                </a:lnTo>
                <a:lnTo>
                  <a:pt x="1588" y="56495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8" name="object 488"/>
          <p:cNvSpPr/>
          <p:nvPr/>
        </p:nvSpPr>
        <p:spPr>
          <a:xfrm>
            <a:off x="4649724" y="6097524"/>
            <a:ext cx="3505200" cy="132588"/>
          </a:xfrm>
          <a:custGeom>
            <a:avLst/>
            <a:gdLst/>
            <a:ahLst/>
            <a:cxnLst/>
            <a:rect l="l" t="t" r="r" b="b"/>
            <a:pathLst>
              <a:path w="3505200" h="132588">
                <a:moveTo>
                  <a:pt x="0" y="132588"/>
                </a:moveTo>
                <a:lnTo>
                  <a:pt x="0" y="0"/>
                </a:lnTo>
                <a:lnTo>
                  <a:pt x="3505200" y="0"/>
                </a:lnTo>
                <a:lnTo>
                  <a:pt x="3505200" y="132588"/>
                </a:lnTo>
                <a:lnTo>
                  <a:pt x="0" y="13258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00" name="Image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6251" y="745353"/>
            <a:ext cx="3302508" cy="5384291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84410" y="618734"/>
            <a:ext cx="2759964" cy="114909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5619" y="3302585"/>
            <a:ext cx="2145669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Thank You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18895" y="3302585"/>
            <a:ext cx="263182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3144" y="4887976"/>
            <a:ext cx="2549957" cy="5759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74370">
              <a:lnSpc>
                <a:spcPct val="100000"/>
              </a:lnSpc>
            </a:pPr>
            <a:r>
              <a:rPr sz="1200" b="1" spc="10" dirty="0">
                <a:solidFill>
                  <a:srgbClr val="050505"/>
                </a:solidFill>
                <a:latin typeface="Verdana"/>
                <a:cs typeface="Verdana"/>
              </a:rPr>
              <a:t>Kartik Mathur</a:t>
            </a:r>
            <a:endParaRPr sz="1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140" spc="10" dirty="0">
                <a:solidFill>
                  <a:srgbClr val="050505"/>
                </a:solidFill>
                <a:latin typeface="Verdana"/>
                <a:cs typeface="Verdana"/>
              </a:rPr>
              <a:t>Kartik.mathur@codingblocks.com</a:t>
            </a:r>
            <a:endParaRPr sz="1100">
              <a:latin typeface="Verdana"/>
              <a:cs typeface="Verdana"/>
            </a:endParaRPr>
          </a:p>
          <a:p>
            <a:pPr marL="585978">
              <a:lnSpc>
                <a:spcPct val="100000"/>
              </a:lnSpc>
            </a:pPr>
            <a:r>
              <a:rPr sz="1200" spc="10" dirty="0">
                <a:solidFill>
                  <a:srgbClr val="050505"/>
                </a:solidFill>
                <a:latin typeface="Verdana"/>
                <a:cs typeface="Verdana"/>
              </a:rPr>
              <a:t>+91-9560196180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457200" y="367030"/>
            <a:ext cx="8229600" cy="6185915"/>
          </a:xfrm>
          <a:custGeom>
            <a:avLst/>
            <a:gdLst/>
            <a:ahLst/>
            <a:cxnLst/>
            <a:rect l="l" t="t" r="r" b="b"/>
            <a:pathLst>
              <a:path w="8229600" h="6185915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2058348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Warm up!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77467"/>
            <a:ext cx="6562038" cy="7357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Write a pseudo code to print the following</a:t>
            </a:r>
            <a:endParaRPr sz="2100">
              <a:latin typeface="Verdana"/>
              <a:cs typeface="Verdana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735681"/>
            <a:ext cx="1092098" cy="211287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01</a:t>
            </a:r>
            <a:endParaRPr sz="24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101</a:t>
            </a:r>
            <a:endParaRPr sz="24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0101</a:t>
            </a:r>
            <a:endParaRPr sz="24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10101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206882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01440" y="2406270"/>
            <a:ext cx="656209" cy="42895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read N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i&lt;-i+1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01440" y="3046500"/>
            <a:ext cx="1321297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while i&lt;=n do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5802" y="3259910"/>
            <a:ext cx="1455344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if i%2==0 then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29986" y="3473321"/>
            <a:ext cx="657630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val&lt;-0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5624" y="3686731"/>
            <a:ext cx="414570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else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29987" y="3900141"/>
            <a:ext cx="657630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val&lt;-1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5448" y="4113552"/>
            <a:ext cx="564773" cy="42895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77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end if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j&lt;-1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5448" y="4540372"/>
            <a:ext cx="1270341" cy="2155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while j&lt;=i do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29633" y="4753783"/>
            <a:ext cx="990706" cy="6423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76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print val</a:t>
            </a:r>
            <a:endParaRPr sz="1400">
              <a:latin typeface="Verdana"/>
              <a:cs typeface="Verdana"/>
            </a:endParaRPr>
          </a:p>
          <a:p>
            <a:pPr marL="176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val&lt;-1-val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j&lt;-j+1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00909" y="5394013"/>
            <a:ext cx="1828723" cy="8557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914362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end while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       print ‘\n’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 i&lt;-i+1</a:t>
            </a:r>
            <a:endParaRPr sz="1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end while      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207004" y="3202382"/>
            <a:ext cx="3032286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Binary Number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91771" y="3202382"/>
            <a:ext cx="1621335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System!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91" name="object 91"/>
          <p:cNvSpPr/>
          <p:nvPr/>
        </p:nvSpPr>
        <p:spPr>
          <a:xfrm>
            <a:off x="457200" y="367030"/>
            <a:ext cx="8229600" cy="6185915"/>
          </a:xfrm>
          <a:custGeom>
            <a:avLst/>
            <a:gdLst/>
            <a:ahLst/>
            <a:cxnLst/>
            <a:rect l="l" t="t" r="r" b="b"/>
            <a:pathLst>
              <a:path w="8229600" h="6185915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1400797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How is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03946" y="747522"/>
            <a:ext cx="1112027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60738" y="747522"/>
            <a:ext cx="1609557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stored?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1418031"/>
            <a:ext cx="6758483" cy="111907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6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6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60" spc="10" dirty="0">
                <a:latin typeface="Verdana"/>
                <a:cs typeface="Verdana"/>
              </a:rPr>
              <a:t>Whole Numbers / Positive Integers – Binary</a:t>
            </a:r>
            <a:endParaRPr sz="2100">
              <a:latin typeface="Verdana"/>
              <a:cs typeface="Verdana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Equivalent. E.g: 23 </a:t>
            </a:r>
            <a:r>
              <a:rPr sz="2400" spc="10" dirty="0">
                <a:latin typeface="Wingdings"/>
                <a:cs typeface="Wingdings"/>
              </a:rPr>
              <a:t>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10111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b="1" spc="10" dirty="0">
                <a:latin typeface="Verdana"/>
                <a:cs typeface="Verdana"/>
              </a:rPr>
              <a:t>Characters </a:t>
            </a:r>
            <a:r>
              <a:rPr sz="2190" spc="10" dirty="0">
                <a:latin typeface="Verdana"/>
                <a:cs typeface="Verdana"/>
              </a:rPr>
              <a:t>– Binary Equivalent of their ASCII 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8533" y="2490775"/>
            <a:ext cx="4710683" cy="3721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Values. E.g: ‘A’ </a:t>
            </a:r>
            <a:r>
              <a:rPr sz="2400" spc="10" dirty="0">
                <a:latin typeface="Wingdings"/>
                <a:cs typeface="Wingdings"/>
              </a:rPr>
              <a:t>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65 </a:t>
            </a:r>
            <a:r>
              <a:rPr sz="2400" spc="10" dirty="0">
                <a:latin typeface="Wingdings"/>
                <a:cs typeface="Wingdings"/>
              </a:rPr>
              <a:t>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1000001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2878785"/>
            <a:ext cx="3417570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8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80" b="1" spc="10" dirty="0">
                <a:latin typeface="Verdana"/>
                <a:cs typeface="Verdana"/>
              </a:rPr>
              <a:t>Negative Numbers </a:t>
            </a:r>
            <a:r>
              <a:rPr sz="2280" spc="10" dirty="0">
                <a:latin typeface="Verdana"/>
                <a:cs typeface="Verdana"/>
              </a:rPr>
              <a:t>–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80636" y="2878785"/>
            <a:ext cx="2911450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2’s complement 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23812" y="2878785"/>
            <a:ext cx="689458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their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147" y="3221685"/>
            <a:ext cx="2901543" cy="77617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554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counter part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68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80" b="1" spc="10" dirty="0">
                <a:latin typeface="Verdana"/>
                <a:cs typeface="Verdana"/>
              </a:rPr>
              <a:t>Floating Values </a:t>
            </a:r>
            <a:r>
              <a:rPr sz="2280" spc="10" dirty="0">
                <a:latin typeface="Verdana"/>
                <a:cs typeface="Verdana"/>
              </a:rPr>
              <a:t>–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63847" y="3627831"/>
            <a:ext cx="3352800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Binary Equivalent of 2 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8533" y="3957625"/>
            <a:ext cx="5525415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integers [ Significant and Exponent].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96665" y="3957625"/>
            <a:ext cx="4684776" cy="70073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3644798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E.g: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250" spc="10" dirty="0">
                <a:latin typeface="Verdana"/>
                <a:cs typeface="Verdana"/>
              </a:rPr>
              <a:t>respresented as 123  10^-2. So 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924" y="4288333"/>
            <a:ext cx="1894027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1.23 can be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22415" y="4288333"/>
            <a:ext cx="235916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4618126"/>
            <a:ext cx="5991453" cy="77419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3709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we now have two integers 123 and -2.</a:t>
            </a:r>
            <a:endParaRPr sz="2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80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latin typeface="Verdana"/>
                <a:cs typeface="Verdana"/>
              </a:rPr>
              <a:t>Boolean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206882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107" name="object 107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559306" y="3110356"/>
            <a:ext cx="4160559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spc="10" dirty="0">
                <a:solidFill>
                  <a:srgbClr val="bc5c45"/>
                </a:solidFill>
                <a:latin typeface="Verdana"/>
                <a:cs typeface="Verdana"/>
              </a:rPr>
              <a:t>Time to write our first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15892" y="3110356"/>
            <a:ext cx="1973463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program!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123" name="object 123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4663368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Program to print “Hello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14124" y="747522"/>
            <a:ext cx="1477965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World”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909" y="1430591"/>
            <a:ext cx="3407359" cy="80893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#include &lt;iostream&gt; 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using namespace std;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4213" y="2308415"/>
            <a:ext cx="1520952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int main()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50033" y="2308415"/>
            <a:ext cx="3352799" cy="13002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34898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190" spc="10" dirty="0">
                <a:latin typeface="Verdana"/>
                <a:cs typeface="Verdana"/>
              </a:rPr>
              <a:t>cout &lt;&lt; “Hello world!”;</a:t>
            </a:r>
            <a:endParaRPr sz="21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return 0;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4213" y="3680625"/>
            <a:ext cx="213969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70" spc="10" dirty="0">
                <a:latin typeface="Verdana"/>
                <a:cs typeface="Verdana"/>
              </a:rPr>
              <a:t>}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5242" y="18034"/>
            <a:ext cx="206882" cy="27751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3175"/>
            <a:ext cx="9140825" cy="6854825"/>
          </a:xfrm>
          <a:prstGeom prst="rect">
            <a:avLst/>
          </a:prstGeom>
        </p:spPr>
      </p:pic>
      <p:sp>
        <p:nvSpPr>
          <p:cNvPr id="125" name="object 125"/>
          <p:cNvSpPr/>
          <p:nvPr/>
        </p:nvSpPr>
        <p:spPr>
          <a:xfrm>
            <a:off x="7772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0" y="0"/>
                </a:lnTo>
                <a:lnTo>
                  <a:pt x="228600" y="0"/>
                </a:lnTo>
                <a:lnTo>
                  <a:pt x="228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6324" y="0"/>
            <a:ext cx="193548" cy="6858000"/>
          </a:xfrm>
          <a:custGeom>
            <a:avLst/>
            <a:gdLst/>
            <a:ahLst/>
            <a:cxnLst/>
            <a:rect l="l" t="t" r="r" b="b"/>
            <a:pathLst>
              <a:path w="193548" h="6858000">
                <a:moveTo>
                  <a:pt x="0" y="6858000"/>
                </a:moveTo>
                <a:lnTo>
                  <a:pt x="0" y="0"/>
                </a:lnTo>
                <a:lnTo>
                  <a:pt x="193548" y="0"/>
                </a:lnTo>
                <a:lnTo>
                  <a:pt x="1935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1490472" y="0"/>
            <a:ext cx="1482852" cy="344424"/>
          </a:xfrm>
          <a:custGeom>
            <a:avLst/>
            <a:gdLst/>
            <a:ahLst/>
            <a:cxnLst/>
            <a:rect l="l" t="t" r="r" b="b"/>
            <a:pathLst>
              <a:path w="1482852" h="344424">
                <a:moveTo>
                  <a:pt x="0" y="344424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1490472" y="6530340"/>
            <a:ext cx="1482852" cy="327660"/>
          </a:xfrm>
          <a:custGeom>
            <a:avLst/>
            <a:gdLst/>
            <a:ahLst/>
            <a:cxnLst/>
            <a:rect l="l" t="t" r="r" b="b"/>
            <a:pathLst>
              <a:path w="1482852" h="327660">
                <a:moveTo>
                  <a:pt x="0" y="327660"/>
                </a:moveTo>
                <a:lnTo>
                  <a:pt x="0" y="0"/>
                </a:lnTo>
                <a:lnTo>
                  <a:pt x="1482852" y="0"/>
                </a:lnTo>
                <a:lnTo>
                  <a:pt x="1482852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499872" y="0"/>
            <a:ext cx="228600" cy="344424"/>
          </a:xfrm>
          <a:custGeom>
            <a:avLst/>
            <a:gdLst/>
            <a:ahLst/>
            <a:cxnLst/>
            <a:rect l="l" t="t" r="r" b="b"/>
            <a:pathLst>
              <a:path w="228600" h="344424">
                <a:moveTo>
                  <a:pt x="0" y="344424"/>
                </a:moveTo>
                <a:lnTo>
                  <a:pt x="0" y="0"/>
                </a:lnTo>
                <a:lnTo>
                  <a:pt x="228600" y="0"/>
                </a:lnTo>
                <a:lnTo>
                  <a:pt x="2286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60">
                <a:moveTo>
                  <a:pt x="0" y="327660"/>
                </a:moveTo>
                <a:lnTo>
                  <a:pt x="0" y="0"/>
                </a:lnTo>
                <a:lnTo>
                  <a:pt x="228600" y="0"/>
                </a:lnTo>
                <a:lnTo>
                  <a:pt x="2286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728472" y="0"/>
            <a:ext cx="762000" cy="344424"/>
          </a:xfrm>
          <a:custGeom>
            <a:avLst/>
            <a:gdLst/>
            <a:ahLst/>
            <a:cxnLst/>
            <a:rect l="l" t="t" r="r" b="b"/>
            <a:pathLst>
              <a:path w="762000" h="344424">
                <a:moveTo>
                  <a:pt x="0" y="344424"/>
                </a:moveTo>
                <a:lnTo>
                  <a:pt x="0" y="0"/>
                </a:lnTo>
                <a:lnTo>
                  <a:pt x="762000" y="0"/>
                </a:lnTo>
                <a:lnTo>
                  <a:pt x="762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60">
                <a:moveTo>
                  <a:pt x="0" y="32766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07124" y="0"/>
            <a:ext cx="1524000" cy="344424"/>
          </a:xfrm>
          <a:custGeom>
            <a:avLst/>
            <a:gdLst/>
            <a:ahLst/>
            <a:cxnLst/>
            <a:rect l="l" t="t" r="r" b="b"/>
            <a:pathLst>
              <a:path w="1524000" h="344424">
                <a:moveTo>
                  <a:pt x="0" y="344424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07124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60">
                <a:moveTo>
                  <a:pt x="0" y="32766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8993124" y="0"/>
            <a:ext cx="150876" cy="6858000"/>
          </a:xfrm>
          <a:custGeom>
            <a:avLst/>
            <a:gdLst/>
            <a:ahLst/>
            <a:cxnLst/>
            <a:rect l="l" t="t" r="r" b="b"/>
            <a:pathLst>
              <a:path w="150876" h="6858000">
                <a:moveTo>
                  <a:pt x="0" y="6858000"/>
                </a:moveTo>
                <a:lnTo>
                  <a:pt x="0" y="0"/>
                </a:lnTo>
                <a:lnTo>
                  <a:pt x="150876" y="0"/>
                </a:lnTo>
                <a:lnTo>
                  <a:pt x="150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82311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3963924" y="0"/>
            <a:ext cx="2743200" cy="344424"/>
          </a:xfrm>
          <a:custGeom>
            <a:avLst/>
            <a:gdLst/>
            <a:ahLst/>
            <a:cxnLst/>
            <a:rect l="l" t="t" r="r" b="b"/>
            <a:pathLst>
              <a:path w="2743200" h="344424">
                <a:moveTo>
                  <a:pt x="0" y="344424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44424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3963924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60">
                <a:moveTo>
                  <a:pt x="0" y="3276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2766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674" y="2381"/>
            <a:ext cx="9091326" cy="685561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457200" y="344424"/>
            <a:ext cx="8229600" cy="6185916"/>
          </a:xfrm>
          <a:custGeom>
            <a:avLst/>
            <a:gdLst/>
            <a:ahLst/>
            <a:cxnLst/>
            <a:rect l="l" t="t" r="r" b="b"/>
            <a:pathLst>
              <a:path w="8229600" h="6185916">
                <a:moveTo>
                  <a:pt x="0" y="6185916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6185916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4151" y="341376"/>
            <a:ext cx="8235696" cy="6192012"/>
          </a:xfrm>
          <a:custGeom>
            <a:avLst/>
            <a:gdLst/>
            <a:ahLst/>
            <a:cxnLst/>
            <a:rect l="l" t="t" r="r" b="b"/>
            <a:pathLst>
              <a:path w="8235696" h="6192012">
                <a:moveTo>
                  <a:pt x="3049" y="6188964"/>
                </a:moveTo>
                <a:lnTo>
                  <a:pt x="3049" y="3048"/>
                </a:lnTo>
                <a:lnTo>
                  <a:pt x="8232649" y="3048"/>
                </a:lnTo>
                <a:lnTo>
                  <a:pt x="8232649" y="6188964"/>
                </a:lnTo>
                <a:lnTo>
                  <a:pt x="3049" y="6188964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1093" y="5855705"/>
            <a:ext cx="1243583" cy="36880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387" y="747522"/>
            <a:ext cx="1993770" cy="4930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bc5c45"/>
                </a:solidFill>
                <a:latin typeface="Verdana"/>
                <a:cs typeface="Verdana"/>
              </a:rPr>
              <a:t>Identifiers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74" y="1440891"/>
            <a:ext cx="6781801" cy="10975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A C++ identifier is a name used to identify a </a:t>
            </a:r>
            <a:endParaRPr sz="2100">
              <a:latin typeface="Verdana"/>
              <a:cs typeface="Verdana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variable, function, class, module, or any </a:t>
            </a:r>
            <a:endParaRPr sz="2400">
              <a:latin typeface="Verdana"/>
              <a:cs typeface="Verdana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other user-defined item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374" y="2614371"/>
            <a:ext cx="6771893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bc5c45"/>
                </a:solidFill>
                <a:latin typeface="PMingLiU"/>
                <a:cs typeface="PMingLiU"/>
              </a:rPr>
              <a:t></a:t>
            </a:r>
            <a:r>
              <a:rPr sz="1590" spc="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190" spc="10" dirty="0">
                <a:latin typeface="Verdana"/>
                <a:cs typeface="Verdana"/>
              </a:rPr>
              <a:t>An identifier starts with a letter A to Z or a to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55456" y="2614371"/>
            <a:ext cx="102717" cy="370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Verdana"/>
                <a:cs typeface="Verdana"/>
              </a:rPr>
              <a:t>z 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6627" y="2980131"/>
            <a:ext cx="6505956" cy="7318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304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or an underscore (_) followed by zero or 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190" spc="10" dirty="0">
                <a:latin typeface="Verdana"/>
                <a:cs typeface="Verdana"/>
              </a:rPr>
              <a:t>more letters, underscores, and digits (0 to 9)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2020-01-03T09:18:22Z</dcterms:created>
  <dcterms:modified xsi:type="dcterms:W3CDTF">2020-01-03T09:18:22Z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LastSaved">
    <vt:filetime>2020-01-03T00:00:00Z</vt:filetime>
  </property>
</Properties>
</file>