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2433" y="739140"/>
            <a:ext cx="687913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195073" y="0"/>
                </a:moveTo>
                <a:lnTo>
                  <a:pt x="0" y="0"/>
                </a:lnTo>
                <a:lnTo>
                  <a:pt x="0" y="6858000"/>
                </a:lnTo>
                <a:lnTo>
                  <a:pt x="195073" y="6858000"/>
                </a:lnTo>
                <a:lnTo>
                  <a:pt x="195073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14272" y="6249922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5"/>
                </a:lnTo>
                <a:lnTo>
                  <a:pt x="1481328" y="608075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629400" y="6249922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5"/>
                </a:lnTo>
                <a:lnTo>
                  <a:pt x="1524000" y="608075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49722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1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1" y="5647944"/>
                </a:lnTo>
                <a:lnTo>
                  <a:pt x="3563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649722" y="6097522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051560" y="740662"/>
            <a:ext cx="3302508" cy="538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879847" y="612648"/>
            <a:ext cx="2761488" cy="1152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72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599" y="0"/>
                </a:moveTo>
                <a:lnTo>
                  <a:pt x="0" y="0"/>
                </a:lnTo>
                <a:lnTo>
                  <a:pt x="0" y="6858000"/>
                </a:lnTo>
                <a:lnTo>
                  <a:pt x="228599" y="6858000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193546" y="0"/>
                </a:moveTo>
                <a:lnTo>
                  <a:pt x="0" y="0"/>
                </a:lnTo>
                <a:lnTo>
                  <a:pt x="0" y="6858000"/>
                </a:lnTo>
                <a:lnTo>
                  <a:pt x="193546" y="6858000"/>
                </a:lnTo>
                <a:lnTo>
                  <a:pt x="193546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1482852" y="0"/>
                </a:moveTo>
                <a:lnTo>
                  <a:pt x="0" y="0"/>
                </a:lnTo>
                <a:lnTo>
                  <a:pt x="0" y="327659"/>
                </a:lnTo>
                <a:lnTo>
                  <a:pt x="1482852" y="327659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228600" y="0"/>
                </a:moveTo>
                <a:lnTo>
                  <a:pt x="0" y="0"/>
                </a:lnTo>
                <a:lnTo>
                  <a:pt x="0" y="327659"/>
                </a:lnTo>
                <a:lnTo>
                  <a:pt x="228600" y="3276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762000" y="0"/>
                </a:moveTo>
                <a:lnTo>
                  <a:pt x="0" y="0"/>
                </a:lnTo>
                <a:lnTo>
                  <a:pt x="0" y="327659"/>
                </a:lnTo>
                <a:lnTo>
                  <a:pt x="762000" y="32765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1524000" y="0"/>
                </a:moveTo>
                <a:lnTo>
                  <a:pt x="0" y="0"/>
                </a:lnTo>
                <a:lnTo>
                  <a:pt x="0" y="327659"/>
                </a:lnTo>
                <a:lnTo>
                  <a:pt x="1524000" y="32765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993122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150875" y="0"/>
                </a:moveTo>
                <a:lnTo>
                  <a:pt x="0" y="0"/>
                </a:lnTo>
                <a:lnTo>
                  <a:pt x="0" y="6857997"/>
                </a:lnTo>
                <a:lnTo>
                  <a:pt x="150875" y="6857997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23112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2743200" y="0"/>
                </a:moveTo>
                <a:lnTo>
                  <a:pt x="0" y="0"/>
                </a:lnTo>
                <a:lnTo>
                  <a:pt x="0" y="327659"/>
                </a:lnTo>
                <a:lnTo>
                  <a:pt x="2743200" y="327659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6986016" y="5849111"/>
            <a:ext cx="1246631" cy="371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6939" y="3058668"/>
            <a:ext cx="6310121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631" y="1429003"/>
            <a:ext cx="7136737" cy="401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kartik.mathur@codingblocks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195073" y="0"/>
                </a:moveTo>
                <a:lnTo>
                  <a:pt x="0" y="0"/>
                </a:lnTo>
                <a:lnTo>
                  <a:pt x="0" y="6858000"/>
                </a:lnTo>
                <a:lnTo>
                  <a:pt x="195073" y="6858000"/>
                </a:lnTo>
                <a:lnTo>
                  <a:pt x="195073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4272" y="6249922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5"/>
                </a:lnTo>
                <a:lnTo>
                  <a:pt x="1481328" y="608075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7620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6249922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5"/>
                </a:lnTo>
                <a:lnTo>
                  <a:pt x="1524000" y="608075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9722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1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1" y="5647944"/>
                </a:lnTo>
                <a:lnTo>
                  <a:pt x="3563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9722" y="6097522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1560" y="740662"/>
            <a:ext cx="3302508" cy="538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9847" y="612648"/>
            <a:ext cx="2761488" cy="1152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12919" y="3351783"/>
            <a:ext cx="25717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5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r>
              <a:rPr dirty="0" sz="2500" spc="-27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500" spc="-450">
                <a:solidFill>
                  <a:srgbClr val="BC5C45"/>
                </a:solidFill>
                <a:latin typeface="Verdana"/>
                <a:cs typeface="Verdana"/>
              </a:rPr>
              <a:t>-II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5619" y="4449571"/>
            <a:ext cx="271589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85750" marR="5080" indent="-286385">
              <a:lnSpc>
                <a:spcPts val="2110"/>
              </a:lnSpc>
              <a:spcBef>
                <a:spcPts val="210"/>
              </a:spcBef>
              <a:buClr>
                <a:srgbClr val="BC5C45"/>
              </a:buClr>
              <a:buSzPct val="77777"/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1800" spc="-4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dirty="0" sz="1800" spc="-35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dirty="0" sz="1800" spc="-22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Verdana"/>
                <a:cs typeface="Verdana"/>
              </a:rPr>
              <a:t>contd..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878070" y="2739644"/>
            <a:ext cx="1431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solidFill>
                  <a:srgbClr val="C0504D"/>
                </a:solidFill>
              </a:rPr>
              <a:t>L</a:t>
            </a:r>
            <a:r>
              <a:rPr dirty="0" sz="2400" spc="65">
                <a:solidFill>
                  <a:srgbClr val="C0504D"/>
                </a:solidFill>
              </a:rPr>
              <a:t>e</a:t>
            </a:r>
            <a:r>
              <a:rPr dirty="0" sz="2400" spc="45">
                <a:solidFill>
                  <a:srgbClr val="C0504D"/>
                </a:solidFill>
              </a:rPr>
              <a:t>c</a:t>
            </a:r>
            <a:r>
              <a:rPr dirty="0" sz="2400" spc="-75">
                <a:solidFill>
                  <a:srgbClr val="C0504D"/>
                </a:solidFill>
              </a:rPr>
              <a:t>t</a:t>
            </a:r>
            <a:r>
              <a:rPr dirty="0" sz="2400" spc="-110">
                <a:solidFill>
                  <a:srgbClr val="C0504D"/>
                </a:solidFill>
              </a:rPr>
              <a:t>u</a:t>
            </a:r>
            <a:r>
              <a:rPr dirty="0" sz="2400" spc="-90">
                <a:solidFill>
                  <a:srgbClr val="C0504D"/>
                </a:solidFill>
              </a:rPr>
              <a:t>r</a:t>
            </a:r>
            <a:r>
              <a:rPr dirty="0" sz="2400" spc="-95">
                <a:solidFill>
                  <a:srgbClr val="C0504D"/>
                </a:solidFill>
              </a:rPr>
              <a:t>e</a:t>
            </a:r>
            <a:r>
              <a:rPr dirty="0" sz="2400" spc="-305">
                <a:solidFill>
                  <a:srgbClr val="C0504D"/>
                </a:solidFill>
              </a:rPr>
              <a:t>-</a:t>
            </a:r>
            <a:r>
              <a:rPr dirty="0" sz="2400">
                <a:solidFill>
                  <a:srgbClr val="C0504D"/>
                </a:solidFill>
              </a:rPr>
              <a:t>3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6580378" y="5747003"/>
            <a:ext cx="1196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dirty="0" sz="1400" spc="-12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Square</a:t>
            </a:r>
            <a:r>
              <a:rPr dirty="0" spc="-330"/>
              <a:t> </a:t>
            </a:r>
            <a:r>
              <a:rPr dirty="0" spc="-60"/>
              <a:t>root</a:t>
            </a:r>
            <a:r>
              <a:rPr dirty="0" spc="-315"/>
              <a:t> </a:t>
            </a:r>
            <a:r>
              <a:rPr dirty="0" spc="5"/>
              <a:t>of</a:t>
            </a:r>
            <a:r>
              <a:rPr dirty="0" spc="-24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15"/>
              <a:t>given</a:t>
            </a:r>
            <a:r>
              <a:rPr dirty="0" spc="-305"/>
              <a:t> </a:t>
            </a:r>
            <a:r>
              <a:rPr dirty="0" spc="-25"/>
              <a:t>number?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918460"/>
            <a:ext cx="37223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Sizeof(</a:t>
            </a:r>
            <a:r>
              <a:rPr dirty="0" spc="-395"/>
              <a:t> </a:t>
            </a:r>
            <a:r>
              <a:rPr dirty="0"/>
              <a:t>)</a:t>
            </a:r>
            <a:r>
              <a:rPr dirty="0" spc="-580"/>
              <a:t> </a:t>
            </a:r>
            <a:r>
              <a:rPr dirty="0" spc="-5"/>
              <a:t>operator</a:t>
            </a:r>
            <a:r>
              <a:rPr dirty="0" spc="-39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1991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C</a:t>
            </a:r>
            <a:r>
              <a:rPr dirty="0" spc="-75"/>
              <a:t>o</a:t>
            </a:r>
            <a:r>
              <a:rPr dirty="0" spc="-65"/>
              <a:t>n</a:t>
            </a:r>
            <a:r>
              <a:rPr dirty="0" spc="-75"/>
              <a:t>s</a:t>
            </a:r>
            <a:r>
              <a:rPr dirty="0" spc="-65"/>
              <a:t>tant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389380"/>
            <a:ext cx="5711825" cy="4479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170">
                <a:latin typeface="Verdana"/>
                <a:cs typeface="Verdana"/>
              </a:rPr>
              <a:t>C++</a:t>
            </a:r>
            <a:r>
              <a:rPr dirty="0" sz="2400" spc="-49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has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types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54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constants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260">
                <a:solidFill>
                  <a:srgbClr val="BC5C45"/>
                </a:solidFill>
                <a:latin typeface="Arial"/>
                <a:cs typeface="Arial"/>
              </a:rPr>
              <a:t>□</a:t>
            </a:r>
            <a:r>
              <a:rPr dirty="0" sz="1800" spc="38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dirty="0" sz="2400" spc="-120">
                <a:latin typeface="Verdana"/>
                <a:cs typeface="Verdana"/>
              </a:rPr>
              <a:t>Literals</a:t>
            </a:r>
            <a:endParaRPr sz="24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  <a:tabLst>
                <a:tab pos="583565" algn="l"/>
              </a:tabLst>
            </a:pPr>
            <a:r>
              <a:rPr dirty="0" sz="1700" spc="-75">
                <a:solidFill>
                  <a:srgbClr val="BC5C45"/>
                </a:solidFill>
                <a:latin typeface="Verdana"/>
                <a:cs typeface="Verdana"/>
              </a:rPr>
              <a:t>i.	</a:t>
            </a:r>
            <a:r>
              <a:rPr dirty="0" sz="2200" spc="-75">
                <a:latin typeface="Verdana"/>
                <a:cs typeface="Verdana"/>
              </a:rPr>
              <a:t>Integer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459">
                <a:latin typeface="Verdana"/>
                <a:cs typeface="Verdana"/>
              </a:rPr>
              <a:t> </a:t>
            </a:r>
            <a:r>
              <a:rPr dirty="0" sz="2200" spc="-145">
                <a:latin typeface="Verdana"/>
                <a:cs typeface="Verdana"/>
              </a:rPr>
              <a:t>212,</a:t>
            </a:r>
            <a:r>
              <a:rPr dirty="0" sz="2200" spc="-380">
                <a:latin typeface="Verdana"/>
                <a:cs typeface="Verdana"/>
              </a:rPr>
              <a:t> </a:t>
            </a:r>
            <a:r>
              <a:rPr dirty="0" sz="2200" spc="-155">
                <a:latin typeface="Verdana"/>
                <a:cs typeface="Verdana"/>
              </a:rPr>
              <a:t>215u,0x4b,077,</a:t>
            </a:r>
            <a:r>
              <a:rPr dirty="0" sz="2200" spc="-320">
                <a:latin typeface="Verdana"/>
                <a:cs typeface="Verdana"/>
              </a:rPr>
              <a:t> </a:t>
            </a:r>
            <a:r>
              <a:rPr dirty="0" sz="2200" spc="-135">
                <a:latin typeface="Verdana"/>
                <a:cs typeface="Verdana"/>
              </a:rPr>
              <a:t>30ul,</a:t>
            </a:r>
            <a:r>
              <a:rPr dirty="0" sz="2200" spc="-285">
                <a:latin typeface="Verdana"/>
                <a:cs typeface="Verdana"/>
              </a:rPr>
              <a:t> </a:t>
            </a:r>
            <a:r>
              <a:rPr dirty="0" sz="2200" spc="-150">
                <a:latin typeface="Verdana"/>
                <a:cs typeface="Verdana"/>
              </a:rPr>
              <a:t>75L)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55"/>
              </a:spcBef>
            </a:pPr>
            <a:r>
              <a:rPr dirty="0" sz="1700" spc="-100">
                <a:solidFill>
                  <a:srgbClr val="BC5C45"/>
                </a:solidFill>
                <a:latin typeface="Verdana"/>
                <a:cs typeface="Verdana"/>
              </a:rPr>
              <a:t>ii. </a:t>
            </a:r>
            <a:r>
              <a:rPr dirty="0" sz="2200" spc="-40">
                <a:latin typeface="Verdana"/>
                <a:cs typeface="Verdana"/>
              </a:rPr>
              <a:t>Floating </a:t>
            </a:r>
            <a:r>
              <a:rPr dirty="0" sz="2200" spc="-170">
                <a:latin typeface="Verdana"/>
                <a:cs typeface="Verdana"/>
              </a:rPr>
              <a:t>[3.14,</a:t>
            </a:r>
            <a:r>
              <a:rPr dirty="0" sz="2200" spc="-625">
                <a:latin typeface="Verdana"/>
                <a:cs typeface="Verdana"/>
              </a:rPr>
              <a:t> </a:t>
            </a:r>
            <a:r>
              <a:rPr dirty="0" sz="2200" spc="-210">
                <a:latin typeface="Verdana"/>
                <a:cs typeface="Verdana"/>
              </a:rPr>
              <a:t>31459E-5]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455"/>
              </a:spcBef>
            </a:pPr>
            <a:r>
              <a:rPr dirty="0" sz="1700" spc="-11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dirty="0" sz="2200" spc="-5">
                <a:latin typeface="Verdana"/>
                <a:cs typeface="Verdana"/>
              </a:rPr>
              <a:t>Boolean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65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true,false]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75"/>
              </a:spcBef>
              <a:tabLst>
                <a:tab pos="2140585" algn="l"/>
              </a:tabLst>
            </a:pPr>
            <a:r>
              <a:rPr dirty="0" sz="1700" spc="-140">
                <a:solidFill>
                  <a:srgbClr val="BC5C45"/>
                </a:solidFill>
                <a:latin typeface="Verdana"/>
                <a:cs typeface="Verdana"/>
              </a:rPr>
              <a:t>iv.</a:t>
            </a:r>
            <a:r>
              <a:rPr dirty="0" sz="1700" spc="-30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2200" spc="15">
                <a:latin typeface="Verdana"/>
                <a:cs typeface="Verdana"/>
              </a:rPr>
              <a:t>Character	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3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‘a’,</a:t>
            </a:r>
            <a:r>
              <a:rPr dirty="0" sz="2200" spc="-85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‘\n’,</a:t>
            </a:r>
            <a:r>
              <a:rPr dirty="0" sz="2200" spc="-80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‘\t’,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‘\\’,</a:t>
            </a:r>
            <a:r>
              <a:rPr dirty="0" sz="2200" spc="-15">
                <a:latin typeface="Verdana"/>
                <a:cs typeface="Verdana"/>
              </a:rPr>
              <a:t> </a:t>
            </a:r>
            <a:r>
              <a:rPr dirty="0" sz="2200" spc="155">
                <a:latin typeface="Verdana"/>
                <a:cs typeface="Verdana"/>
              </a:rPr>
              <a:t>‘\’’</a:t>
            </a:r>
            <a:r>
              <a:rPr dirty="0" sz="2200" spc="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455"/>
              </a:spcBef>
            </a:pPr>
            <a:r>
              <a:rPr dirty="0" sz="1700" spc="-140">
                <a:solidFill>
                  <a:srgbClr val="BC5C45"/>
                </a:solidFill>
                <a:latin typeface="Verdana"/>
                <a:cs typeface="Verdana"/>
              </a:rPr>
              <a:t>v. </a:t>
            </a:r>
            <a:r>
              <a:rPr dirty="0" sz="2200" spc="-135">
                <a:latin typeface="Verdana"/>
                <a:cs typeface="Verdana"/>
              </a:rPr>
              <a:t>String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650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“Coding </a:t>
            </a:r>
            <a:r>
              <a:rPr dirty="0" sz="2200" spc="-45">
                <a:latin typeface="Verdana"/>
                <a:cs typeface="Verdana"/>
              </a:rPr>
              <a:t>Blocks”]</a:t>
            </a:r>
            <a:endParaRPr sz="2200">
              <a:latin typeface="Verdana"/>
              <a:cs typeface="Verdana"/>
            </a:endParaRPr>
          </a:p>
          <a:p>
            <a:pPr marL="341630" indent="-328930">
              <a:lnSpc>
                <a:spcPct val="100000"/>
              </a:lnSpc>
              <a:spcBef>
                <a:spcPts val="57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40995" algn="l"/>
                <a:tab pos="341630" algn="l"/>
              </a:tabLst>
            </a:pPr>
            <a:r>
              <a:rPr dirty="0" sz="2400" spc="-60">
                <a:latin typeface="Verdana"/>
                <a:cs typeface="Verdana"/>
              </a:rPr>
              <a:t>Symbolic</a:t>
            </a:r>
            <a:r>
              <a:rPr dirty="0" sz="2400" spc="-62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Constants</a:t>
            </a:r>
            <a:endParaRPr sz="2400">
              <a:latin typeface="Verdana"/>
              <a:cs typeface="Verdana"/>
            </a:endParaRPr>
          </a:p>
          <a:p>
            <a:pPr lvl="1" marL="584200" marR="554990" indent="-274320">
              <a:lnSpc>
                <a:spcPct val="101800"/>
              </a:lnSpc>
              <a:spcBef>
                <a:spcPts val="465"/>
              </a:spcBef>
              <a:buClr>
                <a:srgbClr val="BC5C45"/>
              </a:buClr>
              <a:buSzPct val="77272"/>
              <a:buAutoNum type="romanLcPeriod"/>
              <a:tabLst>
                <a:tab pos="583565" algn="l"/>
                <a:tab pos="584200" algn="l"/>
              </a:tabLst>
            </a:pPr>
            <a:r>
              <a:rPr dirty="0" sz="2200" spc="-25">
                <a:latin typeface="Verdana"/>
                <a:cs typeface="Verdana"/>
              </a:rPr>
              <a:t>#define</a:t>
            </a:r>
            <a:r>
              <a:rPr dirty="0" sz="2200" spc="-47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preprocessor(</a:t>
            </a:r>
            <a:r>
              <a:rPr dirty="0" sz="1100" spc="-50">
                <a:latin typeface="Verdana"/>
                <a:cs typeface="Verdana"/>
              </a:rPr>
              <a:t>no </a:t>
            </a:r>
            <a:r>
              <a:rPr dirty="0" sz="1100" spc="-65">
                <a:latin typeface="Verdana"/>
                <a:cs typeface="Verdana"/>
              </a:rPr>
              <a:t>space </a:t>
            </a:r>
            <a:r>
              <a:rPr dirty="0" sz="1100" spc="-30">
                <a:latin typeface="Verdana"/>
                <a:cs typeface="Verdana"/>
              </a:rPr>
              <a:t>is </a:t>
            </a:r>
            <a:r>
              <a:rPr dirty="0" sz="1100" spc="-70">
                <a:latin typeface="Verdana"/>
                <a:cs typeface="Verdana"/>
              </a:rPr>
              <a:t>occupied, </a:t>
            </a:r>
            <a:r>
              <a:rPr dirty="0" sz="1100" spc="-80">
                <a:latin typeface="Verdana"/>
                <a:cs typeface="Verdana"/>
              </a:rPr>
              <a:t>not  </a:t>
            </a:r>
            <a:r>
              <a:rPr dirty="0" sz="1100" spc="-70">
                <a:latin typeface="Verdana"/>
                <a:cs typeface="Verdana"/>
              </a:rPr>
              <a:t>compiled,</a:t>
            </a:r>
            <a:r>
              <a:rPr dirty="0" sz="1100" spc="-120">
                <a:latin typeface="Verdana"/>
                <a:cs typeface="Verdana"/>
              </a:rPr>
              <a:t> </a:t>
            </a:r>
            <a:r>
              <a:rPr dirty="0" sz="1100" spc="-60">
                <a:latin typeface="Verdana"/>
                <a:cs typeface="Verdana"/>
              </a:rPr>
              <a:t>can’t</a:t>
            </a:r>
            <a:r>
              <a:rPr dirty="0" sz="1100" spc="-125">
                <a:latin typeface="Verdana"/>
                <a:cs typeface="Verdana"/>
              </a:rPr>
              <a:t> </a:t>
            </a:r>
            <a:r>
              <a:rPr dirty="0" sz="1100" spc="-45">
                <a:latin typeface="Verdana"/>
                <a:cs typeface="Verdana"/>
              </a:rPr>
              <a:t>be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 spc="-70">
                <a:latin typeface="Verdana"/>
                <a:cs typeface="Verdana"/>
              </a:rPr>
              <a:t>changed</a:t>
            </a:r>
            <a:r>
              <a:rPr dirty="0" sz="1100" spc="-140">
                <a:latin typeface="Verdana"/>
                <a:cs typeface="Verdana"/>
              </a:rPr>
              <a:t> </a:t>
            </a:r>
            <a:r>
              <a:rPr dirty="0" sz="1100" spc="-30">
                <a:latin typeface="Verdana"/>
                <a:cs typeface="Verdana"/>
              </a:rPr>
              <a:t>in</a:t>
            </a:r>
            <a:r>
              <a:rPr dirty="0" sz="1100" spc="-140">
                <a:latin typeface="Verdana"/>
                <a:cs typeface="Verdana"/>
              </a:rPr>
              <a:t> </a:t>
            </a:r>
            <a:r>
              <a:rPr dirty="0" sz="1100" spc="-65">
                <a:latin typeface="Verdana"/>
                <a:cs typeface="Verdana"/>
              </a:rPr>
              <a:t>main</a:t>
            </a:r>
            <a:r>
              <a:rPr dirty="0" sz="2200" spc="-65"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 lvl="1" marL="584200" indent="-274320">
              <a:lnSpc>
                <a:spcPct val="100000"/>
              </a:lnSpc>
              <a:spcBef>
                <a:spcPts val="480"/>
              </a:spcBef>
              <a:buClr>
                <a:srgbClr val="BC5C45"/>
              </a:buClr>
              <a:buSzPct val="77272"/>
              <a:buAutoNum type="romanLcPeriod"/>
              <a:tabLst>
                <a:tab pos="584200" algn="l"/>
              </a:tabLst>
            </a:pPr>
            <a:r>
              <a:rPr dirty="0" sz="2200" spc="-20">
                <a:latin typeface="Verdana"/>
                <a:cs typeface="Verdana"/>
              </a:rPr>
              <a:t>const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keyword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33299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Type</a:t>
            </a:r>
            <a:r>
              <a:rPr dirty="0" spc="-475"/>
              <a:t> </a:t>
            </a:r>
            <a:r>
              <a:rPr dirty="0" spc="-70"/>
              <a:t>conversion!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319" y="1468628"/>
            <a:ext cx="5668645" cy="1193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7655" marR="5080" indent="-274955">
              <a:lnSpc>
                <a:spcPct val="100800"/>
              </a:lnSpc>
              <a:spcBef>
                <a:spcPts val="7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/>
              <a:t>	</a:t>
            </a:r>
            <a:r>
              <a:rPr dirty="0" sz="2400" spc="-90">
                <a:latin typeface="Verdana"/>
                <a:cs typeface="Verdana"/>
              </a:rPr>
              <a:t>Implicit </a:t>
            </a:r>
            <a:r>
              <a:rPr dirty="0" sz="2400" spc="10">
                <a:latin typeface="Verdana"/>
                <a:cs typeface="Verdana"/>
              </a:rPr>
              <a:t>–Based </a:t>
            </a:r>
            <a:r>
              <a:rPr dirty="0" sz="2400" spc="15">
                <a:latin typeface="Verdana"/>
                <a:cs typeface="Verdana"/>
              </a:rPr>
              <a:t>on </a:t>
            </a:r>
            <a:r>
              <a:rPr dirty="0" sz="2400" spc="-15">
                <a:latin typeface="Verdana"/>
                <a:cs typeface="Verdana"/>
              </a:rPr>
              <a:t>the operator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90">
                <a:latin typeface="Verdana"/>
                <a:cs typeface="Verdana"/>
              </a:rPr>
              <a:t>and  </a:t>
            </a:r>
            <a:r>
              <a:rPr dirty="0" sz="2400" spc="-5">
                <a:latin typeface="Verdana"/>
                <a:cs typeface="Verdana"/>
              </a:rPr>
              <a:t>operands</a:t>
            </a:r>
            <a:endParaRPr sz="24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40360" algn="l"/>
                <a:tab pos="340995" algn="l"/>
              </a:tabLst>
            </a:pPr>
            <a:r>
              <a:rPr dirty="0" sz="2400" spc="-85">
                <a:latin typeface="Verdana"/>
                <a:cs typeface="Verdana"/>
              </a:rPr>
              <a:t>Explicit </a:t>
            </a:r>
            <a:r>
              <a:rPr dirty="0" sz="2400" spc="15">
                <a:latin typeface="Verdana"/>
                <a:cs typeface="Verdana"/>
              </a:rPr>
              <a:t>–(new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type)expression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8901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Operators </a:t>
            </a:r>
            <a:r>
              <a:rPr dirty="0" spc="55"/>
              <a:t>we </a:t>
            </a:r>
            <a:r>
              <a:rPr dirty="0" spc="45"/>
              <a:t>have</a:t>
            </a:r>
            <a:r>
              <a:rPr dirty="0" spc="-700"/>
              <a:t> </a:t>
            </a:r>
            <a:r>
              <a:rPr dirty="0" spc="-30"/>
              <a:t>seen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02588"/>
            <a:ext cx="6769100" cy="419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2615"/>
              </a:lnSpc>
              <a:spcBef>
                <a:spcPts val="100"/>
              </a:spcBef>
              <a:buClr>
                <a:srgbClr val="BC5C45"/>
              </a:buClr>
              <a:buSzPct val="77272"/>
              <a:buFont typeface="Arial"/>
              <a:buChar char="□"/>
              <a:tabLst>
                <a:tab pos="298450" algn="l"/>
              </a:tabLst>
            </a:pPr>
            <a:r>
              <a:rPr dirty="0" sz="2200" spc="-80">
                <a:latin typeface="Verdana"/>
                <a:cs typeface="Verdana"/>
              </a:rPr>
              <a:t>Unary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+,-]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15"/>
              </a:lnSpc>
              <a:tabLst>
                <a:tab pos="311785" algn="l"/>
              </a:tabLst>
            </a:pPr>
            <a:r>
              <a:rPr dirty="0" sz="1700" spc="245">
                <a:solidFill>
                  <a:srgbClr val="BC5C45"/>
                </a:solidFill>
                <a:latin typeface="Arial"/>
                <a:cs typeface="Arial"/>
              </a:rPr>
              <a:t>□	</a:t>
            </a:r>
            <a:r>
              <a:rPr dirty="0" sz="2200" spc="-50">
                <a:latin typeface="Verdana"/>
                <a:cs typeface="Verdana"/>
              </a:rPr>
              <a:t>Arithmetic</a:t>
            </a:r>
            <a:r>
              <a:rPr dirty="0" sz="2200" spc="-1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459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+,-,</a:t>
            </a:r>
            <a:r>
              <a:rPr dirty="0" sz="2200" spc="-47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/,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195">
                <a:latin typeface="Verdana"/>
                <a:cs typeface="Verdana"/>
              </a:rPr>
              <a:t>*,%]</a:t>
            </a:r>
            <a:endParaRPr sz="2200">
              <a:latin typeface="Verdana"/>
              <a:cs typeface="Verdana"/>
            </a:endParaRPr>
          </a:p>
          <a:p>
            <a:pPr marL="299085" indent="-287020">
              <a:lnSpc>
                <a:spcPts val="2630"/>
              </a:lnSpc>
              <a:spcBef>
                <a:spcPts val="45"/>
              </a:spcBef>
              <a:buClr>
                <a:srgbClr val="BC5C45"/>
              </a:buClr>
              <a:buSzPct val="77272"/>
              <a:buFont typeface="Arial"/>
              <a:buChar char="□"/>
              <a:tabLst>
                <a:tab pos="299720" algn="l"/>
              </a:tabLst>
            </a:pPr>
            <a:r>
              <a:rPr dirty="0" sz="2200" spc="-80">
                <a:latin typeface="Verdana"/>
                <a:cs typeface="Verdana"/>
              </a:rPr>
              <a:t>Brackets </a:t>
            </a:r>
            <a:r>
              <a:rPr dirty="0" sz="2200">
                <a:latin typeface="Verdana"/>
                <a:cs typeface="Verdana"/>
              </a:rPr>
              <a:t>[ </a:t>
            </a:r>
            <a:r>
              <a:rPr dirty="0" sz="2200" spc="-105">
                <a:latin typeface="Verdana"/>
                <a:cs typeface="Verdana"/>
              </a:rPr>
              <a:t>()</a:t>
            </a:r>
            <a:r>
              <a:rPr dirty="0" sz="2200" spc="-3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 marL="312420" indent="-299720">
              <a:lnSpc>
                <a:spcPts val="2605"/>
              </a:lnSpc>
              <a:buClr>
                <a:srgbClr val="BC5C45"/>
              </a:buClr>
              <a:buSzPct val="77272"/>
              <a:buFont typeface="Arial"/>
              <a:buChar char="□"/>
              <a:tabLst>
                <a:tab pos="311785" algn="l"/>
                <a:tab pos="312420" algn="l"/>
              </a:tabLst>
            </a:pPr>
            <a:r>
              <a:rPr dirty="0" sz="2200" spc="-70">
                <a:latin typeface="Verdana"/>
                <a:cs typeface="Verdana"/>
              </a:rPr>
              <a:t>Assignment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5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=]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15"/>
              </a:lnSpc>
              <a:tabLst>
                <a:tab pos="311785" algn="l"/>
              </a:tabLst>
            </a:pPr>
            <a:r>
              <a:rPr dirty="0" sz="1700" spc="245">
                <a:solidFill>
                  <a:srgbClr val="BC5C45"/>
                </a:solidFill>
                <a:latin typeface="Arial"/>
                <a:cs typeface="Arial"/>
              </a:rPr>
              <a:t>□	</a:t>
            </a:r>
            <a:r>
              <a:rPr dirty="0" sz="2200" spc="-35">
                <a:latin typeface="Verdana"/>
                <a:cs typeface="Verdana"/>
              </a:rPr>
              <a:t>Relational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459">
                <a:latin typeface="Verdana"/>
                <a:cs typeface="Verdana"/>
              </a:rPr>
              <a:t> </a:t>
            </a:r>
            <a:r>
              <a:rPr dirty="0" sz="2200" spc="-229">
                <a:latin typeface="Verdana"/>
                <a:cs typeface="Verdana"/>
              </a:rPr>
              <a:t>==,!=,</a:t>
            </a:r>
            <a:r>
              <a:rPr dirty="0" sz="2200" spc="-605">
                <a:latin typeface="Verdana"/>
                <a:cs typeface="Verdana"/>
              </a:rPr>
              <a:t> </a:t>
            </a:r>
            <a:r>
              <a:rPr dirty="0" sz="2200" spc="-180">
                <a:latin typeface="Verdana"/>
                <a:cs typeface="Verdana"/>
              </a:rPr>
              <a:t>&gt;,&lt;,&gt;=,</a:t>
            </a:r>
            <a:r>
              <a:rPr dirty="0" sz="2200" spc="-390">
                <a:latin typeface="Verdana"/>
                <a:cs typeface="Verdana"/>
              </a:rPr>
              <a:t> </a:t>
            </a:r>
            <a:r>
              <a:rPr dirty="0" sz="2200" spc="-395">
                <a:latin typeface="Verdana"/>
                <a:cs typeface="Verdana"/>
              </a:rPr>
              <a:t>&lt;=]</a:t>
            </a:r>
            <a:endParaRPr sz="2200">
              <a:latin typeface="Verdana"/>
              <a:cs typeface="Verdana"/>
            </a:endParaRPr>
          </a:p>
          <a:p>
            <a:pPr marL="295910" indent="-283845">
              <a:lnSpc>
                <a:spcPct val="100000"/>
              </a:lnSpc>
              <a:spcBef>
                <a:spcPts val="75"/>
              </a:spcBef>
              <a:buClr>
                <a:srgbClr val="BC5C45"/>
              </a:buClr>
              <a:buSzPct val="77272"/>
              <a:buFont typeface="Arial"/>
              <a:buChar char="□"/>
              <a:tabLst>
                <a:tab pos="296545" algn="l"/>
              </a:tabLst>
            </a:pPr>
            <a:r>
              <a:rPr dirty="0" sz="2200" spc="10">
                <a:latin typeface="Verdana"/>
                <a:cs typeface="Verdana"/>
              </a:rPr>
              <a:t>Logical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Operators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[</a:t>
            </a:r>
            <a:r>
              <a:rPr dirty="0" sz="2200" spc="-3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&amp;&amp;,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165">
                <a:latin typeface="Verdana"/>
                <a:cs typeface="Verdana"/>
              </a:rPr>
              <a:t>||,</a:t>
            </a:r>
            <a:r>
              <a:rPr dirty="0" sz="2200" spc="8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!</a:t>
            </a:r>
            <a:r>
              <a:rPr dirty="0" sz="2200" spc="-3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]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Verdana"/>
              <a:cs typeface="Verdana"/>
            </a:endParaRPr>
          </a:p>
          <a:p>
            <a:pPr marL="12700" marR="5080">
              <a:lnSpc>
                <a:spcPct val="79100"/>
              </a:lnSpc>
            </a:pPr>
            <a:r>
              <a:rPr dirty="0" sz="2200" spc="-114">
                <a:latin typeface="Verdana"/>
                <a:cs typeface="Verdana"/>
              </a:rPr>
              <a:t>PS</a:t>
            </a:r>
            <a:r>
              <a:rPr dirty="0" sz="2200" spc="-4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-</a:t>
            </a:r>
            <a:r>
              <a:rPr dirty="0" sz="2200" spc="-540">
                <a:latin typeface="Verdana"/>
                <a:cs typeface="Verdana"/>
              </a:rPr>
              <a:t> </a:t>
            </a:r>
            <a:r>
              <a:rPr dirty="0" sz="2200" spc="-145">
                <a:latin typeface="Verdana"/>
                <a:cs typeface="Verdana"/>
              </a:rPr>
              <a:t>1:</a:t>
            </a:r>
            <a:r>
              <a:rPr dirty="0" sz="2200" spc="-58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Relational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Operators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and</a:t>
            </a:r>
            <a:r>
              <a:rPr dirty="0" sz="2200" spc="170">
                <a:latin typeface="Verdana"/>
                <a:cs typeface="Verdana"/>
              </a:rPr>
              <a:t> </a:t>
            </a:r>
            <a:r>
              <a:rPr dirty="0" sz="2200" spc="15">
                <a:latin typeface="Verdana"/>
                <a:cs typeface="Verdana"/>
              </a:rPr>
              <a:t>Logical</a:t>
            </a:r>
            <a:r>
              <a:rPr dirty="0" sz="2200" spc="-46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Operators  </a:t>
            </a:r>
            <a:r>
              <a:rPr dirty="0" sz="2200" spc="-45">
                <a:latin typeface="Verdana"/>
                <a:cs typeface="Verdana"/>
              </a:rPr>
              <a:t>always </a:t>
            </a:r>
            <a:r>
              <a:rPr dirty="0" sz="2200" spc="-35">
                <a:latin typeface="Verdana"/>
                <a:cs typeface="Verdana"/>
              </a:rPr>
              <a:t>Evaluate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>
                <a:latin typeface="Verdana"/>
                <a:cs typeface="Verdana"/>
              </a:rPr>
              <a:t>0</a:t>
            </a:r>
            <a:r>
              <a:rPr dirty="0" sz="2200" spc="-434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or1</a:t>
            </a:r>
            <a:endParaRPr sz="2200">
              <a:latin typeface="Verdana"/>
              <a:cs typeface="Verdana"/>
            </a:endParaRPr>
          </a:p>
          <a:p>
            <a:pPr marL="12700" marR="60960">
              <a:lnSpc>
                <a:spcPts val="2400"/>
              </a:lnSpc>
              <a:spcBef>
                <a:spcPts val="40"/>
              </a:spcBef>
            </a:pPr>
            <a:r>
              <a:rPr dirty="0" sz="2200" spc="-114">
                <a:latin typeface="Verdana"/>
                <a:cs typeface="Verdana"/>
              </a:rPr>
              <a:t>PS</a:t>
            </a:r>
            <a:r>
              <a:rPr dirty="0" sz="2200" spc="-44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–2:</a:t>
            </a:r>
            <a:r>
              <a:rPr dirty="0" sz="2200" spc="-580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For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15">
                <a:latin typeface="Verdana"/>
                <a:cs typeface="Verdana"/>
              </a:rPr>
              <a:t>logical</a:t>
            </a:r>
            <a:r>
              <a:rPr dirty="0" sz="2200" spc="4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evaluation</a:t>
            </a:r>
            <a:r>
              <a:rPr dirty="0" sz="2200" spc="-2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any</a:t>
            </a:r>
            <a:r>
              <a:rPr dirty="0" sz="2200" spc="-1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non-zero</a:t>
            </a:r>
            <a:r>
              <a:rPr dirty="0" sz="2200" spc="-12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value</a:t>
            </a:r>
            <a:r>
              <a:rPr dirty="0" sz="2200" spc="-560">
                <a:latin typeface="Verdana"/>
                <a:cs typeface="Verdana"/>
              </a:rPr>
              <a:t> </a:t>
            </a:r>
            <a:r>
              <a:rPr dirty="0" sz="2200" spc="-229">
                <a:latin typeface="Verdana"/>
                <a:cs typeface="Verdana"/>
              </a:rPr>
              <a:t>is  </a:t>
            </a:r>
            <a:r>
              <a:rPr dirty="0" sz="2200" spc="-95">
                <a:latin typeface="Verdana"/>
                <a:cs typeface="Verdana"/>
              </a:rPr>
              <a:t>true.</a:t>
            </a:r>
            <a:endParaRPr sz="2200">
              <a:latin typeface="Verdana"/>
              <a:cs typeface="Verdana"/>
            </a:endParaRPr>
          </a:p>
          <a:p>
            <a:pPr marL="12700" marR="175895">
              <a:lnSpc>
                <a:spcPts val="2110"/>
              </a:lnSpc>
              <a:spcBef>
                <a:spcPts val="425"/>
              </a:spcBef>
            </a:pPr>
            <a:r>
              <a:rPr dirty="0" sz="2200" spc="-114">
                <a:latin typeface="Verdana"/>
                <a:cs typeface="Verdana"/>
              </a:rPr>
              <a:t>PS</a:t>
            </a:r>
            <a:r>
              <a:rPr dirty="0" sz="2200" spc="-4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-</a:t>
            </a:r>
            <a:r>
              <a:rPr dirty="0" sz="2200" spc="-540">
                <a:latin typeface="Verdana"/>
                <a:cs typeface="Verdana"/>
              </a:rPr>
              <a:t> </a:t>
            </a:r>
            <a:r>
              <a:rPr dirty="0" sz="2200" spc="-145">
                <a:latin typeface="Verdana"/>
                <a:cs typeface="Verdana"/>
              </a:rPr>
              <a:t>3:</a:t>
            </a:r>
            <a:r>
              <a:rPr dirty="0" sz="2200" spc="-58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Evaluation</a:t>
            </a:r>
            <a:r>
              <a:rPr dirty="0" sz="2200" spc="-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355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logical</a:t>
            </a:r>
            <a:r>
              <a:rPr dirty="0" sz="2200" spc="35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expressions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stops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as  </a:t>
            </a:r>
            <a:r>
              <a:rPr dirty="0" sz="2200" spc="-30">
                <a:latin typeface="Verdana"/>
                <a:cs typeface="Verdana"/>
              </a:rPr>
              <a:t>soon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as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final</a:t>
            </a:r>
            <a:r>
              <a:rPr dirty="0" sz="2200" spc="-26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value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is</a:t>
            </a:r>
            <a:r>
              <a:rPr dirty="0" sz="2200" spc="-41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known.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3967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Some </a:t>
            </a:r>
            <a:r>
              <a:rPr dirty="0" spc="-40"/>
              <a:t>more</a:t>
            </a:r>
            <a:r>
              <a:rPr dirty="0" spc="-650"/>
              <a:t> </a:t>
            </a:r>
            <a:r>
              <a:rPr dirty="0" spc="-85"/>
              <a:t>operators!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389380"/>
            <a:ext cx="5926455" cy="17907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72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 sz="2400" spc="-45">
                <a:latin typeface="Verdana"/>
                <a:cs typeface="Verdana"/>
              </a:rPr>
              <a:t>Arithmetic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–[</a:t>
            </a:r>
            <a:r>
              <a:rPr dirty="0" sz="2400" spc="-50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++,</a:t>
            </a:r>
            <a:r>
              <a:rPr dirty="0" sz="2400" spc="-42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--]</a:t>
            </a:r>
            <a:endParaRPr sz="2400">
              <a:latin typeface="Verdana"/>
              <a:cs typeface="Verdana"/>
            </a:endParaRPr>
          </a:p>
          <a:p>
            <a:pPr marL="340360" indent="-327660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 sz="2400" spc="-120">
                <a:latin typeface="Verdana"/>
                <a:cs typeface="Verdana"/>
              </a:rPr>
              <a:t>Bitwise</a:t>
            </a:r>
            <a:r>
              <a:rPr dirty="0" sz="2400" spc="-28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Operators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–[</a:t>
            </a:r>
            <a:r>
              <a:rPr dirty="0" sz="2400" spc="-50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&amp;,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1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~,^,</a:t>
            </a:r>
            <a:r>
              <a:rPr dirty="0" sz="2400" spc="-600">
                <a:latin typeface="Verdana"/>
                <a:cs typeface="Verdana"/>
              </a:rPr>
              <a:t> </a:t>
            </a:r>
            <a:r>
              <a:rPr dirty="0" sz="2400" spc="-350">
                <a:latin typeface="Verdana"/>
                <a:cs typeface="Verdana"/>
              </a:rPr>
              <a:t>&lt;&lt;,&gt;&gt;]</a:t>
            </a:r>
            <a:endParaRPr sz="2400">
              <a:latin typeface="Verdana"/>
              <a:cs typeface="Verdana"/>
            </a:endParaRPr>
          </a:p>
          <a:p>
            <a:pPr marL="339725" marR="130810" indent="-339725">
              <a:lnSpc>
                <a:spcPts val="3500"/>
              </a:lnSpc>
              <a:spcBef>
                <a:spcPts val="10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 sz="2400" spc="60">
                <a:latin typeface="Verdana"/>
                <a:cs typeface="Verdana"/>
              </a:rPr>
              <a:t>Compound </a:t>
            </a:r>
            <a:r>
              <a:rPr dirty="0" sz="2400" spc="-65">
                <a:latin typeface="Verdana"/>
                <a:cs typeface="Verdana"/>
              </a:rPr>
              <a:t>assignment </a:t>
            </a:r>
            <a:r>
              <a:rPr dirty="0" sz="2400" spc="-45">
                <a:latin typeface="Verdana"/>
                <a:cs typeface="Verdana"/>
              </a:rPr>
              <a:t>operators </a:t>
            </a:r>
            <a:r>
              <a:rPr dirty="0" sz="2400">
                <a:latin typeface="Verdana"/>
                <a:cs typeface="Verdana"/>
              </a:rPr>
              <a:t>–  [</a:t>
            </a:r>
            <a:r>
              <a:rPr dirty="0" sz="2400" spc="-509">
                <a:latin typeface="Verdana"/>
                <a:cs typeface="Verdana"/>
              </a:rPr>
              <a:t> </a:t>
            </a:r>
            <a:r>
              <a:rPr dirty="0" sz="2400" spc="-275">
                <a:latin typeface="Verdana"/>
                <a:cs typeface="Verdana"/>
              </a:rPr>
              <a:t>+=,</a:t>
            </a:r>
            <a:r>
              <a:rPr dirty="0" sz="2400" spc="-370">
                <a:latin typeface="Verdana"/>
                <a:cs typeface="Verdana"/>
              </a:rPr>
              <a:t> </a:t>
            </a:r>
            <a:r>
              <a:rPr dirty="0" sz="2400" spc="-350">
                <a:latin typeface="Verdana"/>
                <a:cs typeface="Verdana"/>
              </a:rPr>
              <a:t>*=,</a:t>
            </a:r>
            <a:r>
              <a:rPr dirty="0" sz="2400" spc="-515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/=,</a:t>
            </a:r>
            <a:r>
              <a:rPr dirty="0" sz="2400" spc="-520">
                <a:latin typeface="Verdana"/>
                <a:cs typeface="Verdana"/>
              </a:rPr>
              <a:t> </a:t>
            </a:r>
            <a:r>
              <a:rPr dirty="0" sz="2400" spc="-254">
                <a:latin typeface="Verdana"/>
                <a:cs typeface="Verdana"/>
              </a:rPr>
              <a:t>%=,&amp;=,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|=,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270">
                <a:latin typeface="Verdana"/>
                <a:cs typeface="Verdana"/>
              </a:rPr>
              <a:t>^=,&lt;&lt;=,&gt;&gt;=]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54102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Precedence </a:t>
            </a:r>
            <a:r>
              <a:rPr dirty="0"/>
              <a:t>&amp;</a:t>
            </a:r>
            <a:r>
              <a:rPr dirty="0" spc="-430"/>
              <a:t> </a:t>
            </a:r>
            <a:r>
              <a:rPr dirty="0" spc="-100"/>
              <a:t>Associativity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350262"/>
            <a:ext cx="5852158" cy="4392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433" y="739140"/>
            <a:ext cx="46310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>
                <a:solidFill>
                  <a:srgbClr val="BC5C45"/>
                </a:solidFill>
                <a:latin typeface="Verdana"/>
                <a:cs typeface="Verdana"/>
              </a:rPr>
              <a:t>Another </a:t>
            </a:r>
            <a:r>
              <a:rPr dirty="0" sz="3200">
                <a:solidFill>
                  <a:srgbClr val="BC5C45"/>
                </a:solidFill>
                <a:latin typeface="Verdana"/>
                <a:cs typeface="Verdana"/>
              </a:rPr>
              <a:t>type </a:t>
            </a:r>
            <a:r>
              <a:rPr dirty="0" sz="3200" spc="5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dirty="0" sz="3200" spc="-85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BC5C45"/>
                </a:solidFill>
                <a:latin typeface="Verdana"/>
                <a:cs typeface="Verdana"/>
              </a:rPr>
              <a:t>a </a:t>
            </a:r>
            <a:r>
              <a:rPr dirty="0" sz="3200" spc="-15">
                <a:solidFill>
                  <a:srgbClr val="BC5C45"/>
                </a:solidFill>
                <a:latin typeface="Verdana"/>
                <a:cs typeface="Verdana"/>
              </a:rPr>
              <a:t>loop!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488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Verdana"/>
                <a:cs typeface="Verdana"/>
              </a:rPr>
              <a:t>for(</a:t>
            </a:r>
            <a:r>
              <a:rPr dirty="0" sz="2400" spc="-85" i="1">
                <a:latin typeface="Verdana"/>
                <a:cs typeface="Verdana"/>
              </a:rPr>
              <a:t>initialization;condition;step</a:t>
            </a:r>
            <a:r>
              <a:rPr dirty="0" sz="2400" spc="-85">
                <a:latin typeface="Verdana"/>
                <a:cs typeface="Verdana"/>
              </a:rPr>
              <a:t>)</a:t>
            </a:r>
            <a:r>
              <a:rPr dirty="0" sz="2400" spc="-355">
                <a:latin typeface="Verdana"/>
                <a:cs typeface="Verdana"/>
              </a:rPr>
              <a:t> </a:t>
            </a:r>
            <a:r>
              <a:rPr dirty="0" sz="2400" spc="-680">
                <a:latin typeface="Verdana"/>
                <a:cs typeface="Verdana"/>
              </a:rPr>
              <a:t>{}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802131"/>
            <a:ext cx="65309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0"/>
              <a:t>Lets</a:t>
            </a:r>
            <a:r>
              <a:rPr dirty="0" sz="2800" spc="-380"/>
              <a:t> </a:t>
            </a:r>
            <a:r>
              <a:rPr dirty="0" sz="2800" spc="-10"/>
              <a:t>convert</a:t>
            </a:r>
            <a:r>
              <a:rPr dirty="0" sz="2800" spc="-220"/>
              <a:t> </a:t>
            </a:r>
            <a:r>
              <a:rPr dirty="0" sz="2800" spc="-45"/>
              <a:t>some</a:t>
            </a:r>
            <a:r>
              <a:rPr dirty="0" sz="2800" spc="-254"/>
              <a:t> </a:t>
            </a:r>
            <a:r>
              <a:rPr dirty="0" sz="2800" spc="-55"/>
              <a:t>problems</a:t>
            </a:r>
            <a:r>
              <a:rPr dirty="0" sz="2800" spc="-265"/>
              <a:t> </a:t>
            </a:r>
            <a:r>
              <a:rPr dirty="0" sz="2800" spc="-10"/>
              <a:t>to</a:t>
            </a:r>
            <a:r>
              <a:rPr dirty="0" sz="2800" spc="-229"/>
              <a:t> </a:t>
            </a:r>
            <a:r>
              <a:rPr dirty="0" sz="2800" spc="-70"/>
              <a:t>use</a:t>
            </a:r>
            <a:r>
              <a:rPr dirty="0" sz="2800" spc="-315"/>
              <a:t> </a:t>
            </a:r>
            <a:r>
              <a:rPr dirty="0" sz="2800" spc="-75"/>
              <a:t>for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0954" y="1389380"/>
            <a:ext cx="6007100" cy="35553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72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180" algn="l"/>
              </a:tabLst>
            </a:pPr>
            <a:r>
              <a:rPr dirty="0" sz="2400" spc="-114">
                <a:latin typeface="Verdana"/>
                <a:cs typeface="Verdana"/>
              </a:rPr>
              <a:t>Print</a:t>
            </a:r>
            <a:r>
              <a:rPr dirty="0" sz="2400" spc="-34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all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prime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numbers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between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40360" indent="-327660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 sz="2400" spc="-80">
                <a:latin typeface="Verdana"/>
                <a:cs typeface="Verdana"/>
              </a:rPr>
              <a:t>Reverse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  <a:p>
            <a:pPr marL="340360" indent="-327660">
              <a:lnSpc>
                <a:spcPct val="100000"/>
              </a:lnSpc>
              <a:spcBef>
                <a:spcPts val="21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39725" algn="l"/>
                <a:tab pos="340360" algn="l"/>
              </a:tabLst>
            </a:pPr>
            <a:r>
              <a:rPr dirty="0" sz="2400" spc="-114">
                <a:latin typeface="Verdana"/>
                <a:cs typeface="Verdana"/>
              </a:rPr>
              <a:t>Print </a:t>
            </a:r>
            <a:r>
              <a:rPr dirty="0" sz="2400" spc="-15">
                <a:latin typeface="Verdana"/>
                <a:cs typeface="Verdana"/>
              </a:rPr>
              <a:t>the </a:t>
            </a:r>
            <a:r>
              <a:rPr dirty="0" sz="2400" spc="-30">
                <a:latin typeface="Verdana"/>
                <a:cs typeface="Verdana"/>
              </a:rPr>
              <a:t>following</a:t>
            </a:r>
            <a:r>
              <a:rPr dirty="0" sz="2400" spc="-75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3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-4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 spc="-3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57505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To</a:t>
            </a:r>
            <a:r>
              <a:rPr dirty="0" spc="-495"/>
              <a:t> </a:t>
            </a:r>
            <a:r>
              <a:rPr dirty="0" spc="-65"/>
              <a:t>alter</a:t>
            </a:r>
            <a:r>
              <a:rPr dirty="0" spc="-335"/>
              <a:t> </a:t>
            </a:r>
            <a:r>
              <a:rPr dirty="0" spc="-65"/>
              <a:t>normal</a:t>
            </a:r>
            <a:r>
              <a:rPr dirty="0" spc="-335"/>
              <a:t> </a:t>
            </a:r>
            <a:r>
              <a:rPr dirty="0" spc="-35"/>
              <a:t>flow</a:t>
            </a:r>
            <a:r>
              <a:rPr dirty="0" spc="-305"/>
              <a:t> </a:t>
            </a:r>
            <a:r>
              <a:rPr dirty="0" spc="5"/>
              <a:t>of</a:t>
            </a:r>
            <a:r>
              <a:rPr dirty="0" spc="-25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4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389380"/>
            <a:ext cx="1616710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2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85750" algn="l"/>
              </a:tabLst>
            </a:pPr>
            <a:r>
              <a:rPr dirty="0" sz="2400" spc="-90">
                <a:latin typeface="Verdana"/>
                <a:cs typeface="Verdana"/>
              </a:rPr>
              <a:t>break;</a:t>
            </a:r>
            <a:endParaRPr sz="2400">
              <a:latin typeface="Verdana"/>
              <a:cs typeface="Verdana"/>
            </a:endParaRPr>
          </a:p>
          <a:p>
            <a:pPr marL="230504" indent="-217804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30504" algn="l"/>
              </a:tabLst>
            </a:pPr>
            <a:r>
              <a:rPr dirty="0" sz="2400" spc="-70">
                <a:latin typeface="Verdana"/>
                <a:cs typeface="Verdana"/>
              </a:rPr>
              <a:t>continue;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4961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Any</a:t>
            </a:r>
            <a:r>
              <a:rPr dirty="0" spc="-425"/>
              <a:t> </a:t>
            </a:r>
            <a:r>
              <a:rPr dirty="0" spc="-5"/>
              <a:t>doubts?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11480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Ea</a:t>
            </a:r>
            <a:r>
              <a:rPr dirty="0" spc="-110"/>
              <a:t>s</a:t>
            </a:r>
            <a:r>
              <a:rPr dirty="0" spc="-100"/>
              <a:t>y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6213475" cy="3860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135">
                <a:latin typeface="Verdana"/>
                <a:cs typeface="Verdana"/>
              </a:rPr>
              <a:t>In</a:t>
            </a:r>
            <a:r>
              <a:rPr dirty="0" sz="2400" spc="-45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below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code,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change/add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only</a:t>
            </a:r>
            <a:r>
              <a:rPr dirty="0" sz="2400" spc="-26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one  </a:t>
            </a:r>
            <a:r>
              <a:rPr dirty="0" sz="2400" spc="20">
                <a:latin typeface="Verdana"/>
                <a:cs typeface="Verdana"/>
              </a:rPr>
              <a:t>character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and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print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‘*’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exactly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20</a:t>
            </a:r>
            <a:r>
              <a:rPr dirty="0" sz="2400" spc="-39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times.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80">
                <a:latin typeface="Verdana"/>
                <a:cs typeface="Verdana"/>
              </a:rPr>
              <a:t>int </a:t>
            </a:r>
            <a:r>
              <a:rPr dirty="0" sz="2400" spc="-75">
                <a:latin typeface="Verdana"/>
                <a:cs typeface="Verdana"/>
              </a:rPr>
              <a:t>main()</a:t>
            </a:r>
            <a:r>
              <a:rPr dirty="0" sz="2400" spc="-5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600"/>
              </a:spcBef>
            </a:pPr>
            <a:r>
              <a:rPr dirty="0" sz="2400" spc="-80">
                <a:latin typeface="Verdana"/>
                <a:cs typeface="Verdana"/>
              </a:rPr>
              <a:t>int </a:t>
            </a:r>
            <a:r>
              <a:rPr dirty="0" sz="2400" spc="-95">
                <a:latin typeface="Verdana"/>
                <a:cs typeface="Verdana"/>
              </a:rPr>
              <a:t>i,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53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=20;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625"/>
              </a:spcBef>
            </a:pPr>
            <a:r>
              <a:rPr dirty="0" sz="2400" spc="-60">
                <a:latin typeface="Verdana"/>
                <a:cs typeface="Verdana"/>
              </a:rPr>
              <a:t>for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(i</a:t>
            </a:r>
            <a:r>
              <a:rPr dirty="0" sz="2400" spc="-380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=0;</a:t>
            </a:r>
            <a:r>
              <a:rPr dirty="0" sz="2400" spc="-6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</a:t>
            </a:r>
            <a:r>
              <a:rPr dirty="0" sz="2400" spc="-35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&lt;n;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-185">
                <a:latin typeface="Verdana"/>
                <a:cs typeface="Verdana"/>
              </a:rPr>
              <a:t>i--)</a:t>
            </a:r>
            <a:endParaRPr sz="2400">
              <a:latin typeface="Verdana"/>
              <a:cs typeface="Verdana"/>
            </a:endParaRPr>
          </a:p>
          <a:p>
            <a:pPr marL="858519" marR="2698750" indent="914400">
              <a:lnSpc>
                <a:spcPct val="121700"/>
              </a:lnSpc>
            </a:pPr>
            <a:r>
              <a:rPr dirty="0" sz="2400" spc="40">
                <a:latin typeface="Verdana"/>
                <a:cs typeface="Verdana"/>
              </a:rPr>
              <a:t>cout </a:t>
            </a:r>
            <a:r>
              <a:rPr dirty="0" sz="2400" spc="-240">
                <a:latin typeface="Verdana"/>
                <a:cs typeface="Verdana"/>
              </a:rPr>
              <a:t>&lt;&lt;“*”;  </a:t>
            </a:r>
            <a:r>
              <a:rPr dirty="0" sz="2400" spc="-105">
                <a:latin typeface="Verdana"/>
                <a:cs typeface="Verdana"/>
              </a:rPr>
              <a:t>return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325">
                <a:latin typeface="Verdana"/>
                <a:cs typeface="Verdana"/>
              </a:rPr>
              <a:t>0;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279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Time </a:t>
            </a:r>
            <a:r>
              <a:rPr dirty="0" spc="-10"/>
              <a:t>to</a:t>
            </a:r>
            <a:r>
              <a:rPr dirty="0" spc="-700"/>
              <a:t> </a:t>
            </a:r>
            <a:r>
              <a:rPr dirty="0" spc="-120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319" y="1468628"/>
            <a:ext cx="6793230" cy="32054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7655" marR="5080" indent="-274955">
              <a:lnSpc>
                <a:spcPct val="100800"/>
              </a:lnSpc>
              <a:spcBef>
                <a:spcPts val="7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815" algn="l"/>
              </a:tabLst>
            </a:pP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an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integer</a:t>
            </a:r>
            <a:r>
              <a:rPr dirty="0" sz="2400" spc="-26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n,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count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bits</a:t>
            </a:r>
            <a:r>
              <a:rPr dirty="0" sz="2400" spc="-32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set 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bits</a:t>
            </a:r>
            <a:r>
              <a:rPr dirty="0" sz="2400" spc="-3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which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1)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815" algn="l"/>
              </a:tabLst>
            </a:pPr>
            <a:r>
              <a:rPr dirty="0" sz="2400" spc="-5">
                <a:latin typeface="Verdana"/>
                <a:cs typeface="Verdana"/>
              </a:rPr>
              <a:t>Given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N,Print</a:t>
            </a:r>
            <a:r>
              <a:rPr dirty="0" sz="2400" spc="-29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following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pattern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(FOR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=5)</a:t>
            </a:r>
            <a:endParaRPr sz="2400">
              <a:latin typeface="Verdana"/>
              <a:cs typeface="Verdana"/>
            </a:endParaRPr>
          </a:p>
          <a:p>
            <a:pPr marL="310515" marR="4579620">
              <a:lnSpc>
                <a:spcPct val="116100"/>
              </a:lnSpc>
              <a:spcBef>
                <a:spcPts val="85"/>
              </a:spcBef>
            </a:pPr>
            <a:r>
              <a:rPr dirty="0" sz="2200" spc="-45">
                <a:latin typeface="Verdana"/>
                <a:cs typeface="Verdana"/>
              </a:rPr>
              <a:t>A</a:t>
            </a:r>
            <a:r>
              <a:rPr dirty="0" sz="2200" spc="-40">
                <a:latin typeface="Verdana"/>
                <a:cs typeface="Verdana"/>
              </a:rPr>
              <a:t>BC</a:t>
            </a:r>
            <a:r>
              <a:rPr dirty="0" sz="2200" spc="-35">
                <a:latin typeface="Verdana"/>
                <a:cs typeface="Verdana"/>
              </a:rPr>
              <a:t>D</a:t>
            </a:r>
            <a:r>
              <a:rPr dirty="0" sz="2200" spc="-45">
                <a:latin typeface="Verdana"/>
                <a:cs typeface="Verdana"/>
              </a:rPr>
              <a:t>EE</a:t>
            </a:r>
            <a:r>
              <a:rPr dirty="0" sz="2200" spc="-35">
                <a:latin typeface="Verdana"/>
                <a:cs typeface="Verdana"/>
              </a:rPr>
              <a:t>D</a:t>
            </a:r>
            <a:r>
              <a:rPr dirty="0" sz="2200" spc="-40">
                <a:latin typeface="Verdana"/>
                <a:cs typeface="Verdana"/>
              </a:rPr>
              <a:t>CB</a:t>
            </a:r>
            <a:r>
              <a:rPr dirty="0" sz="2200">
                <a:latin typeface="Verdana"/>
                <a:cs typeface="Verdana"/>
              </a:rPr>
              <a:t>A  </a:t>
            </a:r>
            <a:r>
              <a:rPr dirty="0" sz="2200" spc="-10">
                <a:latin typeface="Verdana"/>
                <a:cs typeface="Verdana"/>
              </a:rPr>
              <a:t>ABCDDCBA  </a:t>
            </a:r>
            <a:r>
              <a:rPr dirty="0" sz="2200" spc="25">
                <a:latin typeface="Verdana"/>
                <a:cs typeface="Verdana"/>
              </a:rPr>
              <a:t>ABCCBA  </a:t>
            </a:r>
            <a:r>
              <a:rPr dirty="0" sz="2200" spc="-60">
                <a:latin typeface="Verdana"/>
                <a:cs typeface="Verdana"/>
              </a:rPr>
              <a:t>ABBA</a:t>
            </a:r>
            <a:endParaRPr sz="220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865"/>
              </a:spcBef>
            </a:pPr>
            <a:r>
              <a:rPr dirty="0" sz="2200" spc="80">
                <a:latin typeface="Verdana"/>
                <a:cs typeface="Verdana"/>
              </a:rPr>
              <a:t>AA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983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What</a:t>
            </a:r>
            <a:r>
              <a:rPr dirty="0" spc="-50"/>
              <a:t> </a:t>
            </a:r>
            <a:r>
              <a:rPr dirty="0" spc="-170"/>
              <a:t>is</a:t>
            </a:r>
            <a:r>
              <a:rPr dirty="0" spc="-680"/>
              <a:t> </a:t>
            </a:r>
            <a:r>
              <a:rPr dirty="0" spc="-85"/>
              <a:t>next</a:t>
            </a:r>
            <a:r>
              <a:rPr dirty="0" spc="-225"/>
              <a:t> </a:t>
            </a:r>
            <a:r>
              <a:rPr dirty="0" spc="-75"/>
              <a:t>class</a:t>
            </a:r>
            <a:r>
              <a:rPr dirty="0" spc="-630"/>
              <a:t> </a:t>
            </a:r>
            <a:r>
              <a:rPr dirty="0" spc="70"/>
              <a:t>about?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389380"/>
            <a:ext cx="4323715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72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180" algn="l"/>
              </a:tabLst>
            </a:pPr>
            <a:r>
              <a:rPr dirty="0" sz="2400" spc="-60">
                <a:latin typeface="Verdana"/>
                <a:cs typeface="Verdana"/>
              </a:rPr>
              <a:t>Some </a:t>
            </a:r>
            <a:r>
              <a:rPr dirty="0" sz="2400" spc="-30">
                <a:latin typeface="Verdana"/>
                <a:cs typeface="Verdana"/>
              </a:rPr>
              <a:t>more </a:t>
            </a:r>
            <a:r>
              <a:rPr dirty="0" sz="2400" spc="20">
                <a:latin typeface="Verdana"/>
                <a:cs typeface="Verdana"/>
              </a:rPr>
              <a:t>basic</a:t>
            </a:r>
            <a:r>
              <a:rPr dirty="0" sz="2400" spc="-595">
                <a:latin typeface="Verdana"/>
                <a:cs typeface="Verdana"/>
              </a:rPr>
              <a:t> </a:t>
            </a:r>
            <a:r>
              <a:rPr dirty="0" sz="2400" spc="-175">
                <a:latin typeface="Verdana"/>
                <a:cs typeface="Verdana"/>
              </a:rPr>
              <a:t>constructs</a:t>
            </a:r>
            <a:endParaRPr sz="240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180" algn="l"/>
              </a:tabLst>
            </a:pPr>
            <a:r>
              <a:rPr dirty="0" sz="2400" spc="-120">
                <a:latin typeface="Verdana"/>
                <a:cs typeface="Verdana"/>
              </a:rPr>
              <a:t>Arrays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21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6411"/>
            <a:ext cx="21247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125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dirty="0" sz="3200" spc="-55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9375" y="4800092"/>
            <a:ext cx="2498725" cy="60198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R="5080" indent="-635">
              <a:lnSpc>
                <a:spcPct val="105000"/>
              </a:lnSpc>
              <a:spcBef>
                <a:spcPts val="25"/>
              </a:spcBef>
            </a:pPr>
            <a:r>
              <a:rPr dirty="0" sz="1200" spc="-25">
                <a:solidFill>
                  <a:srgbClr val="0D0D0D"/>
                </a:solidFill>
                <a:latin typeface="Verdana"/>
                <a:cs typeface="Verdana"/>
              </a:rPr>
              <a:t>Kartik </a:t>
            </a:r>
            <a:r>
              <a:rPr dirty="0" sz="1200" spc="-20">
                <a:solidFill>
                  <a:srgbClr val="0D0D0D"/>
                </a:solidFill>
                <a:latin typeface="Verdana"/>
                <a:cs typeface="Verdana"/>
              </a:rPr>
              <a:t>Mathur  </a:t>
            </a:r>
            <a:r>
              <a:rPr dirty="0" u="sng" sz="1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kartik.mathur@codingblocks.com</a:t>
            </a:r>
            <a:endParaRPr sz="1200">
              <a:latin typeface="Verdana"/>
              <a:cs typeface="Verdana"/>
            </a:endParaRPr>
          </a:p>
          <a:p>
            <a:pPr algn="ctr" marR="7620">
              <a:lnSpc>
                <a:spcPct val="100000"/>
              </a:lnSpc>
              <a:spcBef>
                <a:spcPts val="145"/>
              </a:spcBef>
            </a:pPr>
            <a:r>
              <a:rPr dirty="0" sz="1200" spc="-25">
                <a:solidFill>
                  <a:srgbClr val="0D0D0D"/>
                </a:solidFill>
                <a:latin typeface="Verdana"/>
                <a:cs typeface="Verdana"/>
              </a:rPr>
              <a:t>+91-9560196180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762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Brain</a:t>
            </a:r>
            <a:r>
              <a:rPr dirty="0" spc="-535"/>
              <a:t> </a:t>
            </a:r>
            <a:r>
              <a:rPr dirty="0" spc="-125"/>
              <a:t>Teasers?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3561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BT–5:</a:t>
            </a:r>
            <a:r>
              <a:rPr dirty="0" spc="-844"/>
              <a:t> </a:t>
            </a:r>
            <a:r>
              <a:rPr dirty="0" spc="-45"/>
              <a:t>Circular</a:t>
            </a:r>
            <a:r>
              <a:rPr dirty="0" spc="-125"/>
              <a:t> </a:t>
            </a:r>
            <a:r>
              <a:rPr dirty="0" spc="-25"/>
              <a:t>Jail</a:t>
            </a:r>
            <a:r>
              <a:rPr dirty="0" spc="-585"/>
              <a:t> </a:t>
            </a:r>
            <a:r>
              <a:rPr dirty="0" spc="10"/>
              <a:t>Cell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08684"/>
            <a:ext cx="6882765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dirty="0" sz="2200" spc="-95">
                <a:latin typeface="Verdana"/>
                <a:cs typeface="Verdana"/>
              </a:rPr>
              <a:t>There</a:t>
            </a:r>
            <a:r>
              <a:rPr dirty="0" sz="2200" spc="-27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is</a:t>
            </a:r>
            <a:r>
              <a:rPr dirty="0" sz="2200" spc="-3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circular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jail</a:t>
            </a:r>
            <a:r>
              <a:rPr dirty="0" sz="2200" spc="-29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with</a:t>
            </a:r>
            <a:r>
              <a:rPr dirty="0" sz="2200" spc="-280">
                <a:latin typeface="Verdana"/>
                <a:cs typeface="Verdana"/>
              </a:rPr>
              <a:t> </a:t>
            </a:r>
            <a:r>
              <a:rPr dirty="0" sz="2200" spc="-130">
                <a:latin typeface="Verdana"/>
                <a:cs typeface="Verdana"/>
              </a:rPr>
              <a:t>100</a:t>
            </a:r>
            <a:r>
              <a:rPr dirty="0" sz="2200" spc="-32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cells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numbered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1-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90400"/>
              </a:lnSpc>
              <a:spcBef>
                <a:spcPts val="180"/>
              </a:spcBef>
            </a:pPr>
            <a:r>
              <a:rPr dirty="0" sz="2200" spc="-145">
                <a:latin typeface="Verdana"/>
                <a:cs typeface="Verdana"/>
              </a:rPr>
              <a:t>100. </a:t>
            </a:r>
            <a:r>
              <a:rPr dirty="0" sz="2200" spc="25">
                <a:latin typeface="Verdana"/>
                <a:cs typeface="Verdana"/>
              </a:rPr>
              <a:t>Each </a:t>
            </a:r>
            <a:r>
              <a:rPr dirty="0" sz="2200" spc="10">
                <a:latin typeface="Verdana"/>
                <a:cs typeface="Verdana"/>
              </a:rPr>
              <a:t>cell </a:t>
            </a:r>
            <a:r>
              <a:rPr dirty="0" sz="2200" spc="-40">
                <a:latin typeface="Verdana"/>
                <a:cs typeface="Verdana"/>
              </a:rPr>
              <a:t>has </a:t>
            </a:r>
            <a:r>
              <a:rPr dirty="0" sz="2200" spc="25">
                <a:latin typeface="Verdana"/>
                <a:cs typeface="Verdana"/>
              </a:rPr>
              <a:t>an </a:t>
            </a:r>
            <a:r>
              <a:rPr dirty="0" sz="2200" spc="-25">
                <a:latin typeface="Verdana"/>
                <a:cs typeface="Verdana"/>
              </a:rPr>
              <a:t>inmate </a:t>
            </a:r>
            <a:r>
              <a:rPr dirty="0" sz="2200" spc="50">
                <a:latin typeface="Verdana"/>
                <a:cs typeface="Verdana"/>
              </a:rPr>
              <a:t>and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5">
                <a:latin typeface="Verdana"/>
                <a:cs typeface="Verdana"/>
              </a:rPr>
              <a:t>door </a:t>
            </a:r>
            <a:r>
              <a:rPr dirty="0" sz="2200" spc="-229">
                <a:latin typeface="Verdana"/>
                <a:cs typeface="Verdana"/>
              </a:rPr>
              <a:t>is  </a:t>
            </a:r>
            <a:r>
              <a:rPr dirty="0" sz="2200">
                <a:latin typeface="Verdana"/>
                <a:cs typeface="Verdana"/>
              </a:rPr>
              <a:t>locked. </a:t>
            </a:r>
            <a:r>
              <a:rPr dirty="0" sz="2200" spc="45">
                <a:latin typeface="Verdana"/>
                <a:cs typeface="Verdana"/>
              </a:rPr>
              <a:t>One </a:t>
            </a:r>
            <a:r>
              <a:rPr dirty="0" sz="2200" spc="-50">
                <a:latin typeface="Verdana"/>
                <a:cs typeface="Verdana"/>
              </a:rPr>
              <a:t>night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-95">
                <a:latin typeface="Verdana"/>
                <a:cs typeface="Verdana"/>
              </a:rPr>
              <a:t>jailor </a:t>
            </a:r>
            <a:r>
              <a:rPr dirty="0" sz="2200" spc="-40">
                <a:latin typeface="Verdana"/>
                <a:cs typeface="Verdana"/>
              </a:rPr>
              <a:t>gets </a:t>
            </a:r>
            <a:r>
              <a:rPr dirty="0" sz="2200" spc="-80">
                <a:latin typeface="Verdana"/>
                <a:cs typeface="Verdana"/>
              </a:rPr>
              <a:t>drunk </a:t>
            </a:r>
            <a:r>
              <a:rPr dirty="0" sz="2200" spc="50">
                <a:latin typeface="Verdana"/>
                <a:cs typeface="Verdana"/>
              </a:rPr>
              <a:t>and </a:t>
            </a:r>
            <a:r>
              <a:rPr dirty="0" sz="2200" spc="-140">
                <a:latin typeface="Verdana"/>
                <a:cs typeface="Verdana"/>
              </a:rPr>
              <a:t>starts  </a:t>
            </a:r>
            <a:r>
              <a:rPr dirty="0" sz="2200" spc="-80">
                <a:latin typeface="Verdana"/>
                <a:cs typeface="Verdana"/>
              </a:rPr>
              <a:t>running</a:t>
            </a:r>
            <a:r>
              <a:rPr dirty="0" sz="2200" spc="-27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around</a:t>
            </a:r>
            <a:r>
              <a:rPr dirty="0" sz="2200" spc="-14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jail</a:t>
            </a:r>
            <a:r>
              <a:rPr dirty="0" sz="2200" spc="-2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in</a:t>
            </a:r>
            <a:r>
              <a:rPr dirty="0" sz="2200" spc="-29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circles.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125">
                <a:latin typeface="Verdana"/>
                <a:cs typeface="Verdana"/>
              </a:rPr>
              <a:t>In</a:t>
            </a:r>
            <a:r>
              <a:rPr dirty="0" sz="2200" spc="-42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his</a:t>
            </a:r>
            <a:r>
              <a:rPr dirty="0" sz="2200" spc="-355">
                <a:latin typeface="Verdana"/>
                <a:cs typeface="Verdana"/>
              </a:rPr>
              <a:t> </a:t>
            </a:r>
            <a:r>
              <a:rPr dirty="0" sz="2200" spc="-155">
                <a:latin typeface="Verdana"/>
                <a:cs typeface="Verdana"/>
              </a:rPr>
              <a:t>first</a:t>
            </a:r>
            <a:r>
              <a:rPr dirty="0" sz="2200" spc="-38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round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he  </a:t>
            </a:r>
            <a:r>
              <a:rPr dirty="0" sz="2200" spc="-5">
                <a:latin typeface="Verdana"/>
                <a:cs typeface="Verdana"/>
              </a:rPr>
              <a:t>opens </a:t>
            </a:r>
            <a:r>
              <a:rPr dirty="0" sz="2200" spc="90">
                <a:latin typeface="Verdana"/>
                <a:cs typeface="Verdana"/>
              </a:rPr>
              <a:t>each </a:t>
            </a:r>
            <a:r>
              <a:rPr dirty="0" sz="2200" spc="-95">
                <a:latin typeface="Verdana"/>
                <a:cs typeface="Verdana"/>
              </a:rPr>
              <a:t>door. </a:t>
            </a:r>
            <a:r>
              <a:rPr dirty="0" sz="2200" spc="-125">
                <a:latin typeface="Verdana"/>
                <a:cs typeface="Verdana"/>
              </a:rPr>
              <a:t>In </a:t>
            </a:r>
            <a:r>
              <a:rPr dirty="0" sz="2200" spc="-120">
                <a:latin typeface="Verdana"/>
                <a:cs typeface="Verdana"/>
              </a:rPr>
              <a:t>his </a:t>
            </a:r>
            <a:r>
              <a:rPr dirty="0" sz="2200" spc="30">
                <a:latin typeface="Verdana"/>
                <a:cs typeface="Verdana"/>
              </a:rPr>
              <a:t>second </a:t>
            </a:r>
            <a:r>
              <a:rPr dirty="0" sz="2200" spc="-35">
                <a:latin typeface="Verdana"/>
                <a:cs typeface="Verdana"/>
              </a:rPr>
              <a:t>round </a:t>
            </a:r>
            <a:r>
              <a:rPr dirty="0" sz="2200" spc="10">
                <a:latin typeface="Verdana"/>
                <a:cs typeface="Verdana"/>
              </a:rPr>
              <a:t>he </a:t>
            </a:r>
            <a:r>
              <a:rPr dirty="0" sz="2200" spc="-165">
                <a:latin typeface="Verdana"/>
                <a:cs typeface="Verdana"/>
              </a:rPr>
              <a:t>visits  </a:t>
            </a:r>
            <a:r>
              <a:rPr dirty="0" sz="2200" spc="-50">
                <a:latin typeface="Verdana"/>
                <a:cs typeface="Verdana"/>
              </a:rPr>
              <a:t>every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2nd</a:t>
            </a:r>
            <a:r>
              <a:rPr dirty="0" sz="2200" spc="-75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door</a:t>
            </a:r>
            <a:r>
              <a:rPr dirty="0" sz="2200" spc="15">
                <a:latin typeface="Verdana"/>
                <a:cs typeface="Verdana"/>
              </a:rPr>
              <a:t> </a:t>
            </a:r>
            <a:r>
              <a:rPr dirty="0" sz="2200" spc="-195">
                <a:latin typeface="Verdana"/>
                <a:cs typeface="Verdana"/>
              </a:rPr>
              <a:t>(2,4,6---)</a:t>
            </a:r>
            <a:r>
              <a:rPr dirty="0" sz="2200" spc="-430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and</a:t>
            </a:r>
            <a:r>
              <a:rPr dirty="0" sz="2200" spc="160">
                <a:latin typeface="Verdana"/>
                <a:cs typeface="Verdana"/>
              </a:rPr>
              <a:t> </a:t>
            </a:r>
            <a:r>
              <a:rPr dirty="0" sz="2200" spc="-140">
                <a:latin typeface="Verdana"/>
                <a:cs typeface="Verdana"/>
              </a:rPr>
              <a:t>shuts</a:t>
            </a:r>
            <a:r>
              <a:rPr dirty="0" sz="2200" spc="-32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40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door.</a:t>
            </a:r>
            <a:r>
              <a:rPr dirty="0" sz="2200" spc="-75">
                <a:latin typeface="Verdana"/>
                <a:cs typeface="Verdana"/>
              </a:rPr>
              <a:t> </a:t>
            </a:r>
            <a:r>
              <a:rPr dirty="0" sz="2200" spc="-125">
                <a:latin typeface="Verdana"/>
                <a:cs typeface="Verdana"/>
              </a:rPr>
              <a:t>In</a:t>
            </a:r>
            <a:r>
              <a:rPr dirty="0" sz="2200" spc="-495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the  </a:t>
            </a:r>
            <a:r>
              <a:rPr dirty="0" sz="2200" spc="-80">
                <a:latin typeface="Verdana"/>
                <a:cs typeface="Verdana"/>
              </a:rPr>
              <a:t>3rd </a:t>
            </a:r>
            <a:r>
              <a:rPr dirty="0" sz="2200" spc="-35">
                <a:latin typeface="Verdana"/>
                <a:cs typeface="Verdana"/>
              </a:rPr>
              <a:t>round </a:t>
            </a:r>
            <a:r>
              <a:rPr dirty="0" sz="2200" spc="10">
                <a:latin typeface="Verdana"/>
                <a:cs typeface="Verdana"/>
              </a:rPr>
              <a:t>he </a:t>
            </a:r>
            <a:r>
              <a:rPr dirty="0" sz="2200" spc="-160">
                <a:latin typeface="Verdana"/>
                <a:cs typeface="Verdana"/>
              </a:rPr>
              <a:t>visits </a:t>
            </a:r>
            <a:r>
              <a:rPr dirty="0" sz="2200" spc="-50">
                <a:latin typeface="Verdana"/>
                <a:cs typeface="Verdana"/>
              </a:rPr>
              <a:t>every </a:t>
            </a:r>
            <a:r>
              <a:rPr dirty="0" sz="2200" spc="-80">
                <a:latin typeface="Verdana"/>
                <a:cs typeface="Verdana"/>
              </a:rPr>
              <a:t>3rd </a:t>
            </a:r>
            <a:r>
              <a:rPr dirty="0" sz="2200" spc="5">
                <a:latin typeface="Verdana"/>
                <a:cs typeface="Verdana"/>
              </a:rPr>
              <a:t>door </a:t>
            </a:r>
            <a:r>
              <a:rPr dirty="0" sz="2200" spc="-195">
                <a:latin typeface="Verdana"/>
                <a:cs typeface="Verdana"/>
              </a:rPr>
              <a:t>(3,6,9---) </a:t>
            </a:r>
            <a:r>
              <a:rPr dirty="0" sz="2200" spc="50">
                <a:latin typeface="Verdana"/>
                <a:cs typeface="Verdana"/>
              </a:rPr>
              <a:t>and </a:t>
            </a:r>
            <a:r>
              <a:rPr dirty="0" sz="2200" spc="-125">
                <a:latin typeface="Verdana"/>
                <a:cs typeface="Verdana"/>
              </a:rPr>
              <a:t>if 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door</a:t>
            </a:r>
            <a:r>
              <a:rPr dirty="0" sz="2200" spc="2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is</a:t>
            </a:r>
            <a:r>
              <a:rPr dirty="0" sz="2200" spc="-445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shut</a:t>
            </a:r>
            <a:r>
              <a:rPr dirty="0" sz="2200" spc="-285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he</a:t>
            </a:r>
            <a:r>
              <a:rPr dirty="0" sz="2200" spc="6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opens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it,</a:t>
            </a:r>
            <a:r>
              <a:rPr dirty="0" sz="2200" spc="-31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if</a:t>
            </a:r>
            <a:r>
              <a:rPr dirty="0" sz="2200" spc="-24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it</a:t>
            </a:r>
            <a:r>
              <a:rPr dirty="0" sz="2200" spc="-28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is</a:t>
            </a:r>
            <a:r>
              <a:rPr dirty="0" sz="2200" spc="-44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open</a:t>
            </a:r>
            <a:r>
              <a:rPr dirty="0" sz="2200" spc="135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he</a:t>
            </a:r>
            <a:r>
              <a:rPr dirty="0" sz="2200" spc="60">
                <a:latin typeface="Verdana"/>
                <a:cs typeface="Verdana"/>
              </a:rPr>
              <a:t> </a:t>
            </a:r>
            <a:r>
              <a:rPr dirty="0" sz="2200" spc="-140">
                <a:latin typeface="Verdana"/>
                <a:cs typeface="Verdana"/>
              </a:rPr>
              <a:t>shuts</a:t>
            </a:r>
            <a:r>
              <a:rPr dirty="0" sz="2200" spc="-335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it.  </a:t>
            </a:r>
            <a:r>
              <a:rPr dirty="0" sz="2200" spc="-185">
                <a:latin typeface="Verdana"/>
                <a:cs typeface="Verdana"/>
              </a:rPr>
              <a:t>This</a:t>
            </a:r>
            <a:r>
              <a:rPr dirty="0" sz="2200" spc="-47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continues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for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30">
                <a:latin typeface="Verdana"/>
                <a:cs typeface="Verdana"/>
              </a:rPr>
              <a:t>100</a:t>
            </a:r>
            <a:r>
              <a:rPr dirty="0" sz="2200" spc="-38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rounds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(i.e.</a:t>
            </a:r>
            <a:r>
              <a:rPr dirty="0" sz="2200" spc="-275">
                <a:latin typeface="Verdana"/>
                <a:cs typeface="Verdana"/>
              </a:rPr>
              <a:t> </a:t>
            </a:r>
            <a:r>
              <a:rPr dirty="0" sz="2200" spc="-165">
                <a:latin typeface="Verdana"/>
                <a:cs typeface="Verdana"/>
              </a:rPr>
              <a:t>4,8,12</a:t>
            </a:r>
            <a:r>
              <a:rPr dirty="0" sz="2200" spc="-395">
                <a:latin typeface="Verdana"/>
                <a:cs typeface="Verdana"/>
              </a:rPr>
              <a:t> </a:t>
            </a:r>
            <a:r>
              <a:rPr dirty="0" sz="2200" spc="-229">
                <a:latin typeface="Verdana"/>
                <a:cs typeface="Verdana"/>
              </a:rPr>
              <a:t>---;</a:t>
            </a:r>
            <a:r>
              <a:rPr dirty="0" sz="2200" spc="-615">
                <a:latin typeface="Verdana"/>
                <a:cs typeface="Verdana"/>
              </a:rPr>
              <a:t> </a:t>
            </a:r>
            <a:r>
              <a:rPr dirty="0" sz="2200" spc="-170">
                <a:latin typeface="Verdana"/>
                <a:cs typeface="Verdana"/>
              </a:rPr>
              <a:t>5,10,15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-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dirty="0" sz="2200" spc="-200">
                <a:latin typeface="Verdana"/>
                <a:cs typeface="Verdana"/>
              </a:rPr>
              <a:t>--;---;</a:t>
            </a:r>
            <a:r>
              <a:rPr dirty="0" sz="2200" spc="-615">
                <a:latin typeface="Verdana"/>
                <a:cs typeface="Verdana"/>
              </a:rPr>
              <a:t> </a:t>
            </a:r>
            <a:r>
              <a:rPr dirty="0" sz="2200" spc="-155">
                <a:latin typeface="Verdana"/>
                <a:cs typeface="Verdana"/>
              </a:rPr>
              <a:t>49,98</a:t>
            </a:r>
            <a:r>
              <a:rPr dirty="0" sz="2200" spc="-38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etc.)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and</a:t>
            </a:r>
            <a:r>
              <a:rPr dirty="0" sz="2200" spc="16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exhausted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jailor</a:t>
            </a:r>
            <a:r>
              <a:rPr dirty="0" sz="2200" spc="-575">
                <a:latin typeface="Verdana"/>
                <a:cs typeface="Verdana"/>
              </a:rPr>
              <a:t> </a:t>
            </a:r>
            <a:r>
              <a:rPr dirty="0" sz="2200" spc="-125">
                <a:latin typeface="Verdana"/>
                <a:cs typeface="Verdana"/>
              </a:rPr>
              <a:t>fa</a:t>
            </a:r>
            <a:r>
              <a:rPr dirty="0" sz="2200" spc="-125" b="1">
                <a:latin typeface="Verdana"/>
                <a:cs typeface="Verdana"/>
              </a:rPr>
              <a:t>l</a:t>
            </a:r>
            <a:r>
              <a:rPr dirty="0" sz="2200" spc="-380" b="1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45"/>
              </a:lnSpc>
            </a:pPr>
            <a:r>
              <a:rPr dirty="0" sz="2200" spc="-5">
                <a:latin typeface="Verdana"/>
                <a:cs typeface="Verdana"/>
              </a:rPr>
              <a:t>down.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15"/>
              </a:lnSpc>
            </a:pPr>
            <a:r>
              <a:rPr dirty="0" sz="2200" spc="-5" b="1">
                <a:latin typeface="Arial"/>
                <a:cs typeface="Arial"/>
              </a:rPr>
              <a:t>How </a:t>
            </a:r>
            <a:r>
              <a:rPr dirty="0" sz="2200" spc="60" b="1">
                <a:latin typeface="Arial"/>
                <a:cs typeface="Arial"/>
              </a:rPr>
              <a:t>many </a:t>
            </a:r>
            <a:r>
              <a:rPr dirty="0" sz="2200" spc="-65" b="1">
                <a:latin typeface="Arial"/>
                <a:cs typeface="Arial"/>
              </a:rPr>
              <a:t>prisoners </a:t>
            </a:r>
            <a:r>
              <a:rPr dirty="0" sz="2200" b="1">
                <a:latin typeface="Arial"/>
                <a:cs typeface="Arial"/>
              </a:rPr>
              <a:t>found </a:t>
            </a:r>
            <a:r>
              <a:rPr dirty="0" sz="2200" spc="-30" b="1">
                <a:latin typeface="Arial"/>
                <a:cs typeface="Arial"/>
              </a:rPr>
              <a:t>their </a:t>
            </a:r>
            <a:r>
              <a:rPr dirty="0" sz="2200" spc="-35" b="1">
                <a:latin typeface="Arial"/>
                <a:cs typeface="Arial"/>
              </a:rPr>
              <a:t>doors</a:t>
            </a:r>
            <a:r>
              <a:rPr dirty="0" sz="2200" spc="-120" b="1">
                <a:latin typeface="Arial"/>
                <a:cs typeface="Arial"/>
              </a:rPr>
              <a:t> </a:t>
            </a:r>
            <a:r>
              <a:rPr dirty="0" sz="2200" spc="55" b="1">
                <a:latin typeface="Arial"/>
                <a:cs typeface="Arial"/>
              </a:rPr>
              <a:t>open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b="1">
                <a:latin typeface="Arial"/>
                <a:cs typeface="Arial"/>
              </a:rPr>
              <a:t>after 100</a:t>
            </a:r>
            <a:r>
              <a:rPr dirty="0" sz="2200" spc="30" b="1">
                <a:latin typeface="Arial"/>
                <a:cs typeface="Arial"/>
              </a:rPr>
              <a:t> </a:t>
            </a:r>
            <a:r>
              <a:rPr dirty="0" sz="2200" spc="-55" b="1">
                <a:latin typeface="Arial"/>
                <a:cs typeface="Arial"/>
              </a:rPr>
              <a:t>rounds?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033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124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BT–6:</a:t>
            </a:r>
            <a:r>
              <a:rPr dirty="0" spc="-855"/>
              <a:t> </a:t>
            </a:r>
            <a:r>
              <a:rPr dirty="0" spc="35"/>
              <a:t>Greedy</a:t>
            </a:r>
            <a:r>
              <a:rPr dirty="0" spc="-345"/>
              <a:t> </a:t>
            </a:r>
            <a:r>
              <a:rPr dirty="0" spc="-110"/>
              <a:t>Pirates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99390" marR="793115">
              <a:lnSpc>
                <a:spcPts val="2620"/>
              </a:lnSpc>
              <a:spcBef>
                <a:spcPts val="405"/>
              </a:spcBef>
            </a:pPr>
            <a:r>
              <a:rPr dirty="0" sz="2400"/>
              <a:t>A </a:t>
            </a:r>
            <a:r>
              <a:rPr dirty="0" sz="2400" spc="-25"/>
              <a:t>pirate </a:t>
            </a:r>
            <a:r>
              <a:rPr dirty="0" sz="2400" spc="-75"/>
              <a:t>ship </a:t>
            </a:r>
            <a:r>
              <a:rPr dirty="0" sz="2400" spc="-15"/>
              <a:t>captures </a:t>
            </a:r>
            <a:r>
              <a:rPr dirty="0" sz="2400"/>
              <a:t>a </a:t>
            </a:r>
            <a:r>
              <a:rPr dirty="0" sz="2400" spc="-80"/>
              <a:t>treasure </a:t>
            </a:r>
            <a:r>
              <a:rPr dirty="0" sz="2400" spc="5"/>
              <a:t>of </a:t>
            </a:r>
            <a:r>
              <a:rPr dirty="0" sz="2400" spc="-204"/>
              <a:t>1000  </a:t>
            </a:r>
            <a:r>
              <a:rPr dirty="0" sz="2400" spc="35"/>
              <a:t>golden </a:t>
            </a:r>
            <a:r>
              <a:rPr dirty="0" sz="2400" spc="-50"/>
              <a:t>coins. </a:t>
            </a:r>
            <a:r>
              <a:rPr dirty="0" sz="2400" spc="-90"/>
              <a:t>The </a:t>
            </a:r>
            <a:r>
              <a:rPr dirty="0" sz="2400" spc="-80"/>
              <a:t>treasure </a:t>
            </a:r>
            <a:r>
              <a:rPr dirty="0" sz="2400" spc="-40"/>
              <a:t>has </a:t>
            </a:r>
            <a:r>
              <a:rPr dirty="0" sz="2400" spc="-5"/>
              <a:t>to </a:t>
            </a:r>
            <a:r>
              <a:rPr dirty="0" sz="2400" spc="65"/>
              <a:t>be</a:t>
            </a:r>
            <a:r>
              <a:rPr dirty="0" sz="2400" spc="-110"/>
              <a:t> split</a:t>
            </a:r>
            <a:endParaRPr sz="2400"/>
          </a:p>
          <a:p>
            <a:pPr marL="199390">
              <a:lnSpc>
                <a:spcPts val="2400"/>
              </a:lnSpc>
            </a:pPr>
            <a:r>
              <a:rPr dirty="0" sz="2400" spc="40"/>
              <a:t>among</a:t>
            </a:r>
            <a:r>
              <a:rPr dirty="0" sz="2400" spc="114"/>
              <a:t> </a:t>
            </a:r>
            <a:r>
              <a:rPr dirty="0" sz="2400" spc="-15"/>
              <a:t>the</a:t>
            </a:r>
            <a:r>
              <a:rPr dirty="0" sz="2400" spc="-40"/>
              <a:t> </a:t>
            </a:r>
            <a:r>
              <a:rPr dirty="0" sz="2400"/>
              <a:t>5</a:t>
            </a:r>
            <a:r>
              <a:rPr dirty="0" sz="2400" spc="-395"/>
              <a:t> </a:t>
            </a:r>
            <a:r>
              <a:rPr dirty="0" sz="2400" spc="-100"/>
              <a:t>pirates:</a:t>
            </a:r>
            <a:r>
              <a:rPr dirty="0" sz="2400" spc="-220"/>
              <a:t> </a:t>
            </a:r>
            <a:r>
              <a:rPr dirty="0" sz="2400" spc="-105"/>
              <a:t>1,</a:t>
            </a:r>
            <a:r>
              <a:rPr dirty="0" sz="2400" spc="-400"/>
              <a:t> </a:t>
            </a:r>
            <a:r>
              <a:rPr dirty="0" sz="2400" spc="-105"/>
              <a:t>2,</a:t>
            </a:r>
            <a:r>
              <a:rPr dirty="0" sz="2400" spc="-400"/>
              <a:t> </a:t>
            </a:r>
            <a:r>
              <a:rPr dirty="0" sz="2400" spc="-105"/>
              <a:t>3,</a:t>
            </a:r>
            <a:r>
              <a:rPr dirty="0" sz="2400" spc="-395"/>
              <a:t> </a:t>
            </a:r>
            <a:r>
              <a:rPr dirty="0" sz="2400" spc="-105"/>
              <a:t>4,</a:t>
            </a:r>
            <a:r>
              <a:rPr dirty="0" sz="2400" spc="-405"/>
              <a:t> </a:t>
            </a:r>
            <a:r>
              <a:rPr dirty="0" sz="2400" spc="60"/>
              <a:t>and</a:t>
            </a:r>
            <a:r>
              <a:rPr dirty="0" sz="2400" spc="190"/>
              <a:t> </a:t>
            </a:r>
            <a:r>
              <a:rPr dirty="0" sz="2400"/>
              <a:t>5</a:t>
            </a:r>
            <a:r>
              <a:rPr dirty="0" sz="2400" spc="-395"/>
              <a:t> </a:t>
            </a:r>
            <a:r>
              <a:rPr dirty="0" sz="2400" spc="-55"/>
              <a:t>in</a:t>
            </a:r>
            <a:r>
              <a:rPr dirty="0" sz="2400" spc="-210"/>
              <a:t> </a:t>
            </a:r>
            <a:r>
              <a:rPr dirty="0" sz="2400" spc="-40"/>
              <a:t>order</a:t>
            </a:r>
            <a:endParaRPr sz="2400"/>
          </a:p>
          <a:p>
            <a:pPr marL="199390" marR="5080">
              <a:lnSpc>
                <a:spcPct val="89900"/>
              </a:lnSpc>
              <a:spcBef>
                <a:spcPts val="145"/>
              </a:spcBef>
            </a:pPr>
            <a:r>
              <a:rPr dirty="0" sz="2400" spc="5"/>
              <a:t>of </a:t>
            </a:r>
            <a:r>
              <a:rPr dirty="0" sz="2400" spc="-95"/>
              <a:t>rank. </a:t>
            </a:r>
            <a:r>
              <a:rPr dirty="0" sz="2400" spc="-90"/>
              <a:t>The </a:t>
            </a:r>
            <a:r>
              <a:rPr dirty="0" sz="2400" spc="-60"/>
              <a:t>pirates </a:t>
            </a:r>
            <a:r>
              <a:rPr dirty="0" sz="2400" spc="35"/>
              <a:t>have </a:t>
            </a:r>
            <a:r>
              <a:rPr dirty="0" sz="2400" spc="-15"/>
              <a:t>the </a:t>
            </a:r>
            <a:r>
              <a:rPr dirty="0" sz="2400" spc="-35"/>
              <a:t>following  </a:t>
            </a:r>
            <a:r>
              <a:rPr dirty="0" sz="2400" spc="-45"/>
              <a:t>important </a:t>
            </a:r>
            <a:r>
              <a:rPr dirty="0" sz="2400" spc="-60"/>
              <a:t>characteristics: </a:t>
            </a:r>
            <a:r>
              <a:rPr dirty="0" sz="2400" spc="-100"/>
              <a:t>infinitely </a:t>
            </a:r>
            <a:r>
              <a:rPr dirty="0" sz="2400" spc="-125"/>
              <a:t>smart,  </a:t>
            </a:r>
            <a:r>
              <a:rPr dirty="0" sz="2400" spc="-85"/>
              <a:t>bloodthirsty,</a:t>
            </a:r>
            <a:r>
              <a:rPr dirty="0" sz="2400" spc="-180"/>
              <a:t> </a:t>
            </a:r>
            <a:r>
              <a:rPr dirty="0" sz="2400" spc="-20"/>
              <a:t>greedy.</a:t>
            </a:r>
            <a:r>
              <a:rPr dirty="0" sz="2400" spc="-40"/>
              <a:t> </a:t>
            </a:r>
            <a:r>
              <a:rPr dirty="0" sz="2400" spc="-105"/>
              <a:t>Starting</a:t>
            </a:r>
            <a:r>
              <a:rPr dirty="0" sz="2400" spc="-245"/>
              <a:t> </a:t>
            </a:r>
            <a:r>
              <a:rPr dirty="0" sz="2400" spc="-65"/>
              <a:t>with</a:t>
            </a:r>
            <a:r>
              <a:rPr dirty="0" sz="2400" spc="-165"/>
              <a:t> </a:t>
            </a:r>
            <a:r>
              <a:rPr dirty="0" sz="2400" spc="-25"/>
              <a:t>pirate</a:t>
            </a:r>
            <a:r>
              <a:rPr dirty="0" sz="2400" spc="-55"/>
              <a:t> </a:t>
            </a:r>
            <a:r>
              <a:rPr dirty="0" sz="2400"/>
              <a:t>5</a:t>
            </a:r>
            <a:r>
              <a:rPr dirty="0" sz="2400" spc="-390"/>
              <a:t> </a:t>
            </a:r>
            <a:r>
              <a:rPr dirty="0" sz="2400" spc="-40"/>
              <a:t>they  </a:t>
            </a:r>
            <a:r>
              <a:rPr dirty="0" sz="2400" spc="90"/>
              <a:t>can </a:t>
            </a:r>
            <a:r>
              <a:rPr dirty="0" sz="2400"/>
              <a:t>make a </a:t>
            </a:r>
            <a:r>
              <a:rPr dirty="0" sz="2400" spc="-20"/>
              <a:t>proposal </a:t>
            </a:r>
            <a:r>
              <a:rPr dirty="0" sz="2400" spc="20"/>
              <a:t>how </a:t>
            </a:r>
            <a:r>
              <a:rPr dirty="0" sz="2400" spc="-5"/>
              <a:t>to </a:t>
            </a:r>
            <a:r>
              <a:rPr dirty="0" sz="2400" spc="-110"/>
              <a:t>split </a:t>
            </a:r>
            <a:r>
              <a:rPr dirty="0" sz="2400" spc="20"/>
              <a:t>up </a:t>
            </a:r>
            <a:r>
              <a:rPr dirty="0" sz="2400" spc="-15"/>
              <a:t>the  </a:t>
            </a:r>
            <a:r>
              <a:rPr dirty="0" sz="2400" spc="-95"/>
              <a:t>treasure.</a:t>
            </a:r>
            <a:r>
              <a:rPr dirty="0" sz="2400" spc="-270"/>
              <a:t> </a:t>
            </a:r>
            <a:r>
              <a:rPr dirty="0" sz="2400" spc="-195"/>
              <a:t>This</a:t>
            </a:r>
            <a:r>
              <a:rPr dirty="0" sz="2400" spc="-440"/>
              <a:t> </a:t>
            </a:r>
            <a:r>
              <a:rPr dirty="0" sz="2400" spc="-20"/>
              <a:t>proposal</a:t>
            </a:r>
            <a:r>
              <a:rPr dirty="0" sz="2400" spc="-165"/>
              <a:t> </a:t>
            </a:r>
            <a:r>
              <a:rPr dirty="0" sz="2400" spc="90"/>
              <a:t>can</a:t>
            </a:r>
            <a:r>
              <a:rPr dirty="0" sz="2400" spc="-15"/>
              <a:t> </a:t>
            </a:r>
            <a:r>
              <a:rPr dirty="0" sz="2400" spc="-60"/>
              <a:t>either</a:t>
            </a:r>
            <a:r>
              <a:rPr dirty="0" sz="2400" spc="-265"/>
              <a:t> </a:t>
            </a:r>
            <a:r>
              <a:rPr dirty="0" sz="2400" spc="65"/>
              <a:t>be</a:t>
            </a:r>
            <a:r>
              <a:rPr dirty="0" sz="2400" spc="-40"/>
              <a:t> </a:t>
            </a:r>
            <a:r>
              <a:rPr dirty="0" sz="2400" spc="145"/>
              <a:t>accepted  </a:t>
            </a:r>
            <a:r>
              <a:rPr dirty="0" sz="2400" spc="-45"/>
              <a:t>or</a:t>
            </a:r>
            <a:r>
              <a:rPr dirty="0" sz="2400" spc="-280"/>
              <a:t> </a:t>
            </a:r>
            <a:r>
              <a:rPr dirty="0" sz="2400" spc="-15"/>
              <a:t>the</a:t>
            </a:r>
            <a:r>
              <a:rPr dirty="0" sz="2400" spc="-210"/>
              <a:t> </a:t>
            </a:r>
            <a:r>
              <a:rPr dirty="0" sz="2400" spc="-25"/>
              <a:t>pirate</a:t>
            </a:r>
            <a:r>
              <a:rPr dirty="0" sz="2400" spc="-235"/>
              <a:t> </a:t>
            </a:r>
            <a:r>
              <a:rPr dirty="0" sz="2400" spc="-120"/>
              <a:t>is</a:t>
            </a:r>
            <a:r>
              <a:rPr dirty="0" sz="2400" spc="-440"/>
              <a:t> </a:t>
            </a:r>
            <a:r>
              <a:rPr dirty="0" sz="2400" spc="-60"/>
              <a:t>thrown</a:t>
            </a:r>
            <a:r>
              <a:rPr dirty="0" sz="2400" spc="-245"/>
              <a:t> </a:t>
            </a:r>
            <a:r>
              <a:rPr dirty="0" sz="2400" spc="-5"/>
              <a:t>overboard.</a:t>
            </a:r>
            <a:r>
              <a:rPr dirty="0" sz="2400" spc="-210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 spc="-15"/>
              <a:t>proposal</a:t>
            </a:r>
            <a:r>
              <a:rPr dirty="0" sz="2400" spc="-190"/>
              <a:t> </a:t>
            </a:r>
            <a:r>
              <a:rPr dirty="0" sz="2400" spc="-240"/>
              <a:t>is  </a:t>
            </a:r>
            <a:r>
              <a:rPr dirty="0" sz="2400" spc="130"/>
              <a:t>accepted </a:t>
            </a:r>
            <a:r>
              <a:rPr dirty="0" sz="2400" spc="-65"/>
              <a:t>if </a:t>
            </a:r>
            <a:r>
              <a:rPr dirty="0" sz="2400" spc="60"/>
              <a:t>and </a:t>
            </a:r>
            <a:r>
              <a:rPr dirty="0" sz="2400" spc="-50"/>
              <a:t>only </a:t>
            </a:r>
            <a:r>
              <a:rPr dirty="0" sz="2400" spc="-65"/>
              <a:t>if </a:t>
            </a:r>
            <a:r>
              <a:rPr dirty="0" sz="2400"/>
              <a:t>a </a:t>
            </a:r>
            <a:r>
              <a:rPr dirty="0" sz="2400" spc="-100"/>
              <a:t>majority </a:t>
            </a:r>
            <a:r>
              <a:rPr dirty="0" sz="2400" spc="5"/>
              <a:t>of </a:t>
            </a:r>
            <a:r>
              <a:rPr dirty="0" sz="2400" spc="-15"/>
              <a:t>the  </a:t>
            </a:r>
            <a:r>
              <a:rPr dirty="0" sz="2400" spc="-60"/>
              <a:t>pirates </a:t>
            </a:r>
            <a:r>
              <a:rPr dirty="0" sz="2400" spc="-10"/>
              <a:t>agrees </a:t>
            </a:r>
            <a:r>
              <a:rPr dirty="0" sz="2400" spc="15"/>
              <a:t>on </a:t>
            </a:r>
            <a:r>
              <a:rPr dirty="0" sz="2400" spc="-65"/>
              <a:t>it</a:t>
            </a:r>
            <a:r>
              <a:rPr dirty="0" sz="2400" spc="-65" b="1">
                <a:latin typeface="Arial"/>
                <a:cs typeface="Arial"/>
              </a:rPr>
              <a:t>. </a:t>
            </a:r>
            <a:r>
              <a:rPr dirty="0" sz="2400" b="1">
                <a:latin typeface="Arial"/>
                <a:cs typeface="Arial"/>
              </a:rPr>
              <a:t>What proposal </a:t>
            </a:r>
            <a:r>
              <a:rPr dirty="0" sz="2400" spc="-40" b="1">
                <a:latin typeface="Arial"/>
                <a:cs typeface="Arial"/>
              </a:rPr>
              <a:t>should  </a:t>
            </a:r>
            <a:r>
              <a:rPr dirty="0" sz="2400" spc="20" b="1">
                <a:latin typeface="Arial"/>
                <a:cs typeface="Arial"/>
              </a:rPr>
              <a:t>pirate </a:t>
            </a:r>
            <a:r>
              <a:rPr dirty="0" sz="2400" b="1">
                <a:latin typeface="Arial"/>
                <a:cs typeface="Arial"/>
              </a:rPr>
              <a:t>5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100" b="1">
                <a:latin typeface="Arial"/>
                <a:cs typeface="Arial"/>
              </a:rPr>
              <a:t>make?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62655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BT–7:</a:t>
            </a:r>
            <a:r>
              <a:rPr dirty="0" spc="-840"/>
              <a:t> </a:t>
            </a:r>
            <a:r>
              <a:rPr dirty="0" spc="-160"/>
              <a:t>Infinite</a:t>
            </a:r>
            <a:r>
              <a:rPr dirty="0" spc="-370"/>
              <a:t> </a:t>
            </a:r>
            <a:r>
              <a:rPr dirty="0" spc="-50"/>
              <a:t>Quarter</a:t>
            </a:r>
            <a:r>
              <a:rPr dirty="0" spc="-455"/>
              <a:t> </a:t>
            </a:r>
            <a:r>
              <a:rPr dirty="0" spc="35"/>
              <a:t>Sequence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199390" marR="5080">
              <a:lnSpc>
                <a:spcPct val="89900"/>
              </a:lnSpc>
              <a:spcBef>
                <a:spcPts val="365"/>
              </a:spcBef>
            </a:pPr>
            <a:r>
              <a:rPr dirty="0" spc="-5"/>
              <a:t>You are </a:t>
            </a:r>
            <a:r>
              <a:rPr dirty="0" spc="-20"/>
              <a:t>wearing </a:t>
            </a:r>
            <a:r>
              <a:rPr dirty="0"/>
              <a:t>a </a:t>
            </a:r>
            <a:r>
              <a:rPr dirty="0" spc="-20"/>
              <a:t>blindfold </a:t>
            </a:r>
            <a:r>
              <a:rPr dirty="0" spc="50"/>
              <a:t>and </a:t>
            </a:r>
            <a:r>
              <a:rPr dirty="0" spc="-45"/>
              <a:t>thick </a:t>
            </a:r>
            <a:r>
              <a:rPr dirty="0" spc="-55"/>
              <a:t>gloves. </a:t>
            </a:r>
            <a:r>
              <a:rPr dirty="0" spc="10"/>
              <a:t>An  </a:t>
            </a:r>
            <a:r>
              <a:rPr dirty="0" spc="-85"/>
              <a:t>infinite </a:t>
            </a:r>
            <a:r>
              <a:rPr dirty="0" spc="-40"/>
              <a:t>number </a:t>
            </a:r>
            <a:r>
              <a:rPr dirty="0" spc="5"/>
              <a:t>of </a:t>
            </a:r>
            <a:r>
              <a:rPr dirty="0" spc="-75"/>
              <a:t>quarters </a:t>
            </a:r>
            <a:r>
              <a:rPr dirty="0" spc="-5"/>
              <a:t>are </a:t>
            </a:r>
            <a:r>
              <a:rPr dirty="0" spc="-10"/>
              <a:t>laid </a:t>
            </a:r>
            <a:r>
              <a:rPr dirty="0" spc="-20"/>
              <a:t>out </a:t>
            </a:r>
            <a:r>
              <a:rPr dirty="0" spc="5"/>
              <a:t>before </a:t>
            </a:r>
            <a:r>
              <a:rPr dirty="0" spc="-25"/>
              <a:t>you  </a:t>
            </a:r>
            <a:r>
              <a:rPr dirty="0" spc="10"/>
              <a:t>on </a:t>
            </a:r>
            <a:r>
              <a:rPr dirty="0"/>
              <a:t>a </a:t>
            </a:r>
            <a:r>
              <a:rPr dirty="0" spc="15"/>
              <a:t>table </a:t>
            </a:r>
            <a:r>
              <a:rPr dirty="0"/>
              <a:t>of </a:t>
            </a:r>
            <a:r>
              <a:rPr dirty="0" spc="-85"/>
              <a:t>infinite </a:t>
            </a:r>
            <a:r>
              <a:rPr dirty="0" spc="-5"/>
              <a:t>area. </a:t>
            </a:r>
            <a:r>
              <a:rPr dirty="0" spc="-20"/>
              <a:t>Someone </a:t>
            </a:r>
            <a:r>
              <a:rPr dirty="0" spc="-135"/>
              <a:t>te</a:t>
            </a:r>
            <a:r>
              <a:rPr dirty="0" spc="-135" b="1">
                <a:latin typeface="Verdana"/>
                <a:cs typeface="Verdana"/>
              </a:rPr>
              <a:t>l </a:t>
            </a:r>
            <a:r>
              <a:rPr dirty="0"/>
              <a:t>s </a:t>
            </a:r>
            <a:r>
              <a:rPr dirty="0" spc="-25"/>
              <a:t>you that  </a:t>
            </a:r>
            <a:r>
              <a:rPr dirty="0" spc="-95"/>
              <a:t>20 </a:t>
            </a:r>
            <a:r>
              <a:rPr dirty="0"/>
              <a:t>of </a:t>
            </a:r>
            <a:r>
              <a:rPr dirty="0" spc="-45"/>
              <a:t>these </a:t>
            </a:r>
            <a:r>
              <a:rPr dirty="0" spc="-75"/>
              <a:t>quarters </a:t>
            </a:r>
            <a:r>
              <a:rPr dirty="0" spc="-5"/>
              <a:t>are </a:t>
            </a:r>
            <a:r>
              <a:rPr dirty="0" spc="-95"/>
              <a:t>tails </a:t>
            </a:r>
            <a:r>
              <a:rPr dirty="0" spc="50"/>
              <a:t>and </a:t>
            </a:r>
            <a:r>
              <a:rPr dirty="0" spc="-20"/>
              <a:t>the </a:t>
            </a:r>
            <a:r>
              <a:rPr dirty="0" spc="-110"/>
              <a:t>rest </a:t>
            </a:r>
            <a:r>
              <a:rPr dirty="0" spc="-5"/>
              <a:t>are  </a:t>
            </a:r>
            <a:r>
              <a:rPr dirty="0" spc="-20"/>
              <a:t>heads.</a:t>
            </a:r>
            <a:r>
              <a:rPr dirty="0" spc="-190"/>
              <a:t> </a:t>
            </a:r>
            <a:r>
              <a:rPr dirty="0" spc="-15"/>
              <a:t>He</a:t>
            </a:r>
            <a:r>
              <a:rPr dirty="0" spc="-195"/>
              <a:t> </a:t>
            </a:r>
            <a:r>
              <a:rPr dirty="0" spc="-110"/>
              <a:t>says</a:t>
            </a:r>
            <a:r>
              <a:rPr dirty="0" spc="-290"/>
              <a:t> </a:t>
            </a:r>
            <a:r>
              <a:rPr dirty="0" spc="-25"/>
              <a:t>that</a:t>
            </a:r>
            <a:r>
              <a:rPr dirty="0" spc="-210"/>
              <a:t> </a:t>
            </a:r>
            <a:r>
              <a:rPr dirty="0" spc="-65"/>
              <a:t>if</a:t>
            </a:r>
            <a:r>
              <a:rPr dirty="0" spc="-300"/>
              <a:t> </a:t>
            </a:r>
            <a:r>
              <a:rPr dirty="0" spc="-25"/>
              <a:t>you</a:t>
            </a:r>
            <a:r>
              <a:rPr dirty="0" spc="-195"/>
              <a:t> </a:t>
            </a:r>
            <a:r>
              <a:rPr dirty="0" spc="85"/>
              <a:t>can</a:t>
            </a:r>
            <a:r>
              <a:rPr dirty="0" spc="-40"/>
              <a:t> </a:t>
            </a:r>
            <a:r>
              <a:rPr dirty="0" spc="-105"/>
              <a:t>split</a:t>
            </a:r>
            <a:r>
              <a:rPr dirty="0" spc="-310"/>
              <a:t> </a:t>
            </a:r>
            <a:r>
              <a:rPr dirty="0" spc="-20"/>
              <a:t>the</a:t>
            </a:r>
            <a:r>
              <a:rPr dirty="0" spc="-200"/>
              <a:t> </a:t>
            </a:r>
            <a:r>
              <a:rPr dirty="0" spc="-75"/>
              <a:t>quarters</a:t>
            </a:r>
            <a:r>
              <a:rPr dirty="0" spc="-240"/>
              <a:t> </a:t>
            </a:r>
            <a:r>
              <a:rPr dirty="0" spc="-50"/>
              <a:t>into  </a:t>
            </a:r>
            <a:r>
              <a:rPr dirty="0"/>
              <a:t>2 </a:t>
            </a:r>
            <a:r>
              <a:rPr dirty="0" spc="-65"/>
              <a:t>piles </a:t>
            </a:r>
            <a:r>
              <a:rPr dirty="0" spc="-20"/>
              <a:t>where the </a:t>
            </a:r>
            <a:r>
              <a:rPr dirty="0" spc="-40"/>
              <a:t>number </a:t>
            </a:r>
            <a:r>
              <a:rPr dirty="0" spc="5"/>
              <a:t>of </a:t>
            </a:r>
            <a:r>
              <a:rPr dirty="0" spc="-95"/>
              <a:t>tails </a:t>
            </a:r>
            <a:r>
              <a:rPr dirty="0" spc="-75"/>
              <a:t>quarters </a:t>
            </a:r>
            <a:r>
              <a:rPr dirty="0" spc="-114"/>
              <a:t>is </a:t>
            </a:r>
            <a:r>
              <a:rPr dirty="0" spc="-25"/>
              <a:t>the  </a:t>
            </a:r>
            <a:r>
              <a:rPr dirty="0" spc="-20"/>
              <a:t>same</a:t>
            </a:r>
            <a:r>
              <a:rPr dirty="0" spc="-195"/>
              <a:t> </a:t>
            </a:r>
            <a:r>
              <a:rPr dirty="0" spc="-55"/>
              <a:t>in</a:t>
            </a:r>
            <a:r>
              <a:rPr dirty="0" spc="-290"/>
              <a:t> </a:t>
            </a:r>
            <a:r>
              <a:rPr dirty="0" spc="5"/>
              <a:t>both</a:t>
            </a:r>
            <a:r>
              <a:rPr dirty="0" spc="-165"/>
              <a:t> </a:t>
            </a:r>
            <a:r>
              <a:rPr dirty="0" spc="-85"/>
              <a:t>piles,</a:t>
            </a:r>
            <a:r>
              <a:rPr dirty="0" spc="-280"/>
              <a:t> </a:t>
            </a:r>
            <a:r>
              <a:rPr dirty="0" spc="-25"/>
              <a:t>then</a:t>
            </a:r>
            <a:r>
              <a:rPr dirty="0" spc="-220"/>
              <a:t> </a:t>
            </a:r>
            <a:r>
              <a:rPr dirty="0" spc="-25"/>
              <a:t>you</a:t>
            </a:r>
            <a:r>
              <a:rPr dirty="0" spc="-195"/>
              <a:t> </a:t>
            </a:r>
            <a:r>
              <a:rPr dirty="0" spc="-50"/>
              <a:t>win</a:t>
            </a:r>
            <a:r>
              <a:rPr dirty="0" spc="-250"/>
              <a:t> </a:t>
            </a:r>
            <a:r>
              <a:rPr dirty="0" spc="-40"/>
              <a:t>all</a:t>
            </a:r>
            <a:r>
              <a:rPr dirty="0" spc="-229"/>
              <a:t> </a:t>
            </a:r>
            <a:r>
              <a:rPr dirty="0"/>
              <a:t>of</a:t>
            </a:r>
            <a:r>
              <a:rPr dirty="0" spc="-165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100"/>
              <a:t>quarters.  </a:t>
            </a:r>
            <a:r>
              <a:rPr dirty="0" spc="-5"/>
              <a:t>You are </a:t>
            </a:r>
            <a:r>
              <a:rPr dirty="0" spc="20"/>
              <a:t>allowed </a:t>
            </a:r>
            <a:r>
              <a:rPr dirty="0" spc="-10"/>
              <a:t>to </a:t>
            </a:r>
            <a:r>
              <a:rPr dirty="0" spc="5"/>
              <a:t>move </a:t>
            </a:r>
            <a:r>
              <a:rPr dirty="0" spc="-20"/>
              <a:t>the </a:t>
            </a:r>
            <a:r>
              <a:rPr dirty="0" spc="-75"/>
              <a:t>quarters </a:t>
            </a:r>
            <a:r>
              <a:rPr dirty="0" spc="50"/>
              <a:t>and </a:t>
            </a:r>
            <a:r>
              <a:rPr dirty="0" spc="-10"/>
              <a:t>to </a:t>
            </a:r>
            <a:r>
              <a:rPr dirty="0" spc="-55"/>
              <a:t>flip  </a:t>
            </a:r>
            <a:r>
              <a:rPr dirty="0" spc="-30"/>
              <a:t>them </a:t>
            </a:r>
            <a:r>
              <a:rPr dirty="0" spc="-55"/>
              <a:t>over, </a:t>
            </a:r>
            <a:r>
              <a:rPr dirty="0" spc="-20"/>
              <a:t>but </a:t>
            </a:r>
            <a:r>
              <a:rPr dirty="0" spc="-25"/>
              <a:t>you </a:t>
            </a:r>
            <a:r>
              <a:rPr dirty="0" spc="85"/>
              <a:t>can </a:t>
            </a:r>
            <a:r>
              <a:rPr dirty="0" spc="-30"/>
              <a:t>never </a:t>
            </a:r>
            <a:r>
              <a:rPr dirty="0" spc="-70"/>
              <a:t>tell </a:t>
            </a:r>
            <a:r>
              <a:rPr dirty="0" spc="-5"/>
              <a:t>what </a:t>
            </a:r>
            <a:r>
              <a:rPr dirty="0" spc="-45"/>
              <a:t>state </a:t>
            </a:r>
            <a:r>
              <a:rPr dirty="0"/>
              <a:t>a  </a:t>
            </a:r>
            <a:r>
              <a:rPr dirty="0" spc="-45"/>
              <a:t>quarter </a:t>
            </a:r>
            <a:r>
              <a:rPr dirty="0" spc="-114"/>
              <a:t>is </a:t>
            </a:r>
            <a:r>
              <a:rPr dirty="0" spc="-75"/>
              <a:t>currently </a:t>
            </a:r>
            <a:r>
              <a:rPr dirty="0" spc="-55"/>
              <a:t>in </a:t>
            </a:r>
            <a:r>
              <a:rPr dirty="0" spc="-60"/>
              <a:t>(the </a:t>
            </a:r>
            <a:r>
              <a:rPr dirty="0" spc="-20"/>
              <a:t>blindfold </a:t>
            </a:r>
            <a:r>
              <a:rPr dirty="0" spc="-55"/>
              <a:t>prevents </a:t>
            </a:r>
            <a:r>
              <a:rPr dirty="0" spc="-25"/>
              <a:t>you  </a:t>
            </a:r>
            <a:r>
              <a:rPr dirty="0" spc="-70"/>
              <a:t>from </a:t>
            </a:r>
            <a:r>
              <a:rPr dirty="0" spc="-50"/>
              <a:t>seeing, </a:t>
            </a:r>
            <a:r>
              <a:rPr dirty="0" spc="50"/>
              <a:t>and </a:t>
            </a:r>
            <a:r>
              <a:rPr dirty="0" spc="-20"/>
              <a:t>the </a:t>
            </a:r>
            <a:r>
              <a:rPr dirty="0" spc="-35"/>
              <a:t>gloves </a:t>
            </a:r>
            <a:r>
              <a:rPr dirty="0" spc="-25"/>
              <a:t>prevent you </a:t>
            </a:r>
            <a:r>
              <a:rPr dirty="0" spc="-70"/>
              <a:t>from  </a:t>
            </a:r>
            <a:r>
              <a:rPr dirty="0" spc="-20"/>
              <a:t>feeling </a:t>
            </a:r>
            <a:r>
              <a:rPr dirty="0"/>
              <a:t>which </a:t>
            </a:r>
            <a:r>
              <a:rPr dirty="0" spc="-45"/>
              <a:t>side </a:t>
            </a:r>
            <a:r>
              <a:rPr dirty="0" spc="-114"/>
              <a:t>is </a:t>
            </a:r>
            <a:r>
              <a:rPr dirty="0" spc="10"/>
              <a:t>heads </a:t>
            </a:r>
            <a:r>
              <a:rPr dirty="0" spc="-45"/>
              <a:t>or </a:t>
            </a:r>
            <a:r>
              <a:rPr dirty="0" spc="-125"/>
              <a:t>tails). </a:t>
            </a:r>
            <a:r>
              <a:rPr dirty="0" spc="-5" b="1">
                <a:latin typeface="Arial"/>
                <a:cs typeface="Arial"/>
              </a:rPr>
              <a:t>How </a:t>
            </a:r>
            <a:r>
              <a:rPr dirty="0" spc="40" b="1">
                <a:latin typeface="Arial"/>
                <a:cs typeface="Arial"/>
              </a:rPr>
              <a:t>do </a:t>
            </a:r>
            <a:r>
              <a:rPr dirty="0" spc="15" b="1">
                <a:latin typeface="Arial"/>
                <a:cs typeface="Arial"/>
              </a:rPr>
              <a:t>you  </a:t>
            </a:r>
            <a:r>
              <a:rPr dirty="0" spc="-15" b="1">
                <a:latin typeface="Arial"/>
                <a:cs typeface="Arial"/>
              </a:rPr>
              <a:t>partition </a:t>
            </a:r>
            <a:r>
              <a:rPr dirty="0" spc="15" b="1">
                <a:latin typeface="Arial"/>
                <a:cs typeface="Arial"/>
              </a:rPr>
              <a:t>the </a:t>
            </a:r>
            <a:r>
              <a:rPr dirty="0" spc="-20" b="1">
                <a:latin typeface="Arial"/>
                <a:cs typeface="Arial"/>
              </a:rPr>
              <a:t>quarters </a:t>
            </a:r>
            <a:r>
              <a:rPr dirty="0" spc="-50" b="1">
                <a:latin typeface="Arial"/>
                <a:cs typeface="Arial"/>
              </a:rPr>
              <a:t>so </a:t>
            </a:r>
            <a:r>
              <a:rPr dirty="0" spc="5" b="1">
                <a:latin typeface="Arial"/>
                <a:cs typeface="Arial"/>
              </a:rPr>
              <a:t>that </a:t>
            </a:r>
            <a:r>
              <a:rPr dirty="0" spc="15" b="1">
                <a:latin typeface="Arial"/>
                <a:cs typeface="Arial"/>
              </a:rPr>
              <a:t>you </a:t>
            </a:r>
            <a:r>
              <a:rPr dirty="0" spc="80" b="1">
                <a:latin typeface="Arial"/>
                <a:cs typeface="Arial"/>
              </a:rPr>
              <a:t>can </a:t>
            </a:r>
            <a:r>
              <a:rPr dirty="0" spc="-20" b="1">
                <a:latin typeface="Arial"/>
                <a:cs typeface="Arial"/>
              </a:rPr>
              <a:t>win </a:t>
            </a:r>
            <a:r>
              <a:rPr dirty="0" spc="30" b="1">
                <a:latin typeface="Arial"/>
                <a:cs typeface="Arial"/>
              </a:rPr>
              <a:t>them</a:t>
            </a:r>
            <a:r>
              <a:rPr dirty="0" spc="12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all?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4970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BT–8:</a:t>
            </a:r>
            <a:r>
              <a:rPr dirty="0" spc="-850"/>
              <a:t> </a:t>
            </a:r>
            <a:r>
              <a:rPr dirty="0" spc="-45"/>
              <a:t>Daughters’</a:t>
            </a:r>
            <a:r>
              <a:rPr dirty="0" spc="-390"/>
              <a:t> </a:t>
            </a:r>
            <a:r>
              <a:rPr dirty="0" spc="20"/>
              <a:t>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04111"/>
            <a:ext cx="6504940" cy="5435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80"/>
              </a:spcBef>
            </a:pPr>
            <a:r>
              <a:rPr dirty="0" sz="1900" spc="15">
                <a:latin typeface="Verdana"/>
                <a:cs typeface="Verdana"/>
              </a:rPr>
              <a:t>Local</a:t>
            </a:r>
            <a:r>
              <a:rPr dirty="0" sz="1900" spc="-120">
                <a:latin typeface="Verdana"/>
                <a:cs typeface="Verdana"/>
              </a:rPr>
              <a:t> </a:t>
            </a:r>
            <a:r>
              <a:rPr dirty="0" sz="1900" spc="-70">
                <a:latin typeface="Verdana"/>
                <a:cs typeface="Verdana"/>
              </a:rPr>
              <a:t>Berkeley</a:t>
            </a:r>
            <a:r>
              <a:rPr dirty="0" sz="1900" spc="-225">
                <a:latin typeface="Verdana"/>
                <a:cs typeface="Verdana"/>
              </a:rPr>
              <a:t> </a:t>
            </a:r>
            <a:r>
              <a:rPr dirty="0" sz="1900" spc="-95">
                <a:latin typeface="Verdana"/>
                <a:cs typeface="Verdana"/>
              </a:rPr>
              <a:t>professors</a:t>
            </a:r>
            <a:r>
              <a:rPr dirty="0" sz="1900" spc="-204">
                <a:latin typeface="Verdana"/>
                <a:cs typeface="Verdana"/>
              </a:rPr>
              <a:t> </a:t>
            </a:r>
            <a:r>
              <a:rPr dirty="0" sz="1900" spc="-195">
                <a:latin typeface="Verdana"/>
                <a:cs typeface="Verdana"/>
              </a:rPr>
              <a:t>Dr.</a:t>
            </a:r>
            <a:r>
              <a:rPr dirty="0" sz="1900" spc="-32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X</a:t>
            </a:r>
            <a:r>
              <a:rPr dirty="0" sz="1900" spc="-305">
                <a:latin typeface="Verdana"/>
                <a:cs typeface="Verdana"/>
              </a:rPr>
              <a:t> </a:t>
            </a:r>
            <a:r>
              <a:rPr dirty="0" sz="1900" spc="40">
                <a:latin typeface="Verdana"/>
                <a:cs typeface="Verdana"/>
              </a:rPr>
              <a:t>and</a:t>
            </a:r>
            <a:r>
              <a:rPr dirty="0" sz="1900" spc="-55">
                <a:latin typeface="Verdana"/>
                <a:cs typeface="Verdana"/>
              </a:rPr>
              <a:t> </a:t>
            </a:r>
            <a:r>
              <a:rPr dirty="0" sz="1900" spc="-195">
                <a:latin typeface="Verdana"/>
                <a:cs typeface="Verdana"/>
              </a:rPr>
              <a:t>Dr.</a:t>
            </a:r>
            <a:r>
              <a:rPr dirty="0" sz="1900" spc="-32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Y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0">
                <a:latin typeface="Verdana"/>
                <a:cs typeface="Verdana"/>
              </a:rPr>
              <a:t>bump</a:t>
            </a:r>
            <a:r>
              <a:rPr dirty="0" sz="1900" spc="-95">
                <a:latin typeface="Verdana"/>
                <a:cs typeface="Verdana"/>
              </a:rPr>
              <a:t> </a:t>
            </a:r>
            <a:r>
              <a:rPr dirty="0" sz="1900" spc="-40">
                <a:latin typeface="Verdana"/>
                <a:cs typeface="Verdana"/>
              </a:rPr>
              <a:t>into</a:t>
            </a:r>
            <a:r>
              <a:rPr dirty="0" sz="1900" spc="-204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each  </a:t>
            </a:r>
            <a:r>
              <a:rPr dirty="0" sz="1900" spc="-30">
                <a:latin typeface="Verdana"/>
                <a:cs typeface="Verdana"/>
              </a:rPr>
              <a:t>after </a:t>
            </a:r>
            <a:r>
              <a:rPr dirty="0" sz="1900">
                <a:latin typeface="Verdana"/>
                <a:cs typeface="Verdana"/>
              </a:rPr>
              <a:t>a </a:t>
            </a:r>
            <a:r>
              <a:rPr dirty="0" sz="1900" spc="-10">
                <a:latin typeface="Verdana"/>
                <a:cs typeface="Verdana"/>
              </a:rPr>
              <a:t>long</a:t>
            </a:r>
            <a:r>
              <a:rPr dirty="0" sz="1900" spc="-300">
                <a:latin typeface="Verdana"/>
                <a:cs typeface="Verdana"/>
              </a:rPr>
              <a:t> </a:t>
            </a:r>
            <a:r>
              <a:rPr dirty="0" sz="1900" spc="-60">
                <a:latin typeface="Verdana"/>
                <a:cs typeface="Verdana"/>
              </a:rPr>
              <a:t>time.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54" y="2224023"/>
            <a:ext cx="191135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Verdana"/>
                <a:cs typeface="Verdana"/>
              </a:rPr>
              <a:t>X  Y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1700"/>
              </a:spcBef>
            </a:pPr>
            <a:r>
              <a:rPr dirty="0" sz="1900">
                <a:latin typeface="Verdana"/>
                <a:cs typeface="Verdana"/>
              </a:rPr>
              <a:t>X  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954" y="4077208"/>
            <a:ext cx="191135" cy="11137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>
                <a:latin typeface="Verdana"/>
                <a:cs typeface="Verdana"/>
              </a:rPr>
              <a:t>Y  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190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078" y="2224023"/>
            <a:ext cx="5934075" cy="298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0">
                <a:latin typeface="Verdana"/>
                <a:cs typeface="Verdana"/>
              </a:rPr>
              <a:t>hey! </a:t>
            </a:r>
            <a:r>
              <a:rPr dirty="0" sz="1900" spc="5">
                <a:latin typeface="Verdana"/>
                <a:cs typeface="Verdana"/>
              </a:rPr>
              <a:t>how </a:t>
            </a:r>
            <a:r>
              <a:rPr dirty="0" sz="1900" spc="15">
                <a:latin typeface="Verdana"/>
                <a:cs typeface="Verdana"/>
              </a:rPr>
              <a:t>have</a:t>
            </a:r>
            <a:r>
              <a:rPr dirty="0" sz="1900" spc="-550">
                <a:latin typeface="Verdana"/>
                <a:cs typeface="Verdana"/>
              </a:rPr>
              <a:t> </a:t>
            </a:r>
            <a:r>
              <a:rPr dirty="0" sz="1900" spc="-30">
                <a:latin typeface="Verdana"/>
                <a:cs typeface="Verdana"/>
              </a:rPr>
              <a:t>you </a:t>
            </a:r>
            <a:r>
              <a:rPr dirty="0" sz="1900" spc="50">
                <a:latin typeface="Verdana"/>
                <a:cs typeface="Verdana"/>
              </a:rPr>
              <a:t>been?</a:t>
            </a:r>
            <a:endParaRPr sz="1900">
              <a:latin typeface="Verdana"/>
              <a:cs typeface="Verdana"/>
            </a:endParaRPr>
          </a:p>
          <a:p>
            <a:pPr marL="12700" marR="395605">
              <a:lnSpc>
                <a:spcPct val="78900"/>
              </a:lnSpc>
              <a:spcBef>
                <a:spcPts val="480"/>
              </a:spcBef>
            </a:pPr>
            <a:r>
              <a:rPr dirty="0" sz="1900" spc="-30">
                <a:latin typeface="Verdana"/>
                <a:cs typeface="Verdana"/>
              </a:rPr>
              <a:t>great!</a:t>
            </a:r>
            <a:r>
              <a:rPr dirty="0" sz="1900" spc="-185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i</a:t>
            </a:r>
            <a:r>
              <a:rPr dirty="0" sz="1900" spc="-310">
                <a:latin typeface="Verdana"/>
                <a:cs typeface="Verdana"/>
              </a:rPr>
              <a:t> </a:t>
            </a:r>
            <a:r>
              <a:rPr dirty="0" sz="1900" spc="10">
                <a:latin typeface="Verdana"/>
                <a:cs typeface="Verdana"/>
              </a:rPr>
              <a:t>got</a:t>
            </a:r>
            <a:r>
              <a:rPr dirty="0" sz="1900" spc="-110">
                <a:latin typeface="Verdana"/>
                <a:cs typeface="Verdana"/>
              </a:rPr>
              <a:t> </a:t>
            </a:r>
            <a:r>
              <a:rPr dirty="0" sz="1900" spc="-40">
                <a:latin typeface="Verdana"/>
                <a:cs typeface="Verdana"/>
              </a:rPr>
              <a:t>married</a:t>
            </a:r>
            <a:r>
              <a:rPr dirty="0" sz="1900" spc="-204">
                <a:latin typeface="Verdana"/>
                <a:cs typeface="Verdana"/>
              </a:rPr>
              <a:t> </a:t>
            </a:r>
            <a:r>
              <a:rPr dirty="0" sz="1900" spc="40">
                <a:latin typeface="Verdana"/>
                <a:cs typeface="Verdana"/>
              </a:rPr>
              <a:t>and</a:t>
            </a:r>
            <a:r>
              <a:rPr dirty="0" sz="1900" spc="-6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i</a:t>
            </a:r>
            <a:r>
              <a:rPr dirty="0" sz="1900" spc="-310">
                <a:latin typeface="Verdana"/>
                <a:cs typeface="Verdana"/>
              </a:rPr>
              <a:t> </a:t>
            </a:r>
            <a:r>
              <a:rPr dirty="0" sz="1900" spc="15">
                <a:latin typeface="Verdana"/>
                <a:cs typeface="Verdana"/>
              </a:rPr>
              <a:t>have</a:t>
            </a:r>
            <a:r>
              <a:rPr dirty="0" sz="1900" spc="-120">
                <a:latin typeface="Verdana"/>
                <a:cs typeface="Verdana"/>
              </a:rPr>
              <a:t> </a:t>
            </a:r>
            <a:r>
              <a:rPr dirty="0" sz="1900" spc="-35">
                <a:latin typeface="Verdana"/>
                <a:cs typeface="Verdana"/>
              </a:rPr>
              <a:t>three</a:t>
            </a:r>
            <a:r>
              <a:rPr dirty="0" sz="1900" spc="-170">
                <a:latin typeface="Verdana"/>
                <a:cs typeface="Verdana"/>
              </a:rPr>
              <a:t> </a:t>
            </a:r>
            <a:r>
              <a:rPr dirty="0" sz="1900" spc="-30">
                <a:latin typeface="Verdana"/>
                <a:cs typeface="Verdana"/>
              </a:rPr>
              <a:t>daughters  </a:t>
            </a:r>
            <a:r>
              <a:rPr dirty="0" sz="1900" spc="10">
                <a:latin typeface="Verdana"/>
                <a:cs typeface="Verdana"/>
              </a:rPr>
              <a:t>now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45"/>
              </a:lnSpc>
              <a:spcBef>
                <a:spcPts val="25"/>
              </a:spcBef>
            </a:pPr>
            <a:r>
              <a:rPr dirty="0" sz="1900" spc="-45">
                <a:latin typeface="Verdana"/>
                <a:cs typeface="Verdana"/>
              </a:rPr>
              <a:t>really? </a:t>
            </a:r>
            <a:r>
              <a:rPr dirty="0" sz="1900" spc="5">
                <a:latin typeface="Verdana"/>
                <a:cs typeface="Verdana"/>
              </a:rPr>
              <a:t>how </a:t>
            </a:r>
            <a:r>
              <a:rPr dirty="0" sz="1900" spc="10">
                <a:latin typeface="Verdana"/>
                <a:cs typeface="Verdana"/>
              </a:rPr>
              <a:t>old</a:t>
            </a:r>
            <a:r>
              <a:rPr dirty="0" sz="1900" spc="-30">
                <a:latin typeface="Verdana"/>
                <a:cs typeface="Verdana"/>
              </a:rPr>
              <a:t> </a:t>
            </a:r>
            <a:r>
              <a:rPr dirty="0" sz="1900" spc="5">
                <a:latin typeface="Verdana"/>
                <a:cs typeface="Verdana"/>
              </a:rPr>
              <a:t>arethey?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45"/>
              </a:spcBef>
            </a:pPr>
            <a:r>
              <a:rPr dirty="0" sz="1900" spc="-65">
                <a:latin typeface="Verdana"/>
                <a:cs typeface="Verdana"/>
              </a:rPr>
              <a:t>well,</a:t>
            </a:r>
            <a:r>
              <a:rPr dirty="0" sz="1900" spc="-229">
                <a:latin typeface="Verdana"/>
                <a:cs typeface="Verdana"/>
              </a:rPr>
              <a:t> </a:t>
            </a:r>
            <a:r>
              <a:rPr dirty="0" sz="1900" spc="-15">
                <a:latin typeface="Verdana"/>
                <a:cs typeface="Verdana"/>
              </a:rPr>
              <a:t>the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10">
                <a:latin typeface="Verdana"/>
                <a:cs typeface="Verdana"/>
              </a:rPr>
              <a:t>product</a:t>
            </a:r>
            <a:r>
              <a:rPr dirty="0" sz="1900" spc="-110">
                <a:latin typeface="Verdana"/>
                <a:cs typeface="Verdana"/>
              </a:rPr>
              <a:t> </a:t>
            </a:r>
            <a:r>
              <a:rPr dirty="0" sz="1900" spc="-5">
                <a:latin typeface="Verdana"/>
                <a:cs typeface="Verdana"/>
              </a:rPr>
              <a:t>of</a:t>
            </a:r>
            <a:r>
              <a:rPr dirty="0" sz="1900" spc="-145">
                <a:latin typeface="Verdana"/>
                <a:cs typeface="Verdana"/>
              </a:rPr>
              <a:t> </a:t>
            </a:r>
            <a:r>
              <a:rPr dirty="0" sz="1900" spc="-70">
                <a:latin typeface="Verdana"/>
                <a:cs typeface="Verdana"/>
              </a:rPr>
              <a:t>their</a:t>
            </a:r>
            <a:r>
              <a:rPr dirty="0" sz="1900" spc="-235">
                <a:latin typeface="Verdana"/>
                <a:cs typeface="Verdana"/>
              </a:rPr>
              <a:t> </a:t>
            </a:r>
            <a:r>
              <a:rPr dirty="0" sz="1900" spc="10">
                <a:latin typeface="Verdana"/>
                <a:cs typeface="Verdana"/>
              </a:rPr>
              <a:t>ages</a:t>
            </a:r>
            <a:r>
              <a:rPr dirty="0" sz="1900" spc="-130">
                <a:latin typeface="Verdana"/>
                <a:cs typeface="Verdana"/>
              </a:rPr>
              <a:t> </a:t>
            </a:r>
            <a:r>
              <a:rPr dirty="0" sz="1900" spc="-100">
                <a:latin typeface="Verdana"/>
                <a:cs typeface="Verdana"/>
              </a:rPr>
              <a:t>is</a:t>
            </a:r>
            <a:r>
              <a:rPr dirty="0" sz="1900" spc="-380">
                <a:latin typeface="Verdana"/>
                <a:cs typeface="Verdana"/>
              </a:rPr>
              <a:t> </a:t>
            </a:r>
            <a:r>
              <a:rPr dirty="0" sz="1900" spc="-110">
                <a:latin typeface="Verdana"/>
                <a:cs typeface="Verdana"/>
              </a:rPr>
              <a:t>72,</a:t>
            </a:r>
            <a:r>
              <a:rPr dirty="0" sz="1900" spc="-330">
                <a:latin typeface="Verdana"/>
                <a:cs typeface="Verdana"/>
              </a:rPr>
              <a:t> </a:t>
            </a:r>
            <a:r>
              <a:rPr dirty="0" sz="1900" spc="40">
                <a:latin typeface="Verdana"/>
                <a:cs typeface="Verdana"/>
              </a:rPr>
              <a:t>and</a:t>
            </a:r>
            <a:r>
              <a:rPr dirty="0" sz="1900" spc="-70">
                <a:latin typeface="Verdana"/>
                <a:cs typeface="Verdana"/>
              </a:rPr>
              <a:t> </a:t>
            </a:r>
            <a:r>
              <a:rPr dirty="0" sz="1900" spc="-15">
                <a:latin typeface="Verdana"/>
                <a:cs typeface="Verdana"/>
              </a:rPr>
              <a:t>the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-90">
                <a:latin typeface="Verdana"/>
                <a:cs typeface="Verdana"/>
              </a:rPr>
              <a:t>sum</a:t>
            </a:r>
            <a:r>
              <a:rPr dirty="0" sz="1900" spc="-275">
                <a:latin typeface="Verdana"/>
                <a:cs typeface="Verdana"/>
              </a:rPr>
              <a:t> </a:t>
            </a:r>
            <a:r>
              <a:rPr dirty="0" sz="1900" spc="-5">
                <a:latin typeface="Verdana"/>
                <a:cs typeface="Verdana"/>
              </a:rPr>
              <a:t>of  </a:t>
            </a:r>
            <a:r>
              <a:rPr dirty="0" sz="1900" spc="-70">
                <a:latin typeface="Verdana"/>
                <a:cs typeface="Verdana"/>
              </a:rPr>
              <a:t>their </a:t>
            </a:r>
            <a:r>
              <a:rPr dirty="0" sz="1900" spc="10">
                <a:latin typeface="Verdana"/>
                <a:cs typeface="Verdana"/>
              </a:rPr>
              <a:t>ages </a:t>
            </a:r>
            <a:r>
              <a:rPr dirty="0" sz="1900" spc="-100">
                <a:latin typeface="Verdana"/>
                <a:cs typeface="Verdana"/>
              </a:rPr>
              <a:t>is </a:t>
            </a:r>
            <a:r>
              <a:rPr dirty="0" sz="1900" spc="-15">
                <a:latin typeface="Verdana"/>
                <a:cs typeface="Verdana"/>
              </a:rPr>
              <a:t>the </a:t>
            </a:r>
            <a:r>
              <a:rPr dirty="0" sz="1900" spc="-25">
                <a:latin typeface="Verdana"/>
                <a:cs typeface="Verdana"/>
              </a:rPr>
              <a:t>same </a:t>
            </a:r>
            <a:r>
              <a:rPr dirty="0" sz="1900" spc="-30">
                <a:latin typeface="Verdana"/>
                <a:cs typeface="Verdana"/>
              </a:rPr>
              <a:t>as </a:t>
            </a:r>
            <a:r>
              <a:rPr dirty="0" sz="1900" spc="-15">
                <a:latin typeface="Verdana"/>
                <a:cs typeface="Verdana"/>
              </a:rPr>
              <a:t>the </a:t>
            </a:r>
            <a:r>
              <a:rPr dirty="0" sz="1900" spc="-35">
                <a:latin typeface="Verdana"/>
                <a:cs typeface="Verdana"/>
              </a:rPr>
              <a:t>number </a:t>
            </a:r>
            <a:r>
              <a:rPr dirty="0" sz="1900" spc="5">
                <a:latin typeface="Verdana"/>
                <a:cs typeface="Verdana"/>
              </a:rPr>
              <a:t>on </a:t>
            </a:r>
            <a:r>
              <a:rPr dirty="0" sz="1900" spc="-25">
                <a:latin typeface="Verdana"/>
                <a:cs typeface="Verdana"/>
              </a:rPr>
              <a:t>that  </a:t>
            </a:r>
            <a:r>
              <a:rPr dirty="0" sz="1900" spc="-30">
                <a:latin typeface="Verdana"/>
                <a:cs typeface="Verdana"/>
              </a:rPr>
              <a:t>building </a:t>
            </a:r>
            <a:r>
              <a:rPr dirty="0" sz="1900" spc="-35">
                <a:latin typeface="Verdana"/>
                <a:cs typeface="Verdana"/>
              </a:rPr>
              <a:t>over</a:t>
            </a:r>
            <a:r>
              <a:rPr dirty="0" sz="1900" spc="-360">
                <a:latin typeface="Verdana"/>
                <a:cs typeface="Verdana"/>
              </a:rPr>
              <a:t> </a:t>
            </a:r>
            <a:r>
              <a:rPr dirty="0" sz="1900" spc="-40">
                <a:latin typeface="Verdana"/>
                <a:cs typeface="Verdana"/>
              </a:rPr>
              <a:t>there</a:t>
            </a:r>
            <a:endParaRPr sz="1900">
              <a:latin typeface="Verdana"/>
              <a:cs typeface="Verdana"/>
            </a:endParaRPr>
          </a:p>
          <a:p>
            <a:pPr marL="12700" marR="589915">
              <a:lnSpc>
                <a:spcPct val="92100"/>
              </a:lnSpc>
              <a:spcBef>
                <a:spcPts val="204"/>
              </a:spcBef>
            </a:pPr>
            <a:r>
              <a:rPr dirty="0" sz="1900" spc="-85">
                <a:latin typeface="Verdana"/>
                <a:cs typeface="Verdana"/>
              </a:rPr>
              <a:t>right, </a:t>
            </a:r>
            <a:r>
              <a:rPr dirty="0" sz="1900" spc="-30">
                <a:latin typeface="Verdana"/>
                <a:cs typeface="Verdana"/>
              </a:rPr>
              <a:t>ok </a:t>
            </a:r>
            <a:r>
              <a:rPr dirty="0" sz="1900" spc="-120">
                <a:latin typeface="Verdana"/>
                <a:cs typeface="Verdana"/>
              </a:rPr>
              <a:t>... </a:t>
            </a:r>
            <a:r>
              <a:rPr dirty="0" sz="1900" spc="5">
                <a:latin typeface="Verdana"/>
                <a:cs typeface="Verdana"/>
              </a:rPr>
              <a:t>oh </a:t>
            </a:r>
            <a:r>
              <a:rPr dirty="0" sz="1900" spc="-25">
                <a:latin typeface="Verdana"/>
                <a:cs typeface="Verdana"/>
              </a:rPr>
              <a:t>wait </a:t>
            </a:r>
            <a:r>
              <a:rPr dirty="0" sz="1900" spc="-120">
                <a:latin typeface="Verdana"/>
                <a:cs typeface="Verdana"/>
              </a:rPr>
              <a:t>... </a:t>
            </a:r>
            <a:r>
              <a:rPr dirty="0" sz="1900" spc="-75">
                <a:latin typeface="Verdana"/>
                <a:cs typeface="Verdana"/>
              </a:rPr>
              <a:t>hmm, </a:t>
            </a:r>
            <a:r>
              <a:rPr dirty="0" sz="1900">
                <a:latin typeface="Verdana"/>
                <a:cs typeface="Verdana"/>
              </a:rPr>
              <a:t>i </a:t>
            </a:r>
            <a:r>
              <a:rPr dirty="0" sz="1900" spc="-155">
                <a:latin typeface="Verdana"/>
                <a:cs typeface="Verdana"/>
              </a:rPr>
              <a:t>sti</a:t>
            </a:r>
            <a:r>
              <a:rPr dirty="0" sz="1900" spc="-155" b="1">
                <a:latin typeface="Verdana"/>
                <a:cs typeface="Verdana"/>
              </a:rPr>
              <a:t>l </a:t>
            </a:r>
            <a:r>
              <a:rPr dirty="0" sz="1900" spc="-25">
                <a:latin typeface="Verdana"/>
                <a:cs typeface="Verdana"/>
              </a:rPr>
              <a:t>don't </a:t>
            </a:r>
            <a:r>
              <a:rPr dirty="0" sz="1900" spc="-30">
                <a:latin typeface="Verdana"/>
                <a:cs typeface="Verdana"/>
              </a:rPr>
              <a:t>know  </a:t>
            </a:r>
            <a:r>
              <a:rPr dirty="0" sz="1900" spc="5">
                <a:latin typeface="Verdana"/>
                <a:cs typeface="Verdana"/>
              </a:rPr>
              <a:t>oh</a:t>
            </a:r>
            <a:r>
              <a:rPr dirty="0" sz="1900" spc="-135">
                <a:latin typeface="Verdana"/>
                <a:cs typeface="Verdana"/>
              </a:rPr>
              <a:t> </a:t>
            </a:r>
            <a:r>
              <a:rPr dirty="0" sz="1900" spc="-165">
                <a:latin typeface="Verdana"/>
                <a:cs typeface="Verdana"/>
              </a:rPr>
              <a:t>sorry,</a:t>
            </a:r>
            <a:r>
              <a:rPr dirty="0" sz="1900" spc="-305">
                <a:latin typeface="Verdana"/>
                <a:cs typeface="Verdana"/>
              </a:rPr>
              <a:t> </a:t>
            </a:r>
            <a:r>
              <a:rPr dirty="0" sz="1900" spc="-15">
                <a:latin typeface="Verdana"/>
                <a:cs typeface="Verdana"/>
              </a:rPr>
              <a:t>the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-35">
                <a:latin typeface="Verdana"/>
                <a:cs typeface="Verdana"/>
              </a:rPr>
              <a:t>oldest</a:t>
            </a:r>
            <a:r>
              <a:rPr dirty="0" sz="1900" spc="-170">
                <a:latin typeface="Verdana"/>
                <a:cs typeface="Verdana"/>
              </a:rPr>
              <a:t> </a:t>
            </a:r>
            <a:r>
              <a:rPr dirty="0" sz="1900" spc="20">
                <a:latin typeface="Verdana"/>
                <a:cs typeface="Verdana"/>
              </a:rPr>
              <a:t>one</a:t>
            </a:r>
            <a:r>
              <a:rPr dirty="0" sz="1900" spc="-85">
                <a:latin typeface="Verdana"/>
                <a:cs typeface="Verdana"/>
              </a:rPr>
              <a:t> </a:t>
            </a:r>
            <a:r>
              <a:rPr dirty="0" sz="1900" spc="-135">
                <a:latin typeface="Verdana"/>
                <a:cs typeface="Verdana"/>
              </a:rPr>
              <a:t>just</a:t>
            </a:r>
            <a:r>
              <a:rPr dirty="0" sz="1900" spc="-320">
                <a:latin typeface="Verdana"/>
                <a:cs typeface="Verdana"/>
              </a:rPr>
              <a:t> </a:t>
            </a:r>
            <a:r>
              <a:rPr dirty="0" sz="1900" spc="-45">
                <a:latin typeface="Verdana"/>
                <a:cs typeface="Verdana"/>
              </a:rPr>
              <a:t>started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5">
                <a:latin typeface="Verdana"/>
                <a:cs typeface="Verdana"/>
              </a:rPr>
              <a:t>to</a:t>
            </a:r>
            <a:r>
              <a:rPr dirty="0" sz="1900" spc="-16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play</a:t>
            </a:r>
            <a:r>
              <a:rPr dirty="0" sz="1900" spc="-160">
                <a:latin typeface="Verdana"/>
                <a:cs typeface="Verdana"/>
              </a:rPr>
              <a:t> </a:t>
            </a:r>
            <a:r>
              <a:rPr dirty="0" sz="1900" spc="-15">
                <a:latin typeface="Verdana"/>
                <a:cs typeface="Verdana"/>
              </a:rPr>
              <a:t>the  </a:t>
            </a:r>
            <a:r>
              <a:rPr dirty="0" sz="1900" spc="20">
                <a:latin typeface="Verdana"/>
                <a:cs typeface="Verdana"/>
              </a:rPr>
              <a:t>piano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900" spc="-45">
                <a:latin typeface="Verdana"/>
                <a:cs typeface="Verdana"/>
              </a:rPr>
              <a:t>wonderful!</a:t>
            </a:r>
            <a:r>
              <a:rPr dirty="0" sz="1900" spc="-105">
                <a:latin typeface="Verdana"/>
                <a:cs typeface="Verdana"/>
              </a:rPr>
              <a:t> </a:t>
            </a:r>
            <a:r>
              <a:rPr dirty="0" sz="1900" spc="-55">
                <a:latin typeface="Verdana"/>
                <a:cs typeface="Verdana"/>
              </a:rPr>
              <a:t>my</a:t>
            </a:r>
            <a:r>
              <a:rPr dirty="0" sz="1900" spc="-185">
                <a:latin typeface="Verdana"/>
                <a:cs typeface="Verdana"/>
              </a:rPr>
              <a:t> </a:t>
            </a:r>
            <a:r>
              <a:rPr dirty="0" sz="1900" spc="-35">
                <a:latin typeface="Verdana"/>
                <a:cs typeface="Verdana"/>
              </a:rPr>
              <a:t>oldest</a:t>
            </a:r>
            <a:r>
              <a:rPr dirty="0" sz="1900" spc="-95">
                <a:latin typeface="Verdana"/>
                <a:cs typeface="Verdana"/>
              </a:rPr>
              <a:t> </a:t>
            </a:r>
            <a:r>
              <a:rPr dirty="0" sz="1900" spc="-100">
                <a:latin typeface="Verdana"/>
                <a:cs typeface="Verdana"/>
              </a:rPr>
              <a:t>is</a:t>
            </a:r>
            <a:r>
              <a:rPr dirty="0" sz="1900" spc="-400">
                <a:latin typeface="Verdana"/>
                <a:cs typeface="Verdana"/>
              </a:rPr>
              <a:t> </a:t>
            </a:r>
            <a:r>
              <a:rPr dirty="0" sz="1900" spc="-15">
                <a:latin typeface="Verdana"/>
                <a:cs typeface="Verdana"/>
              </a:rPr>
              <a:t>the</a:t>
            </a:r>
            <a:r>
              <a:rPr dirty="0" sz="1900" spc="-40">
                <a:latin typeface="Verdana"/>
                <a:cs typeface="Verdana"/>
              </a:rPr>
              <a:t> </a:t>
            </a:r>
            <a:r>
              <a:rPr dirty="0" sz="1900" spc="-25">
                <a:latin typeface="Verdana"/>
                <a:cs typeface="Verdana"/>
              </a:rPr>
              <a:t>same</a:t>
            </a:r>
            <a:r>
              <a:rPr dirty="0" sz="1900" spc="-440">
                <a:latin typeface="Verdana"/>
                <a:cs typeface="Verdana"/>
              </a:rPr>
              <a:t> </a:t>
            </a:r>
            <a:r>
              <a:rPr dirty="0" sz="1900" spc="20">
                <a:latin typeface="Verdana"/>
                <a:cs typeface="Verdana"/>
              </a:rPr>
              <a:t>age!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954" y="5454903"/>
            <a:ext cx="32346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Arial"/>
                <a:cs typeface="Arial"/>
              </a:rPr>
              <a:t>How </a:t>
            </a:r>
            <a:r>
              <a:rPr dirty="0" sz="1900" spc="10" b="1">
                <a:latin typeface="Arial"/>
                <a:cs typeface="Arial"/>
              </a:rPr>
              <a:t>old </a:t>
            </a:r>
            <a:r>
              <a:rPr dirty="0" sz="1900" spc="45" b="1">
                <a:latin typeface="Arial"/>
                <a:cs typeface="Arial"/>
              </a:rPr>
              <a:t>are </a:t>
            </a:r>
            <a:r>
              <a:rPr dirty="0" sz="1900" spc="10" b="1">
                <a:latin typeface="Arial"/>
                <a:cs typeface="Arial"/>
              </a:rPr>
              <a:t>the</a:t>
            </a:r>
            <a:r>
              <a:rPr dirty="0" sz="1900" spc="-2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daughters?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1953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Warm</a:t>
            </a:r>
            <a:r>
              <a:rPr dirty="0" spc="-465"/>
              <a:t> </a:t>
            </a:r>
            <a:r>
              <a:rPr dirty="0" spc="-50"/>
              <a:t>up!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6913880" cy="1927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7620">
              <a:lnSpc>
                <a:spcPct val="99200"/>
              </a:lnSpc>
              <a:spcBef>
                <a:spcPts val="120"/>
              </a:spcBef>
            </a:pPr>
            <a:r>
              <a:rPr dirty="0" sz="2400" spc="-110">
                <a:latin typeface="Verdana"/>
                <a:cs typeface="Verdana"/>
              </a:rPr>
              <a:t>Write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program </a:t>
            </a:r>
            <a:r>
              <a:rPr dirty="0" sz="2400" spc="5">
                <a:latin typeface="Verdana"/>
                <a:cs typeface="Verdana"/>
              </a:rPr>
              <a:t>which </a:t>
            </a:r>
            <a:r>
              <a:rPr dirty="0" sz="2400" spc="-65">
                <a:latin typeface="Verdana"/>
                <a:cs typeface="Verdana"/>
              </a:rPr>
              <a:t>takes </a:t>
            </a:r>
            <a:r>
              <a:rPr dirty="0" sz="2400" spc="-95">
                <a:latin typeface="Verdana"/>
                <a:cs typeface="Verdana"/>
              </a:rPr>
              <a:t>initial </a:t>
            </a:r>
            <a:r>
              <a:rPr dirty="0" sz="2400" spc="-40">
                <a:latin typeface="Verdana"/>
                <a:cs typeface="Verdana"/>
              </a:rPr>
              <a:t>value, </a:t>
            </a:r>
            <a:r>
              <a:rPr dirty="0" sz="2400" spc="-50">
                <a:latin typeface="Verdana"/>
                <a:cs typeface="Verdana"/>
              </a:rPr>
              <a:t>final  </a:t>
            </a:r>
            <a:r>
              <a:rPr dirty="0" sz="2400" spc="-10">
                <a:latin typeface="Verdana"/>
                <a:cs typeface="Verdana"/>
              </a:rPr>
              <a:t>value </a:t>
            </a:r>
            <a:r>
              <a:rPr dirty="0" sz="2400" spc="60">
                <a:latin typeface="Verdana"/>
                <a:cs typeface="Verdana"/>
              </a:rPr>
              <a:t>and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40">
                <a:latin typeface="Verdana"/>
                <a:cs typeface="Verdana"/>
              </a:rPr>
              <a:t>step </a:t>
            </a:r>
            <a:r>
              <a:rPr dirty="0" sz="2400" spc="-10">
                <a:latin typeface="Verdana"/>
                <a:cs typeface="Verdana"/>
              </a:rPr>
              <a:t>value </a:t>
            </a:r>
            <a:r>
              <a:rPr dirty="0" sz="2400" spc="60">
                <a:latin typeface="Verdana"/>
                <a:cs typeface="Verdana"/>
              </a:rPr>
              <a:t>and </a:t>
            </a:r>
            <a:r>
              <a:rPr dirty="0" sz="2400" spc="-125">
                <a:latin typeface="Verdana"/>
                <a:cs typeface="Verdana"/>
              </a:rPr>
              <a:t>prints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20">
                <a:latin typeface="Verdana"/>
                <a:cs typeface="Verdana"/>
              </a:rPr>
              <a:t>table </a:t>
            </a:r>
            <a:r>
              <a:rPr dirty="0" sz="2400" spc="-90">
                <a:latin typeface="Verdana"/>
                <a:cs typeface="Verdana"/>
              </a:rPr>
              <a:t>for  </a:t>
            </a:r>
            <a:r>
              <a:rPr dirty="0" sz="2400" spc="-65">
                <a:latin typeface="Verdana"/>
                <a:cs typeface="Verdana"/>
              </a:rPr>
              <a:t>Fahrenheit</a:t>
            </a:r>
            <a:r>
              <a:rPr dirty="0" sz="2400" spc="-2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Celsius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using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formula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-</a:t>
            </a:r>
            <a:r>
              <a:rPr dirty="0" sz="2400" spc="-484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</a:t>
            </a:r>
            <a:r>
              <a:rPr dirty="0" sz="2400" spc="9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=(5/9)(F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52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32)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150">
                <a:latin typeface="Verdana"/>
                <a:cs typeface="Verdana"/>
              </a:rPr>
              <a:t>E.g:</a:t>
            </a:r>
            <a:r>
              <a:rPr dirty="0" sz="2400" spc="-3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For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initial</a:t>
            </a:r>
            <a:r>
              <a:rPr dirty="0" sz="2400" spc="-28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0,</a:t>
            </a:r>
            <a:r>
              <a:rPr dirty="0" sz="2400" spc="-4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final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300</a:t>
            </a:r>
            <a:r>
              <a:rPr dirty="0" sz="2400" spc="-41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and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step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20</a:t>
            </a:r>
            <a:r>
              <a:rPr dirty="0" sz="2400" spc="-3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output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505200"/>
            <a:ext cx="1278636" cy="2474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1953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Warm</a:t>
            </a:r>
            <a:r>
              <a:rPr dirty="0" spc="-465"/>
              <a:t> </a:t>
            </a:r>
            <a:r>
              <a:rPr dirty="0" spc="-50"/>
              <a:t>up!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6633845" cy="22599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0"/>
              </a:spcBef>
            </a:pPr>
            <a:r>
              <a:rPr dirty="0" sz="2400" spc="-110">
                <a:latin typeface="Verdana"/>
                <a:cs typeface="Verdana"/>
              </a:rPr>
              <a:t>Write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25">
                <a:latin typeface="Verdana"/>
                <a:cs typeface="Verdana"/>
              </a:rPr>
              <a:t>program </a:t>
            </a:r>
            <a:r>
              <a:rPr dirty="0" sz="2400" spc="5">
                <a:latin typeface="Verdana"/>
                <a:cs typeface="Verdana"/>
              </a:rPr>
              <a:t>which </a:t>
            </a:r>
            <a:r>
              <a:rPr dirty="0" sz="2400">
                <a:latin typeface="Verdana"/>
                <a:cs typeface="Verdana"/>
              </a:rPr>
              <a:t>takes </a:t>
            </a:r>
            <a:r>
              <a:rPr dirty="0" sz="2400" spc="5">
                <a:latin typeface="Verdana"/>
                <a:cs typeface="Verdana"/>
              </a:rPr>
              <a:t>and </a:t>
            </a:r>
            <a:r>
              <a:rPr dirty="0" sz="2400">
                <a:latin typeface="Verdana"/>
                <a:cs typeface="Verdana"/>
              </a:rPr>
              <a:t>character  </a:t>
            </a:r>
            <a:r>
              <a:rPr dirty="0" sz="2400" spc="5">
                <a:latin typeface="Verdana"/>
                <a:cs typeface="Verdana"/>
              </a:rPr>
              <a:t>input and check that whether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number </a:t>
            </a:r>
            <a:r>
              <a:rPr dirty="0" sz="2400" spc="10">
                <a:latin typeface="Verdana"/>
                <a:cs typeface="Verdana"/>
              </a:rPr>
              <a:t>is  </a:t>
            </a:r>
            <a:r>
              <a:rPr dirty="0" sz="2400">
                <a:latin typeface="Verdana"/>
                <a:cs typeface="Verdana"/>
              </a:rPr>
              <a:t>an </a:t>
            </a:r>
            <a:r>
              <a:rPr dirty="0" sz="2400" spc="5">
                <a:latin typeface="Verdana"/>
                <a:cs typeface="Verdana"/>
              </a:rPr>
              <a:t>Upper Case or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Lower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Case.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3480435">
              <a:lnSpc>
                <a:spcPct val="1042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Z – </a:t>
            </a:r>
            <a:r>
              <a:rPr dirty="0" sz="2400" spc="5">
                <a:latin typeface="Verdana"/>
                <a:cs typeface="Verdana"/>
              </a:rPr>
              <a:t>Upper Case 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5">
                <a:latin typeface="Verdana"/>
                <a:cs typeface="Verdana"/>
              </a:rPr>
              <a:t>to </a:t>
            </a:r>
            <a:r>
              <a:rPr dirty="0" sz="2400" spc="-10">
                <a:latin typeface="Verdana"/>
                <a:cs typeface="Verdana"/>
              </a:rPr>
              <a:t>z- </a:t>
            </a:r>
            <a:r>
              <a:rPr dirty="0" sz="2400" spc="5">
                <a:latin typeface="Verdana"/>
                <a:cs typeface="Verdana"/>
              </a:rPr>
              <a:t>Lower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Case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2020-01-04T18:42:36Z</dcterms:created>
  <dcterms:modified xsi:type="dcterms:W3CDTF">2020-01-04T18:42:36Z</dcterms:modified>
</cp:coreProperties>
</file>