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424180" cy="6858000"/>
          </a:xfrm>
          <a:custGeom>
            <a:avLst/>
            <a:gdLst/>
            <a:ahLst/>
            <a:cxnLst/>
            <a:rect l="l" t="t" r="r" b="b"/>
            <a:pathLst>
              <a:path w="424180" h="6858000">
                <a:moveTo>
                  <a:pt x="423672" y="0"/>
                </a:move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23672" y="6858000"/>
                </a:lnTo>
                <a:lnTo>
                  <a:pt x="423672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1481328" y="0"/>
                </a:moveTo>
                <a:lnTo>
                  <a:pt x="0" y="0"/>
                </a:lnTo>
                <a:lnTo>
                  <a:pt x="0" y="601979"/>
                </a:lnTo>
                <a:lnTo>
                  <a:pt x="1481328" y="601979"/>
                </a:lnTo>
                <a:lnTo>
                  <a:pt x="1481328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14272" y="6249922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1481328" y="0"/>
                </a:moveTo>
                <a:lnTo>
                  <a:pt x="0" y="0"/>
                </a:lnTo>
                <a:lnTo>
                  <a:pt x="0" y="608075"/>
                </a:lnTo>
                <a:lnTo>
                  <a:pt x="1481328" y="608075"/>
                </a:lnTo>
                <a:lnTo>
                  <a:pt x="1481328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236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6629400" y="6249922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1524000" y="0"/>
                </a:moveTo>
                <a:lnTo>
                  <a:pt x="0" y="0"/>
                </a:lnTo>
                <a:lnTo>
                  <a:pt x="0" y="608075"/>
                </a:lnTo>
                <a:lnTo>
                  <a:pt x="1524000" y="608075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3678936" y="0"/>
                </a:moveTo>
                <a:lnTo>
                  <a:pt x="0" y="0"/>
                </a:lnTo>
                <a:lnTo>
                  <a:pt x="0" y="6249924"/>
                </a:lnTo>
                <a:lnTo>
                  <a:pt x="3678936" y="6249924"/>
                </a:lnTo>
                <a:lnTo>
                  <a:pt x="367893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  <a:path w="367919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649722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3505200" y="0"/>
                </a:moveTo>
                <a:lnTo>
                  <a:pt x="0" y="0"/>
                </a:lnTo>
                <a:lnTo>
                  <a:pt x="0" y="2292096"/>
                </a:lnTo>
                <a:lnTo>
                  <a:pt x="3505200" y="2292096"/>
                </a:lnTo>
                <a:lnTo>
                  <a:pt x="3505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05255" y="601979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3563111" y="0"/>
                </a:moveTo>
                <a:lnTo>
                  <a:pt x="0" y="0"/>
                </a:lnTo>
                <a:lnTo>
                  <a:pt x="0" y="5647944"/>
                </a:lnTo>
                <a:lnTo>
                  <a:pt x="3563111" y="5647944"/>
                </a:lnTo>
                <a:lnTo>
                  <a:pt x="3563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05255" y="601979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649722" y="6097522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3505200" y="0"/>
                </a:moveTo>
                <a:lnTo>
                  <a:pt x="0" y="0"/>
                </a:lnTo>
                <a:lnTo>
                  <a:pt x="0" y="132587"/>
                </a:lnTo>
                <a:lnTo>
                  <a:pt x="3505200" y="132587"/>
                </a:lnTo>
                <a:lnTo>
                  <a:pt x="3505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051560" y="740663"/>
            <a:ext cx="3302508" cy="5384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879847" y="612648"/>
            <a:ext cx="2761488" cy="1152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7711" y="0"/>
            <a:ext cx="422275" cy="6858000"/>
          </a:xfrm>
          <a:custGeom>
            <a:avLst/>
            <a:gdLst/>
            <a:ahLst/>
            <a:cxnLst/>
            <a:rect l="l" t="t" r="r" b="b"/>
            <a:pathLst>
              <a:path w="422275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  <a:path w="422275" h="6858000">
                <a:moveTo>
                  <a:pt x="422148" y="0"/>
                </a:moveTo>
                <a:lnTo>
                  <a:pt x="228612" y="0"/>
                </a:lnTo>
                <a:lnTo>
                  <a:pt x="228612" y="6858000"/>
                </a:lnTo>
                <a:lnTo>
                  <a:pt x="422148" y="6858000"/>
                </a:lnTo>
                <a:lnTo>
                  <a:pt x="422148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1482852" y="0"/>
                </a:moveTo>
                <a:lnTo>
                  <a:pt x="0" y="0"/>
                </a:lnTo>
                <a:lnTo>
                  <a:pt x="0" y="344424"/>
                </a:lnTo>
                <a:lnTo>
                  <a:pt x="1482852" y="344424"/>
                </a:lnTo>
                <a:lnTo>
                  <a:pt x="1482852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1482852" y="0"/>
                </a:moveTo>
                <a:lnTo>
                  <a:pt x="0" y="0"/>
                </a:lnTo>
                <a:lnTo>
                  <a:pt x="0" y="327659"/>
                </a:lnTo>
                <a:lnTo>
                  <a:pt x="1482852" y="327659"/>
                </a:lnTo>
                <a:lnTo>
                  <a:pt x="1482852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228600" y="0"/>
                </a:moveTo>
                <a:lnTo>
                  <a:pt x="0" y="0"/>
                </a:lnTo>
                <a:lnTo>
                  <a:pt x="0" y="344424"/>
                </a:lnTo>
                <a:lnTo>
                  <a:pt x="228600" y="34442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228600" y="0"/>
                </a:moveTo>
                <a:lnTo>
                  <a:pt x="0" y="0"/>
                </a:lnTo>
                <a:lnTo>
                  <a:pt x="0" y="327659"/>
                </a:lnTo>
                <a:lnTo>
                  <a:pt x="228600" y="327659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762000" y="0"/>
                </a:moveTo>
                <a:lnTo>
                  <a:pt x="0" y="0"/>
                </a:lnTo>
                <a:lnTo>
                  <a:pt x="0" y="344424"/>
                </a:lnTo>
                <a:lnTo>
                  <a:pt x="762000" y="344424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762000" y="0"/>
                </a:moveTo>
                <a:lnTo>
                  <a:pt x="0" y="0"/>
                </a:lnTo>
                <a:lnTo>
                  <a:pt x="0" y="327659"/>
                </a:lnTo>
                <a:lnTo>
                  <a:pt x="762000" y="327659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1524000" y="0"/>
                </a:moveTo>
                <a:lnTo>
                  <a:pt x="0" y="0"/>
                </a:lnTo>
                <a:lnTo>
                  <a:pt x="0" y="344424"/>
                </a:lnTo>
                <a:lnTo>
                  <a:pt x="1524000" y="344424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6707122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1524000" y="0"/>
                </a:moveTo>
                <a:lnTo>
                  <a:pt x="0" y="0"/>
                </a:lnTo>
                <a:lnTo>
                  <a:pt x="0" y="327659"/>
                </a:lnTo>
                <a:lnTo>
                  <a:pt x="1524000" y="327659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23111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76" y="0"/>
                </a:move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762000" y="6858000"/>
                </a:lnTo>
                <a:lnTo>
                  <a:pt x="912876" y="6858000"/>
                </a:lnTo>
                <a:lnTo>
                  <a:pt x="912876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2743200" y="0"/>
                </a:moveTo>
                <a:lnTo>
                  <a:pt x="0" y="0"/>
                </a:lnTo>
                <a:lnTo>
                  <a:pt x="0" y="344424"/>
                </a:lnTo>
                <a:lnTo>
                  <a:pt x="2743200" y="344424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963922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2743200" y="0"/>
                </a:moveTo>
                <a:lnTo>
                  <a:pt x="0" y="0"/>
                </a:lnTo>
                <a:lnTo>
                  <a:pt x="0" y="327659"/>
                </a:lnTo>
                <a:lnTo>
                  <a:pt x="2743200" y="327659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8767" y="0"/>
            <a:ext cx="9095232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57199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457199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12700">
            <a:solidFill>
              <a:srgbClr val="EE5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6986015" y="5849111"/>
            <a:ext cx="1246631" cy="3718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3524" y="3092196"/>
            <a:ext cx="2536951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928" y="1468628"/>
            <a:ext cx="6762142" cy="148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24180" cy="6858000"/>
          </a:xfrm>
          <a:custGeom>
            <a:avLst/>
            <a:gdLst/>
            <a:ahLst/>
            <a:cxnLst/>
            <a:rect l="l" t="t" r="r" b="b"/>
            <a:pathLst>
              <a:path w="424180" h="6858000">
                <a:moveTo>
                  <a:pt x="423672" y="0"/>
                </a:move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23672" y="6858000"/>
                </a:lnTo>
                <a:lnTo>
                  <a:pt x="423672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1481328" y="0"/>
                </a:moveTo>
                <a:lnTo>
                  <a:pt x="0" y="0"/>
                </a:lnTo>
                <a:lnTo>
                  <a:pt x="0" y="601979"/>
                </a:lnTo>
                <a:lnTo>
                  <a:pt x="1481328" y="601979"/>
                </a:lnTo>
                <a:lnTo>
                  <a:pt x="1481328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4272" y="6249922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1481328" y="0"/>
                </a:moveTo>
                <a:lnTo>
                  <a:pt x="0" y="0"/>
                </a:lnTo>
                <a:lnTo>
                  <a:pt x="0" y="608075"/>
                </a:lnTo>
                <a:lnTo>
                  <a:pt x="1481328" y="608075"/>
                </a:lnTo>
                <a:lnTo>
                  <a:pt x="1481328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36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144000" cy="6865620"/>
            <a:chOff x="0" y="0"/>
            <a:chExt cx="9144000" cy="6865620"/>
          </a:xfrm>
        </p:grpSpPr>
        <p:sp>
          <p:nvSpPr>
            <p:cNvPr id="8" name="object 8"/>
            <p:cNvSpPr/>
            <p:nvPr/>
          </p:nvSpPr>
          <p:spPr>
            <a:xfrm>
              <a:off x="6629400" y="6249922"/>
              <a:ext cx="1524000" cy="608330"/>
            </a:xfrm>
            <a:custGeom>
              <a:avLst/>
              <a:gdLst/>
              <a:ahLst/>
              <a:cxnLst/>
              <a:rect l="l" t="t" r="r" b="b"/>
              <a:pathLst>
                <a:path w="1524000" h="608329">
                  <a:moveTo>
                    <a:pt x="1524000" y="0"/>
                  </a:moveTo>
                  <a:lnTo>
                    <a:pt x="0" y="0"/>
                  </a:lnTo>
                  <a:lnTo>
                    <a:pt x="0" y="608075"/>
                  </a:lnTo>
                  <a:lnTo>
                    <a:pt x="1524000" y="608075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3678936" y="0"/>
                  </a:moveTo>
                  <a:lnTo>
                    <a:pt x="0" y="0"/>
                  </a:lnTo>
                  <a:lnTo>
                    <a:pt x="0" y="6249924"/>
                  </a:lnTo>
                  <a:lnTo>
                    <a:pt x="3678936" y="6249924"/>
                  </a:lnTo>
                  <a:lnTo>
                    <a:pt x="367893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49722" y="0"/>
              <a:ext cx="3505200" cy="2292350"/>
            </a:xfrm>
            <a:custGeom>
              <a:avLst/>
              <a:gdLst/>
              <a:ahLst/>
              <a:cxnLst/>
              <a:rect l="l" t="t" r="r" b="b"/>
              <a:pathLst>
                <a:path w="3505200" h="2292350">
                  <a:moveTo>
                    <a:pt x="3505200" y="0"/>
                  </a:moveTo>
                  <a:lnTo>
                    <a:pt x="0" y="0"/>
                  </a:lnTo>
                  <a:lnTo>
                    <a:pt x="0" y="2292096"/>
                  </a:lnTo>
                  <a:lnTo>
                    <a:pt x="3505200" y="22920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05255" y="601979"/>
              <a:ext cx="3563620" cy="5648325"/>
            </a:xfrm>
            <a:custGeom>
              <a:avLst/>
              <a:gdLst/>
              <a:ahLst/>
              <a:cxnLst/>
              <a:rect l="l" t="t" r="r" b="b"/>
              <a:pathLst>
                <a:path w="3563620" h="5648325">
                  <a:moveTo>
                    <a:pt x="3563111" y="0"/>
                  </a:moveTo>
                  <a:lnTo>
                    <a:pt x="0" y="0"/>
                  </a:lnTo>
                  <a:lnTo>
                    <a:pt x="0" y="5647944"/>
                  </a:lnTo>
                  <a:lnTo>
                    <a:pt x="3563111" y="5647944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05255" y="601979"/>
              <a:ext cx="3563620" cy="5648325"/>
            </a:xfrm>
            <a:custGeom>
              <a:avLst/>
              <a:gdLst/>
              <a:ahLst/>
              <a:cxnLst/>
              <a:rect l="l" t="t" r="r" b="b"/>
              <a:pathLst>
                <a:path w="3563620" h="5648325">
                  <a:moveTo>
                    <a:pt x="0" y="5647944"/>
                  </a:moveTo>
                  <a:lnTo>
                    <a:pt x="3563112" y="5647944"/>
                  </a:lnTo>
                  <a:lnTo>
                    <a:pt x="3563112" y="0"/>
                  </a:lnTo>
                  <a:lnTo>
                    <a:pt x="0" y="0"/>
                  </a:lnTo>
                  <a:lnTo>
                    <a:pt x="0" y="56479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49722" y="6097522"/>
              <a:ext cx="3505200" cy="132715"/>
            </a:xfrm>
            <a:custGeom>
              <a:avLst/>
              <a:gdLst/>
              <a:ahLst/>
              <a:cxnLst/>
              <a:rect l="l" t="t" r="r" b="b"/>
              <a:pathLst>
                <a:path w="3505200" h="132714">
                  <a:moveTo>
                    <a:pt x="3505200" y="0"/>
                  </a:moveTo>
                  <a:lnTo>
                    <a:pt x="0" y="0"/>
                  </a:lnTo>
                  <a:lnTo>
                    <a:pt x="0" y="132587"/>
                  </a:lnTo>
                  <a:lnTo>
                    <a:pt x="3505200" y="132587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1560" y="740663"/>
              <a:ext cx="3302508" cy="53842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79847" y="612648"/>
              <a:ext cx="2761488" cy="1152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812919" y="3348735"/>
            <a:ext cx="252031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50">
                <a:solidFill>
                  <a:srgbClr val="BC5C45"/>
                </a:solidFill>
                <a:latin typeface="Verdana"/>
                <a:cs typeface="Verdana"/>
              </a:rPr>
              <a:t>Fundamentals-III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25619" y="4449571"/>
            <a:ext cx="2808605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85750" marR="5080" indent="-286385">
              <a:lnSpc>
                <a:spcPts val="2110"/>
              </a:lnSpc>
              <a:spcBef>
                <a:spcPts val="210"/>
              </a:spcBef>
              <a:buClr>
                <a:srgbClr val="BC5C45"/>
              </a:buClr>
              <a:buSzPct val="77777"/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1800" spc="-40">
                <a:solidFill>
                  <a:srgbClr val="424242"/>
                </a:solidFill>
                <a:latin typeface="Verdana"/>
                <a:cs typeface="Verdana"/>
              </a:rPr>
              <a:t>Programming  </a:t>
            </a:r>
            <a:r>
              <a:rPr dirty="0" sz="1800" spc="-35">
                <a:solidFill>
                  <a:srgbClr val="424242"/>
                </a:solidFill>
                <a:latin typeface="Verdana"/>
                <a:cs typeface="Verdana"/>
              </a:rPr>
              <a:t>Fundamentals</a:t>
            </a:r>
            <a:r>
              <a:rPr dirty="0" sz="1800" spc="-23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424242"/>
                </a:solidFill>
                <a:latin typeface="Verdana"/>
                <a:cs typeface="Verdana"/>
              </a:rPr>
              <a:t>contd…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78070" y="2739644"/>
            <a:ext cx="14319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0">
                <a:solidFill>
                  <a:srgbClr val="C0504D"/>
                </a:solidFill>
              </a:rPr>
              <a:t>L</a:t>
            </a:r>
            <a:r>
              <a:rPr dirty="0" sz="2400" spc="65">
                <a:solidFill>
                  <a:srgbClr val="C0504D"/>
                </a:solidFill>
              </a:rPr>
              <a:t>e</a:t>
            </a:r>
            <a:r>
              <a:rPr dirty="0" sz="2400" spc="45">
                <a:solidFill>
                  <a:srgbClr val="C0504D"/>
                </a:solidFill>
              </a:rPr>
              <a:t>c</a:t>
            </a:r>
            <a:r>
              <a:rPr dirty="0" sz="2400" spc="-75">
                <a:solidFill>
                  <a:srgbClr val="C0504D"/>
                </a:solidFill>
              </a:rPr>
              <a:t>t</a:t>
            </a:r>
            <a:r>
              <a:rPr dirty="0" sz="2400" spc="-110">
                <a:solidFill>
                  <a:srgbClr val="C0504D"/>
                </a:solidFill>
              </a:rPr>
              <a:t>u</a:t>
            </a:r>
            <a:r>
              <a:rPr dirty="0" sz="2400" spc="-90">
                <a:solidFill>
                  <a:srgbClr val="C0504D"/>
                </a:solidFill>
              </a:rPr>
              <a:t>r</a:t>
            </a:r>
            <a:r>
              <a:rPr dirty="0" sz="2400" spc="-95">
                <a:solidFill>
                  <a:srgbClr val="C0504D"/>
                </a:solidFill>
              </a:rPr>
              <a:t>e</a:t>
            </a:r>
            <a:r>
              <a:rPr dirty="0" sz="2400" spc="-305">
                <a:solidFill>
                  <a:srgbClr val="C0504D"/>
                </a:solidFill>
              </a:rPr>
              <a:t>-</a:t>
            </a:r>
            <a:r>
              <a:rPr dirty="0" sz="2400">
                <a:solidFill>
                  <a:srgbClr val="C0504D"/>
                </a:solidFill>
              </a:rPr>
              <a:t>4</a:t>
            </a:r>
            <a:endParaRPr sz="2400"/>
          </a:p>
        </p:txBody>
      </p:sp>
      <p:sp>
        <p:nvSpPr>
          <p:cNvPr id="21" name="object 21"/>
          <p:cNvSpPr txBox="1"/>
          <p:nvPr/>
        </p:nvSpPr>
        <p:spPr>
          <a:xfrm>
            <a:off x="6580378" y="5747003"/>
            <a:ext cx="1196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0D0D0D"/>
                </a:solidFill>
                <a:latin typeface="Verdana"/>
                <a:cs typeface="Verdana"/>
              </a:rPr>
              <a:t>Kartik</a:t>
            </a:r>
            <a:r>
              <a:rPr dirty="0" sz="1400" spc="-12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0D0D0D"/>
                </a:solidFill>
                <a:latin typeface="Verdana"/>
                <a:cs typeface="Verdana"/>
              </a:rPr>
              <a:t>Mathur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2504" y="3064764"/>
            <a:ext cx="29921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Time </a:t>
            </a:r>
            <a:r>
              <a:rPr dirty="0" spc="-85"/>
              <a:t>for</a:t>
            </a:r>
            <a:r>
              <a:rPr dirty="0" spc="-844"/>
              <a:t> </a:t>
            </a:r>
            <a:r>
              <a:rPr dirty="0" spc="-160"/>
              <a:t>Arrays!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34613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What</a:t>
            </a:r>
            <a:r>
              <a:rPr dirty="0" spc="-80"/>
              <a:t> </a:t>
            </a:r>
            <a:r>
              <a:rPr dirty="0" spc="-170"/>
              <a:t>is</a:t>
            </a:r>
            <a:r>
              <a:rPr dirty="0" spc="-690"/>
              <a:t> </a:t>
            </a:r>
            <a:r>
              <a:rPr dirty="0" spc="45"/>
              <a:t>an</a:t>
            </a:r>
            <a:r>
              <a:rPr dirty="0" spc="-355"/>
              <a:t> </a:t>
            </a:r>
            <a:r>
              <a:rPr dirty="0" spc="-55"/>
              <a:t>Array?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4"/>
              </a:spcBef>
            </a:pPr>
            <a:r>
              <a:rPr dirty="0" spc="15"/>
              <a:t>An </a:t>
            </a:r>
            <a:r>
              <a:rPr dirty="0" spc="-65"/>
              <a:t>array </a:t>
            </a:r>
            <a:r>
              <a:rPr dirty="0" spc="95"/>
              <a:t>can </a:t>
            </a:r>
            <a:r>
              <a:rPr dirty="0" spc="65"/>
              <a:t>be </a:t>
            </a:r>
            <a:r>
              <a:rPr dirty="0" spc="30"/>
              <a:t>defined </a:t>
            </a:r>
            <a:r>
              <a:rPr dirty="0" spc="-35"/>
              <a:t>as number </a:t>
            </a:r>
            <a:r>
              <a:rPr dirty="0" spc="15"/>
              <a:t>of  </a:t>
            </a:r>
            <a:r>
              <a:rPr dirty="0" spc="-50"/>
              <a:t>memory </a:t>
            </a:r>
            <a:r>
              <a:rPr dirty="0" spc="-35"/>
              <a:t>locations, </a:t>
            </a:r>
            <a:r>
              <a:rPr dirty="0" spc="100"/>
              <a:t>each </a:t>
            </a:r>
            <a:r>
              <a:rPr dirty="0" spc="5"/>
              <a:t>of </a:t>
            </a:r>
            <a:r>
              <a:rPr dirty="0"/>
              <a:t>which </a:t>
            </a:r>
            <a:r>
              <a:rPr dirty="0" spc="90"/>
              <a:t>can </a:t>
            </a:r>
            <a:r>
              <a:rPr dirty="0" spc="-110"/>
              <a:t>store  </a:t>
            </a:r>
            <a:r>
              <a:rPr dirty="0" spc="-15"/>
              <a:t>the </a:t>
            </a:r>
            <a:r>
              <a:rPr dirty="0" spc="-20"/>
              <a:t>same </a:t>
            </a:r>
            <a:r>
              <a:rPr dirty="0" spc="70"/>
              <a:t>data </a:t>
            </a:r>
            <a:r>
              <a:rPr dirty="0"/>
              <a:t>type </a:t>
            </a:r>
            <a:r>
              <a:rPr dirty="0" spc="60"/>
              <a:t>and </a:t>
            </a:r>
            <a:r>
              <a:rPr dirty="0"/>
              <a:t>which </a:t>
            </a:r>
            <a:r>
              <a:rPr dirty="0" spc="90"/>
              <a:t>can </a:t>
            </a:r>
            <a:r>
              <a:rPr dirty="0" spc="130"/>
              <a:t>be  </a:t>
            </a:r>
            <a:r>
              <a:rPr dirty="0" spc="-25"/>
              <a:t>referenced</a:t>
            </a:r>
            <a:r>
              <a:rPr dirty="0" spc="-204"/>
              <a:t> </a:t>
            </a:r>
            <a:r>
              <a:rPr dirty="0" spc="-45"/>
              <a:t>through</a:t>
            </a:r>
            <a:r>
              <a:rPr dirty="0" spc="-260"/>
              <a:t> </a:t>
            </a:r>
            <a:r>
              <a:rPr dirty="0" spc="-15"/>
              <a:t>the</a:t>
            </a:r>
            <a:r>
              <a:rPr dirty="0" spc="-215"/>
              <a:t> </a:t>
            </a:r>
            <a:r>
              <a:rPr dirty="0" spc="-20"/>
              <a:t>same</a:t>
            </a:r>
            <a:r>
              <a:rPr dirty="0" spc="-220"/>
              <a:t> </a:t>
            </a:r>
            <a:r>
              <a:rPr dirty="0" spc="-15"/>
              <a:t>variable</a:t>
            </a:r>
            <a:r>
              <a:rPr dirty="0" spc="-254"/>
              <a:t> </a:t>
            </a:r>
            <a:r>
              <a:rPr dirty="0" spc="-10"/>
              <a:t>name.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92288" y="8635"/>
            <a:ext cx="170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E5846"/>
                </a:solidFill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4151629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Lets</a:t>
            </a:r>
            <a:r>
              <a:rPr dirty="0" spc="-400"/>
              <a:t> </a:t>
            </a:r>
            <a:r>
              <a:rPr dirty="0" spc="-105"/>
              <a:t>write</a:t>
            </a:r>
            <a:r>
              <a:rPr dirty="0" spc="-260"/>
              <a:t> </a:t>
            </a:r>
            <a:r>
              <a:rPr dirty="0" spc="-45"/>
              <a:t>some</a:t>
            </a:r>
            <a:r>
              <a:rPr dirty="0" spc="-570"/>
              <a:t> </a:t>
            </a:r>
            <a:r>
              <a:rPr dirty="0" spc="175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4" y="1468628"/>
            <a:ext cx="5650865" cy="16351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715">
              <a:lnSpc>
                <a:spcPct val="100800"/>
              </a:lnSpc>
              <a:spcBef>
                <a:spcPts val="75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340995" algn="l"/>
                <a:tab pos="341630" algn="l"/>
              </a:tabLst>
            </a:pPr>
            <a:r>
              <a:rPr dirty="0" sz="2400" spc="25">
                <a:latin typeface="Verdana"/>
                <a:cs typeface="Verdana"/>
              </a:rPr>
              <a:t>Read </a:t>
            </a:r>
            <a:r>
              <a:rPr dirty="0" sz="2400" spc="-105">
                <a:latin typeface="Verdana"/>
                <a:cs typeface="Verdana"/>
              </a:rPr>
              <a:t>10 </a:t>
            </a:r>
            <a:r>
              <a:rPr dirty="0" sz="2400" spc="-70">
                <a:latin typeface="Verdana"/>
                <a:cs typeface="Verdana"/>
              </a:rPr>
              <a:t>numbers </a:t>
            </a:r>
            <a:r>
              <a:rPr dirty="0" sz="2400" spc="65">
                <a:latin typeface="Verdana"/>
                <a:cs typeface="Verdana"/>
              </a:rPr>
              <a:t>and </a:t>
            </a:r>
            <a:r>
              <a:rPr dirty="0" sz="2400" spc="-85">
                <a:latin typeface="Verdana"/>
                <a:cs typeface="Verdana"/>
              </a:rPr>
              <a:t>print </a:t>
            </a:r>
            <a:r>
              <a:rPr dirty="0" sz="2400" spc="-30">
                <a:latin typeface="Verdana"/>
                <a:cs typeface="Verdana"/>
              </a:rPr>
              <a:t>them</a:t>
            </a:r>
            <a:r>
              <a:rPr dirty="0" sz="2400" spc="-36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  </a:t>
            </a:r>
            <a:r>
              <a:rPr dirty="0" sz="2400" spc="-114">
                <a:latin typeface="Verdana"/>
                <a:cs typeface="Verdana"/>
              </a:rPr>
              <a:t>reverse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order</a:t>
            </a:r>
            <a:endParaRPr sz="2400">
              <a:latin typeface="Verdana"/>
              <a:cs typeface="Verdana"/>
            </a:endParaRPr>
          </a:p>
          <a:p>
            <a:pPr marL="296545" indent="-283845">
              <a:lnSpc>
                <a:spcPct val="100000"/>
              </a:lnSpc>
              <a:spcBef>
                <a:spcPts val="505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296545" algn="l"/>
              </a:tabLst>
            </a:pPr>
            <a:r>
              <a:rPr dirty="0" sz="2400" spc="-60">
                <a:latin typeface="Verdana"/>
                <a:cs typeface="Verdana"/>
              </a:rPr>
              <a:t>Linear</a:t>
            </a:r>
            <a:r>
              <a:rPr dirty="0" sz="2400" spc="-30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Search</a:t>
            </a:r>
            <a:r>
              <a:rPr dirty="0" sz="2400" spc="-23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through</a:t>
            </a:r>
            <a:r>
              <a:rPr dirty="0" sz="2400" spc="-27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the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Array</a:t>
            </a:r>
            <a:endParaRPr sz="24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625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297815" algn="l"/>
              </a:tabLst>
            </a:pPr>
            <a:r>
              <a:rPr dirty="0" sz="2400" spc="-55">
                <a:latin typeface="Verdana"/>
                <a:cs typeface="Verdana"/>
              </a:rPr>
              <a:t>Find</a:t>
            </a:r>
            <a:r>
              <a:rPr dirty="0" sz="2400" spc="-290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largest</a:t>
            </a:r>
            <a:r>
              <a:rPr dirty="0" sz="2400" spc="-27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number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in</a:t>
            </a:r>
            <a:r>
              <a:rPr dirty="0" sz="2400" spc="-33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the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Array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134" y="3070860"/>
            <a:ext cx="14820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S</a:t>
            </a:r>
            <a:r>
              <a:rPr dirty="0" spc="-280"/>
              <a:t>or</a:t>
            </a:r>
            <a:r>
              <a:rPr dirty="0" spc="-275"/>
              <a:t>t</a:t>
            </a:r>
            <a:r>
              <a:rPr dirty="0" spc="-280"/>
              <a:t>in</a:t>
            </a:r>
            <a:r>
              <a:rPr dirty="0" spc="-270"/>
              <a:t>g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684" y="3070860"/>
            <a:ext cx="2809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Selection</a:t>
            </a:r>
            <a:r>
              <a:rPr dirty="0" spc="-420"/>
              <a:t> </a:t>
            </a:r>
            <a:r>
              <a:rPr dirty="0" spc="-225"/>
              <a:t>Sort!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Bubble </a:t>
            </a:r>
            <a:r>
              <a:rPr dirty="0" spc="-200"/>
              <a:t>Sort</a:t>
            </a:r>
            <a:r>
              <a:rPr dirty="0" spc="-910"/>
              <a:t> 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684" y="3070860"/>
            <a:ext cx="26174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Insertion</a:t>
            </a:r>
            <a:r>
              <a:rPr dirty="0" spc="-575"/>
              <a:t> </a:t>
            </a:r>
            <a:r>
              <a:rPr dirty="0" spc="-225"/>
              <a:t>Sort!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288" y="8635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EE5846"/>
                </a:solidFill>
                <a:latin typeface="Verdana"/>
                <a:cs typeface="Verdana"/>
              </a:rPr>
              <a:t>13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49841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What</a:t>
            </a:r>
            <a:r>
              <a:rPr dirty="0" spc="-50"/>
              <a:t> </a:t>
            </a:r>
            <a:r>
              <a:rPr dirty="0" spc="-170"/>
              <a:t>is</a:t>
            </a:r>
            <a:r>
              <a:rPr dirty="0" spc="-680"/>
              <a:t> </a:t>
            </a:r>
            <a:r>
              <a:rPr dirty="0" spc="-85"/>
              <a:t>next</a:t>
            </a:r>
            <a:r>
              <a:rPr dirty="0" spc="-225"/>
              <a:t> </a:t>
            </a:r>
            <a:r>
              <a:rPr dirty="0" spc="-75"/>
              <a:t>class</a:t>
            </a:r>
            <a:r>
              <a:rPr dirty="0" spc="-625"/>
              <a:t> </a:t>
            </a:r>
            <a:r>
              <a:rPr dirty="0" spc="70"/>
              <a:t>about?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4" y="1468628"/>
            <a:ext cx="2410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995" algn="l"/>
              </a:tabLst>
            </a:pPr>
            <a:r>
              <a:rPr dirty="0" sz="1800" spc="260">
                <a:solidFill>
                  <a:srgbClr val="BC5C45"/>
                </a:solidFill>
                <a:latin typeface="Arial"/>
                <a:cs typeface="Arial"/>
              </a:rPr>
              <a:t>□	</a:t>
            </a:r>
            <a:r>
              <a:rPr dirty="0" sz="2400" spc="-25">
                <a:latin typeface="Verdana"/>
                <a:cs typeface="Verdana"/>
              </a:rPr>
              <a:t>Arrayscontd…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2288" y="8635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solidFill>
                  <a:srgbClr val="EE5846"/>
                </a:solidFill>
                <a:latin typeface="Verdana"/>
                <a:cs typeface="Verdana"/>
              </a:rPr>
              <a:t>14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5619" y="3296411"/>
            <a:ext cx="21253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200" spc="-125">
                <a:solidFill>
                  <a:srgbClr val="BC5C45"/>
                </a:solidFill>
                <a:latin typeface="Verdana"/>
                <a:cs typeface="Verdana"/>
              </a:rPr>
              <a:t>Thank</a:t>
            </a:r>
            <a:r>
              <a:rPr dirty="0" sz="3200" spc="-545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dirty="0" sz="3200" spc="-114">
                <a:solidFill>
                  <a:srgbClr val="BC5C45"/>
                </a:solidFill>
                <a:latin typeface="Verdana"/>
                <a:cs typeface="Verdana"/>
              </a:rPr>
              <a:t>You!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80378" y="5747003"/>
            <a:ext cx="1196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0D0D0D"/>
                </a:solidFill>
                <a:latin typeface="Verdana"/>
                <a:cs typeface="Verdana"/>
              </a:rPr>
              <a:t>Kartik</a:t>
            </a:r>
            <a:r>
              <a:rPr dirty="0" sz="1400" spc="-125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0D0D0D"/>
                </a:solidFill>
                <a:latin typeface="Verdana"/>
                <a:cs typeface="Verdana"/>
              </a:rPr>
              <a:t>Mathur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4101" y="2948940"/>
            <a:ext cx="24955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Any</a:t>
            </a:r>
            <a:r>
              <a:rPr dirty="0" spc="-420"/>
              <a:t> </a:t>
            </a:r>
            <a:r>
              <a:rPr dirty="0" spc="-5"/>
              <a:t>doubts?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711" y="0"/>
            <a:ext cx="422275" cy="6858000"/>
          </a:xfrm>
          <a:custGeom>
            <a:avLst/>
            <a:gdLst/>
            <a:ahLst/>
            <a:cxnLst/>
            <a:rect l="l" t="t" r="r" b="b"/>
            <a:pathLst>
              <a:path w="422275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  <a:path w="422275" h="6858000">
                <a:moveTo>
                  <a:pt x="422148" y="0"/>
                </a:moveTo>
                <a:lnTo>
                  <a:pt x="228612" y="0"/>
                </a:lnTo>
                <a:lnTo>
                  <a:pt x="228612" y="6858000"/>
                </a:lnTo>
                <a:lnTo>
                  <a:pt x="422148" y="6858000"/>
                </a:lnTo>
                <a:lnTo>
                  <a:pt x="422148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1482852" y="0"/>
                </a:moveTo>
                <a:lnTo>
                  <a:pt x="0" y="0"/>
                </a:lnTo>
                <a:lnTo>
                  <a:pt x="0" y="344424"/>
                </a:lnTo>
                <a:lnTo>
                  <a:pt x="1482852" y="344424"/>
                </a:lnTo>
                <a:lnTo>
                  <a:pt x="1482852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0472" y="6552945"/>
            <a:ext cx="1483360" cy="305435"/>
          </a:xfrm>
          <a:custGeom>
            <a:avLst/>
            <a:gdLst/>
            <a:ahLst/>
            <a:cxnLst/>
            <a:rect l="l" t="t" r="r" b="b"/>
            <a:pathLst>
              <a:path w="1483360" h="305434">
                <a:moveTo>
                  <a:pt x="0" y="305053"/>
                </a:moveTo>
                <a:lnTo>
                  <a:pt x="1482852" y="305053"/>
                </a:lnTo>
                <a:lnTo>
                  <a:pt x="1482852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228600" y="0"/>
                </a:moveTo>
                <a:lnTo>
                  <a:pt x="0" y="0"/>
                </a:lnTo>
                <a:lnTo>
                  <a:pt x="0" y="344424"/>
                </a:lnTo>
                <a:lnTo>
                  <a:pt x="228600" y="34442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9872" y="6552945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4">
                <a:moveTo>
                  <a:pt x="0" y="305053"/>
                </a:moveTo>
                <a:lnTo>
                  <a:pt x="228600" y="305053"/>
                </a:lnTo>
                <a:lnTo>
                  <a:pt x="2286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762000" y="0"/>
                </a:moveTo>
                <a:lnTo>
                  <a:pt x="0" y="0"/>
                </a:lnTo>
                <a:lnTo>
                  <a:pt x="0" y="344424"/>
                </a:lnTo>
                <a:lnTo>
                  <a:pt x="762000" y="344424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8472" y="6552945"/>
            <a:ext cx="762000" cy="305435"/>
          </a:xfrm>
          <a:custGeom>
            <a:avLst/>
            <a:gdLst/>
            <a:ahLst/>
            <a:cxnLst/>
            <a:rect l="l" t="t" r="r" b="b"/>
            <a:pathLst>
              <a:path w="762000" h="305434">
                <a:moveTo>
                  <a:pt x="0" y="305053"/>
                </a:moveTo>
                <a:lnTo>
                  <a:pt x="762000" y="305053"/>
                </a:lnTo>
                <a:lnTo>
                  <a:pt x="7620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1524000" y="0"/>
                </a:moveTo>
                <a:lnTo>
                  <a:pt x="0" y="0"/>
                </a:lnTo>
                <a:lnTo>
                  <a:pt x="0" y="344424"/>
                </a:lnTo>
                <a:lnTo>
                  <a:pt x="1524000" y="344424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07122" y="6552945"/>
            <a:ext cx="1524000" cy="305435"/>
          </a:xfrm>
          <a:custGeom>
            <a:avLst/>
            <a:gdLst/>
            <a:ahLst/>
            <a:cxnLst/>
            <a:rect l="l" t="t" r="r" b="b"/>
            <a:pathLst>
              <a:path w="1524000" h="305434">
                <a:moveTo>
                  <a:pt x="0" y="305053"/>
                </a:moveTo>
                <a:lnTo>
                  <a:pt x="1524000" y="305053"/>
                </a:lnTo>
                <a:lnTo>
                  <a:pt x="15240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3111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76" y="0"/>
                </a:move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762000" y="6858000"/>
                </a:lnTo>
                <a:lnTo>
                  <a:pt x="912876" y="6858000"/>
                </a:lnTo>
                <a:lnTo>
                  <a:pt x="912876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2743200" y="0"/>
                </a:moveTo>
                <a:lnTo>
                  <a:pt x="0" y="0"/>
                </a:lnTo>
                <a:lnTo>
                  <a:pt x="0" y="344424"/>
                </a:lnTo>
                <a:lnTo>
                  <a:pt x="2743200" y="344424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8767" y="0"/>
            <a:ext cx="9095740" cy="6858000"/>
            <a:chOff x="48767" y="0"/>
            <a:chExt cx="9095740" cy="6858000"/>
          </a:xfrm>
        </p:grpSpPr>
        <p:sp>
          <p:nvSpPr>
            <p:cNvPr id="15" name="object 15"/>
            <p:cNvSpPr/>
            <p:nvPr/>
          </p:nvSpPr>
          <p:spPr>
            <a:xfrm>
              <a:off x="3963922" y="6552945"/>
              <a:ext cx="2743200" cy="305435"/>
            </a:xfrm>
            <a:custGeom>
              <a:avLst/>
              <a:gdLst/>
              <a:ahLst/>
              <a:cxnLst/>
              <a:rect l="l" t="t" r="r" b="b"/>
              <a:pathLst>
                <a:path w="2743200" h="305434">
                  <a:moveTo>
                    <a:pt x="0" y="305053"/>
                  </a:moveTo>
                  <a:lnTo>
                    <a:pt x="2743200" y="305053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305053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767" y="0"/>
              <a:ext cx="9095232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7199" y="367029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57199" y="344424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12700">
              <a:solidFill>
                <a:srgbClr val="EE58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86015" y="5849111"/>
              <a:ext cx="1246631" cy="3718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20542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Warm</a:t>
            </a:r>
            <a:r>
              <a:rPr dirty="0" spc="-465"/>
              <a:t> </a:t>
            </a:r>
            <a:r>
              <a:rPr dirty="0" spc="55"/>
              <a:t>up?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4" y="1468628"/>
            <a:ext cx="6212205" cy="343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0">
                <a:latin typeface="Verdana"/>
                <a:cs typeface="Verdana"/>
              </a:rPr>
              <a:t>Write</a:t>
            </a:r>
            <a:r>
              <a:rPr dirty="0" sz="2400" spc="-2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program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print</a:t>
            </a:r>
            <a:r>
              <a:rPr dirty="0" sz="2400" spc="-3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following</a:t>
            </a:r>
            <a:r>
              <a:rPr dirty="0" sz="2400" spc="-254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pattern: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Courier New"/>
                <a:cs typeface="Courier New"/>
              </a:rPr>
              <a:t>* </a:t>
            </a:r>
            <a:r>
              <a:rPr dirty="0" sz="2400" spc="-10">
                <a:latin typeface="Courier New"/>
                <a:cs typeface="Courier New"/>
              </a:rPr>
              <a:t>*** ***</a:t>
            </a:r>
            <a:r>
              <a:rPr dirty="0" sz="2400" spc="-23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*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spc="-5">
                <a:latin typeface="Courier New"/>
                <a:cs typeface="Courier New"/>
              </a:rPr>
              <a:t>** ** **</a:t>
            </a:r>
            <a:r>
              <a:rPr dirty="0" sz="2400" spc="-2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**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spc="-10">
                <a:latin typeface="Courier New"/>
                <a:cs typeface="Courier New"/>
              </a:rPr>
              <a:t>*** </a:t>
            </a:r>
            <a:r>
              <a:rPr dirty="0" sz="2400">
                <a:latin typeface="Courier New"/>
                <a:cs typeface="Courier New"/>
              </a:rPr>
              <a:t>* *</a:t>
            </a:r>
            <a:r>
              <a:rPr dirty="0" sz="2400" spc="-2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***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Courier New"/>
              <a:cs typeface="Courier New"/>
            </a:endParaRPr>
          </a:p>
          <a:p>
            <a:pPr marL="12700" marR="3455670">
              <a:lnSpc>
                <a:spcPct val="119600"/>
              </a:lnSpc>
              <a:spcBef>
                <a:spcPts val="5"/>
              </a:spcBef>
            </a:pPr>
            <a:r>
              <a:rPr dirty="0" sz="2400" spc="-5">
                <a:latin typeface="Verdana"/>
                <a:cs typeface="Verdana"/>
              </a:rPr>
              <a:t>#define </a:t>
            </a:r>
            <a:r>
              <a:rPr dirty="0" sz="2400">
                <a:latin typeface="Verdana"/>
                <a:cs typeface="Verdana"/>
              </a:rPr>
              <a:t>s ;  </a:t>
            </a:r>
            <a:r>
              <a:rPr dirty="0" sz="2400" spc="-5">
                <a:latin typeface="Verdana"/>
                <a:cs typeface="Verdana"/>
              </a:rPr>
              <a:t>#define </a:t>
            </a:r>
            <a:r>
              <a:rPr dirty="0" sz="2400">
                <a:latin typeface="Verdana"/>
                <a:cs typeface="Verdana"/>
              </a:rPr>
              <a:t>h “ ”  </a:t>
            </a:r>
            <a:r>
              <a:rPr dirty="0" sz="2400" spc="-5">
                <a:latin typeface="Verdana"/>
                <a:cs typeface="Verdana"/>
              </a:rPr>
              <a:t>#define </a:t>
            </a:r>
            <a:r>
              <a:rPr dirty="0" sz="2400">
                <a:latin typeface="Verdana"/>
                <a:cs typeface="Verdana"/>
              </a:rPr>
              <a:t>P</a:t>
            </a:r>
            <a:r>
              <a:rPr dirty="0" sz="2400" spc="-10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cout&lt;&lt;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635"/>
            <a:ext cx="170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E5846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711" y="0"/>
            <a:ext cx="422275" cy="6858000"/>
          </a:xfrm>
          <a:custGeom>
            <a:avLst/>
            <a:gdLst/>
            <a:ahLst/>
            <a:cxnLst/>
            <a:rect l="l" t="t" r="r" b="b"/>
            <a:pathLst>
              <a:path w="422275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  <a:path w="422275" h="6858000">
                <a:moveTo>
                  <a:pt x="422148" y="0"/>
                </a:moveTo>
                <a:lnTo>
                  <a:pt x="228612" y="0"/>
                </a:lnTo>
                <a:lnTo>
                  <a:pt x="228612" y="6858000"/>
                </a:lnTo>
                <a:lnTo>
                  <a:pt x="422148" y="6858000"/>
                </a:lnTo>
                <a:lnTo>
                  <a:pt x="422148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1482852" y="0"/>
                </a:moveTo>
                <a:lnTo>
                  <a:pt x="0" y="0"/>
                </a:lnTo>
                <a:lnTo>
                  <a:pt x="0" y="344424"/>
                </a:lnTo>
                <a:lnTo>
                  <a:pt x="1482852" y="344424"/>
                </a:lnTo>
                <a:lnTo>
                  <a:pt x="1482852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0472" y="6552945"/>
            <a:ext cx="1483360" cy="305435"/>
          </a:xfrm>
          <a:custGeom>
            <a:avLst/>
            <a:gdLst/>
            <a:ahLst/>
            <a:cxnLst/>
            <a:rect l="l" t="t" r="r" b="b"/>
            <a:pathLst>
              <a:path w="1483360" h="305434">
                <a:moveTo>
                  <a:pt x="0" y="305053"/>
                </a:moveTo>
                <a:lnTo>
                  <a:pt x="1482852" y="305053"/>
                </a:lnTo>
                <a:lnTo>
                  <a:pt x="1482852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228600" y="0"/>
                </a:moveTo>
                <a:lnTo>
                  <a:pt x="0" y="0"/>
                </a:lnTo>
                <a:lnTo>
                  <a:pt x="0" y="344424"/>
                </a:lnTo>
                <a:lnTo>
                  <a:pt x="228600" y="34442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9872" y="6552945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4">
                <a:moveTo>
                  <a:pt x="0" y="305053"/>
                </a:moveTo>
                <a:lnTo>
                  <a:pt x="228600" y="305053"/>
                </a:lnTo>
                <a:lnTo>
                  <a:pt x="2286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762000" y="0"/>
                </a:moveTo>
                <a:lnTo>
                  <a:pt x="0" y="0"/>
                </a:lnTo>
                <a:lnTo>
                  <a:pt x="0" y="344424"/>
                </a:lnTo>
                <a:lnTo>
                  <a:pt x="762000" y="344424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8472" y="6552945"/>
            <a:ext cx="762000" cy="305435"/>
          </a:xfrm>
          <a:custGeom>
            <a:avLst/>
            <a:gdLst/>
            <a:ahLst/>
            <a:cxnLst/>
            <a:rect l="l" t="t" r="r" b="b"/>
            <a:pathLst>
              <a:path w="762000" h="305434">
                <a:moveTo>
                  <a:pt x="0" y="305053"/>
                </a:moveTo>
                <a:lnTo>
                  <a:pt x="762000" y="305053"/>
                </a:lnTo>
                <a:lnTo>
                  <a:pt x="7620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07122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1524000" y="0"/>
                </a:moveTo>
                <a:lnTo>
                  <a:pt x="0" y="0"/>
                </a:lnTo>
                <a:lnTo>
                  <a:pt x="0" y="344424"/>
                </a:lnTo>
                <a:lnTo>
                  <a:pt x="1524000" y="344424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07122" y="6552945"/>
            <a:ext cx="1524000" cy="305435"/>
          </a:xfrm>
          <a:custGeom>
            <a:avLst/>
            <a:gdLst/>
            <a:ahLst/>
            <a:cxnLst/>
            <a:rect l="l" t="t" r="r" b="b"/>
            <a:pathLst>
              <a:path w="1524000" h="305434">
                <a:moveTo>
                  <a:pt x="0" y="305053"/>
                </a:moveTo>
                <a:lnTo>
                  <a:pt x="1524000" y="305053"/>
                </a:lnTo>
                <a:lnTo>
                  <a:pt x="15240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3111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76" y="0"/>
                </a:move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762000" y="6858000"/>
                </a:lnTo>
                <a:lnTo>
                  <a:pt x="912876" y="6858000"/>
                </a:lnTo>
                <a:lnTo>
                  <a:pt x="912876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63922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2743200" y="0"/>
                </a:moveTo>
                <a:lnTo>
                  <a:pt x="0" y="0"/>
                </a:lnTo>
                <a:lnTo>
                  <a:pt x="0" y="344424"/>
                </a:lnTo>
                <a:lnTo>
                  <a:pt x="2743200" y="344424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8767" y="0"/>
            <a:ext cx="9095740" cy="6858000"/>
            <a:chOff x="48767" y="0"/>
            <a:chExt cx="9095740" cy="6858000"/>
          </a:xfrm>
        </p:grpSpPr>
        <p:sp>
          <p:nvSpPr>
            <p:cNvPr id="15" name="object 15"/>
            <p:cNvSpPr/>
            <p:nvPr/>
          </p:nvSpPr>
          <p:spPr>
            <a:xfrm>
              <a:off x="3963922" y="6552945"/>
              <a:ext cx="2743200" cy="305435"/>
            </a:xfrm>
            <a:custGeom>
              <a:avLst/>
              <a:gdLst/>
              <a:ahLst/>
              <a:cxnLst/>
              <a:rect l="l" t="t" r="r" b="b"/>
              <a:pathLst>
                <a:path w="2743200" h="305434">
                  <a:moveTo>
                    <a:pt x="0" y="305053"/>
                  </a:moveTo>
                  <a:lnTo>
                    <a:pt x="2743200" y="305053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305053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767" y="0"/>
              <a:ext cx="9095232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7199" y="367029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57199" y="344424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12700">
              <a:solidFill>
                <a:srgbClr val="EE58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86015" y="5849111"/>
              <a:ext cx="1246631" cy="3718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20542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Warm</a:t>
            </a:r>
            <a:r>
              <a:rPr dirty="0" spc="-465"/>
              <a:t> </a:t>
            </a:r>
            <a:r>
              <a:rPr dirty="0" spc="55"/>
              <a:t>up?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4" y="1468628"/>
            <a:ext cx="6051550" cy="4366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-&gt;Finding Ascii </a:t>
            </a:r>
            <a:r>
              <a:rPr dirty="0" sz="2400" spc="-30">
                <a:latin typeface="Verdana"/>
                <a:cs typeface="Verdana"/>
              </a:rPr>
              <a:t>Value</a:t>
            </a:r>
            <a:r>
              <a:rPr dirty="0" sz="2400">
                <a:latin typeface="Verdana"/>
                <a:cs typeface="Verdana"/>
              </a:rPr>
              <a:t> ?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Verdana"/>
              <a:cs typeface="Verdana"/>
            </a:endParaRPr>
          </a:p>
          <a:p>
            <a:pPr marL="12700" marR="4003675">
              <a:lnSpc>
                <a:spcPct val="121700"/>
              </a:lnSpc>
            </a:pPr>
            <a:r>
              <a:rPr dirty="0" sz="2400" spc="-5">
                <a:latin typeface="Verdana"/>
                <a:cs typeface="Verdana"/>
              </a:rPr>
              <a:t>const float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a;  </a:t>
            </a:r>
            <a:r>
              <a:rPr dirty="0" sz="2400" spc="-10">
                <a:latin typeface="Verdana"/>
                <a:cs typeface="Verdana"/>
              </a:rPr>
              <a:t>a=100;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Verdana"/>
              <a:cs typeface="Verdana"/>
            </a:endParaRPr>
          </a:p>
          <a:p>
            <a:pPr marL="12700" marR="3409315">
              <a:lnSpc>
                <a:spcPct val="118300"/>
              </a:lnSpc>
            </a:pPr>
            <a:r>
              <a:rPr dirty="0" sz="2400" spc="-10">
                <a:latin typeface="Verdana"/>
                <a:cs typeface="Verdana"/>
              </a:rPr>
              <a:t>Given </a:t>
            </a:r>
            <a:r>
              <a:rPr dirty="0" sz="2400" spc="-5">
                <a:latin typeface="Verdana"/>
                <a:cs typeface="Verdana"/>
              </a:rPr>
              <a:t>Numbers  </a:t>
            </a:r>
            <a:r>
              <a:rPr dirty="0" sz="2400" spc="-10">
                <a:latin typeface="Verdana"/>
                <a:cs typeface="Verdana"/>
              </a:rPr>
              <a:t>1</a:t>
            </a:r>
            <a:r>
              <a:rPr dirty="0" sz="2400" spc="-5">
                <a:latin typeface="Verdana"/>
                <a:cs typeface="Verdana"/>
              </a:rPr>
              <a:t>,</a:t>
            </a:r>
            <a:r>
              <a:rPr dirty="0" sz="2400" spc="-10">
                <a:latin typeface="Verdana"/>
                <a:cs typeface="Verdana"/>
              </a:rPr>
              <a:t>2</a:t>
            </a:r>
            <a:r>
              <a:rPr dirty="0" sz="2400" spc="-5">
                <a:latin typeface="Verdana"/>
                <a:cs typeface="Verdana"/>
              </a:rPr>
              <a:t>,</a:t>
            </a:r>
            <a:r>
              <a:rPr dirty="0" sz="2400" spc="-10">
                <a:latin typeface="Verdana"/>
                <a:cs typeface="Verdana"/>
              </a:rPr>
              <a:t>3</a:t>
            </a:r>
            <a:r>
              <a:rPr dirty="0" sz="2400" spc="-5">
                <a:latin typeface="Verdana"/>
                <a:cs typeface="Verdana"/>
              </a:rPr>
              <a:t>,</a:t>
            </a:r>
            <a:r>
              <a:rPr dirty="0" sz="2400" spc="-10">
                <a:latin typeface="Verdana"/>
                <a:cs typeface="Verdana"/>
              </a:rPr>
              <a:t>5</a:t>
            </a:r>
            <a:r>
              <a:rPr dirty="0" sz="2400" spc="-5">
                <a:latin typeface="Verdana"/>
                <a:cs typeface="Verdana"/>
              </a:rPr>
              <a:t>,</a:t>
            </a:r>
            <a:r>
              <a:rPr dirty="0" sz="2400" spc="-10">
                <a:latin typeface="Verdana"/>
                <a:cs typeface="Verdana"/>
              </a:rPr>
              <a:t>3</a:t>
            </a:r>
            <a:r>
              <a:rPr dirty="0" sz="2400" spc="-5">
                <a:latin typeface="Verdana"/>
                <a:cs typeface="Verdana"/>
              </a:rPr>
              <a:t>,</a:t>
            </a:r>
            <a:r>
              <a:rPr dirty="0" sz="2400" spc="-10">
                <a:latin typeface="Verdana"/>
                <a:cs typeface="Verdana"/>
              </a:rPr>
              <a:t>2</a:t>
            </a:r>
            <a:r>
              <a:rPr dirty="0" sz="2400" spc="-5">
                <a:latin typeface="Verdana"/>
                <a:cs typeface="Verdana"/>
              </a:rPr>
              <a:t>,</a:t>
            </a:r>
            <a:r>
              <a:rPr dirty="0" sz="2400" spc="-10">
                <a:latin typeface="Verdana"/>
                <a:cs typeface="Verdana"/>
              </a:rPr>
              <a:t>1</a:t>
            </a:r>
            <a:r>
              <a:rPr dirty="0" sz="2400" spc="-5">
                <a:latin typeface="Verdana"/>
                <a:cs typeface="Verdana"/>
              </a:rPr>
              <a:t>,</a:t>
            </a:r>
            <a:r>
              <a:rPr dirty="0" sz="2400" spc="-10">
                <a:latin typeface="Verdana"/>
                <a:cs typeface="Verdana"/>
              </a:rPr>
              <a:t>5</a:t>
            </a:r>
            <a:r>
              <a:rPr dirty="0" sz="2400" spc="-5">
                <a:latin typeface="Verdana"/>
                <a:cs typeface="Verdana"/>
              </a:rPr>
              <a:t>,</a:t>
            </a:r>
            <a:r>
              <a:rPr dirty="0" sz="2400">
                <a:latin typeface="Verdana"/>
                <a:cs typeface="Verdana"/>
              </a:rPr>
              <a:t>6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3500"/>
              </a:lnSpc>
              <a:spcBef>
                <a:spcPts val="200"/>
              </a:spcBef>
            </a:pPr>
            <a:r>
              <a:rPr dirty="0" sz="2400" spc="-5">
                <a:latin typeface="Verdana"/>
                <a:cs typeface="Verdana"/>
              </a:rPr>
              <a:t>Find the number that occurs only once.  Input </a:t>
            </a:r>
            <a:r>
              <a:rPr dirty="0" sz="2400">
                <a:latin typeface="Verdana"/>
                <a:cs typeface="Verdana"/>
              </a:rPr>
              <a:t>: </a:t>
            </a:r>
            <a:r>
              <a:rPr dirty="0" sz="2400" spc="-60">
                <a:latin typeface="Verdana"/>
                <a:cs typeface="Verdana"/>
              </a:rPr>
              <a:t>Total </a:t>
            </a:r>
            <a:r>
              <a:rPr dirty="0" sz="2400" spc="-5">
                <a:latin typeface="Verdana"/>
                <a:cs typeface="Verdana"/>
              </a:rPr>
              <a:t>Numbers to be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entered.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635"/>
            <a:ext cx="170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E5846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460" y="2598420"/>
            <a:ext cx="4061460" cy="995044"/>
          </a:xfrm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65"/>
              </a:spcBef>
            </a:pPr>
            <a:r>
              <a:rPr dirty="0" spc="50"/>
              <a:t>Scope </a:t>
            </a:r>
            <a:r>
              <a:rPr dirty="0" spc="5"/>
              <a:t>of </a:t>
            </a:r>
            <a:r>
              <a:rPr dirty="0"/>
              <a:t>a</a:t>
            </a:r>
            <a:r>
              <a:rPr dirty="0" spc="-570"/>
              <a:t> </a:t>
            </a:r>
            <a:r>
              <a:rPr dirty="0" spc="-55"/>
              <a:t>variable!  </a:t>
            </a:r>
            <a:r>
              <a:rPr dirty="0" spc="-95"/>
              <a:t>Lifetime </a:t>
            </a:r>
            <a:r>
              <a:rPr dirty="0" spc="80"/>
              <a:t>and</a:t>
            </a:r>
            <a:r>
              <a:rPr dirty="0" spc="-495"/>
              <a:t> </a:t>
            </a:r>
            <a:r>
              <a:rPr dirty="0" spc="-170"/>
              <a:t>Visibility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460" y="2598420"/>
            <a:ext cx="36747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Global</a:t>
            </a:r>
            <a:r>
              <a:rPr dirty="0" spc="70"/>
              <a:t> </a:t>
            </a:r>
            <a:r>
              <a:rPr dirty="0" spc="55"/>
              <a:t>Variables?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56921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Lets </a:t>
            </a:r>
            <a:r>
              <a:rPr dirty="0" spc="90"/>
              <a:t>do</a:t>
            </a:r>
            <a:r>
              <a:rPr dirty="0" spc="-960"/>
              <a:t> </a:t>
            </a:r>
            <a:r>
              <a:rPr dirty="0" spc="-45"/>
              <a:t>some </a:t>
            </a:r>
            <a:r>
              <a:rPr dirty="0" spc="-40"/>
              <a:t>more </a:t>
            </a:r>
            <a:r>
              <a:rPr dirty="0" spc="-6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294" y="1364995"/>
            <a:ext cx="6917690" cy="166243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algn="just" marL="298450" indent="-285750">
              <a:lnSpc>
                <a:spcPct val="100000"/>
              </a:lnSpc>
              <a:spcBef>
                <a:spcPts val="820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298450" algn="l"/>
              </a:tabLst>
            </a:pPr>
            <a:r>
              <a:rPr dirty="0" sz="2400" spc="25">
                <a:latin typeface="Verdana"/>
                <a:cs typeface="Verdana"/>
              </a:rPr>
              <a:t>Count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number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characters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till</a:t>
            </a:r>
            <a:r>
              <a:rPr dirty="0" sz="2400" spc="-39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you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read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650">
                <a:latin typeface="Verdana"/>
                <a:cs typeface="Verdana"/>
              </a:rPr>
              <a:t>$.</a:t>
            </a:r>
            <a:endParaRPr sz="2400">
              <a:latin typeface="Verdana"/>
              <a:cs typeface="Verdana"/>
            </a:endParaRPr>
          </a:p>
          <a:p>
            <a:pPr algn="just" marL="287020" marR="532765" indent="-274955">
              <a:lnSpc>
                <a:spcPct val="98800"/>
              </a:lnSpc>
              <a:spcBef>
                <a:spcPts val="755"/>
              </a:spcBef>
              <a:buClr>
                <a:srgbClr val="BC5C45"/>
              </a:buClr>
              <a:buSzPct val="75000"/>
              <a:buFont typeface="Arial"/>
              <a:buChar char="□"/>
              <a:tabLst>
                <a:tab pos="297180" algn="l"/>
              </a:tabLst>
            </a:pPr>
            <a:r>
              <a:rPr dirty="0" sz="2400" spc="10">
                <a:latin typeface="Verdana"/>
                <a:cs typeface="Verdana"/>
              </a:rPr>
              <a:t>Modify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the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above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to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print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total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number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495">
                <a:latin typeface="Verdana"/>
                <a:cs typeface="Verdana"/>
              </a:rPr>
              <a:t>of  </a:t>
            </a:r>
            <a:r>
              <a:rPr dirty="0" sz="2400" spc="-95">
                <a:latin typeface="Verdana"/>
                <a:cs typeface="Verdana"/>
              </a:rPr>
              <a:t>digits, </a:t>
            </a:r>
            <a:r>
              <a:rPr dirty="0" sz="2400" spc="-30">
                <a:latin typeface="Verdana"/>
                <a:cs typeface="Verdana"/>
              </a:rPr>
              <a:t>whitespaces, </a:t>
            </a:r>
            <a:r>
              <a:rPr dirty="0" sz="2400" spc="5">
                <a:latin typeface="Verdana"/>
                <a:cs typeface="Verdana"/>
              </a:rPr>
              <a:t>alphabets </a:t>
            </a:r>
            <a:r>
              <a:rPr dirty="0" sz="2400" spc="60">
                <a:latin typeface="Verdana"/>
                <a:cs typeface="Verdana"/>
              </a:rPr>
              <a:t>and </a:t>
            </a:r>
            <a:r>
              <a:rPr dirty="0" sz="2400" spc="-40">
                <a:latin typeface="Verdana"/>
                <a:cs typeface="Verdana"/>
              </a:rPr>
              <a:t>other  </a:t>
            </a:r>
            <a:r>
              <a:rPr dirty="0" sz="2400" spc="-10">
                <a:latin typeface="Verdana"/>
                <a:cs typeface="Verdana"/>
              </a:rPr>
              <a:t>characters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till</a:t>
            </a:r>
            <a:r>
              <a:rPr dirty="0" sz="2400" spc="-38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you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30">
                <a:latin typeface="Verdana"/>
                <a:cs typeface="Verdana"/>
              </a:rPr>
              <a:t>read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215">
                <a:latin typeface="Verdana"/>
                <a:cs typeface="Verdana"/>
              </a:rPr>
              <a:t>$.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1068324"/>
            <a:ext cx="31883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cin </a:t>
            </a:r>
            <a:r>
              <a:rPr dirty="0" spc="-135"/>
              <a:t>vs</a:t>
            </a:r>
            <a:r>
              <a:rPr dirty="0" spc="-300"/>
              <a:t> </a:t>
            </a:r>
            <a:r>
              <a:rPr dirty="0" spc="-65"/>
              <a:t>cin.get()?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194" y="2511044"/>
            <a:ext cx="4573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855" algn="l"/>
              </a:tabLst>
            </a:pPr>
            <a:r>
              <a:rPr dirty="0" sz="1800" spc="260">
                <a:solidFill>
                  <a:srgbClr val="BC5C45"/>
                </a:solidFill>
                <a:latin typeface="Arial"/>
                <a:cs typeface="Arial"/>
              </a:rPr>
              <a:t>□	</a:t>
            </a:r>
            <a:r>
              <a:rPr dirty="0" sz="2400" spc="25">
                <a:latin typeface="Verdana"/>
                <a:cs typeface="Verdana"/>
              </a:rPr>
              <a:t>Input Buffer/Output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Buffer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140"/>
            <a:ext cx="22809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Time </a:t>
            </a:r>
            <a:r>
              <a:rPr dirty="0" spc="-10"/>
              <a:t>to</a:t>
            </a:r>
            <a:r>
              <a:rPr dirty="0" spc="-690"/>
              <a:t> </a:t>
            </a:r>
            <a:r>
              <a:rPr dirty="0" spc="-120"/>
              <a:t>try?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319" y="1402588"/>
            <a:ext cx="6677659" cy="419862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87655" marR="173990" indent="-274955">
              <a:lnSpc>
                <a:spcPct val="79500"/>
              </a:lnSpc>
              <a:spcBef>
                <a:spcPts val="640"/>
              </a:spcBef>
              <a:buClr>
                <a:srgbClr val="BC5C45"/>
              </a:buClr>
              <a:buSzPct val="77272"/>
              <a:buFont typeface="Arial"/>
              <a:buChar char="□"/>
              <a:tabLst>
                <a:tab pos="311785" algn="l"/>
                <a:tab pos="312420" algn="l"/>
              </a:tabLst>
            </a:pPr>
            <a:r>
              <a:rPr dirty="0" sz="2200" spc="-105">
                <a:latin typeface="Verdana"/>
                <a:cs typeface="Verdana"/>
              </a:rPr>
              <a:t>Write </a:t>
            </a:r>
            <a:r>
              <a:rPr dirty="0" sz="2200">
                <a:latin typeface="Verdana"/>
                <a:cs typeface="Verdana"/>
              </a:rPr>
              <a:t>a </a:t>
            </a:r>
            <a:r>
              <a:rPr dirty="0" sz="2200" spc="-30">
                <a:latin typeface="Verdana"/>
                <a:cs typeface="Verdana"/>
              </a:rPr>
              <a:t>program </a:t>
            </a:r>
            <a:r>
              <a:rPr dirty="0" sz="2200" spc="-10">
                <a:latin typeface="Verdana"/>
                <a:cs typeface="Verdana"/>
              </a:rPr>
              <a:t>to </a:t>
            </a:r>
            <a:r>
              <a:rPr dirty="0" sz="2200" spc="15">
                <a:latin typeface="Verdana"/>
                <a:cs typeface="Verdana"/>
              </a:rPr>
              <a:t>count </a:t>
            </a:r>
            <a:r>
              <a:rPr dirty="0" sz="2200" spc="-40">
                <a:latin typeface="Verdana"/>
                <a:cs typeface="Verdana"/>
              </a:rPr>
              <a:t>number </a:t>
            </a:r>
            <a:r>
              <a:rPr dirty="0" sz="2200" spc="5">
                <a:latin typeface="Verdana"/>
                <a:cs typeface="Verdana"/>
              </a:rPr>
              <a:t>of </a:t>
            </a:r>
            <a:r>
              <a:rPr dirty="0" sz="2200" spc="-80">
                <a:latin typeface="Verdana"/>
                <a:cs typeface="Verdana"/>
              </a:rPr>
              <a:t>words,  </a:t>
            </a:r>
            <a:r>
              <a:rPr dirty="0" sz="2200" spc="-10">
                <a:latin typeface="Verdana"/>
                <a:cs typeface="Verdana"/>
              </a:rPr>
              <a:t>characters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50">
                <a:latin typeface="Verdana"/>
                <a:cs typeface="Verdana"/>
              </a:rPr>
              <a:t>and</a:t>
            </a:r>
            <a:r>
              <a:rPr dirty="0" sz="2200" spc="-75">
                <a:latin typeface="Verdana"/>
                <a:cs typeface="Verdana"/>
              </a:rPr>
              <a:t> </a:t>
            </a:r>
            <a:r>
              <a:rPr dirty="0" sz="2200" spc="-95">
                <a:latin typeface="Verdana"/>
                <a:cs typeface="Verdana"/>
              </a:rPr>
              <a:t>lines</a:t>
            </a:r>
            <a:r>
              <a:rPr dirty="0" sz="2200" spc="-30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in</a:t>
            </a:r>
            <a:r>
              <a:rPr dirty="0" sz="2200" spc="-29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given</a:t>
            </a:r>
            <a:r>
              <a:rPr dirty="0" sz="2200" spc="-229">
                <a:latin typeface="Verdana"/>
                <a:cs typeface="Verdana"/>
              </a:rPr>
              <a:t> </a:t>
            </a:r>
            <a:r>
              <a:rPr dirty="0" sz="2200" spc="-70">
                <a:latin typeface="Verdana"/>
                <a:cs typeface="Verdana"/>
              </a:rPr>
              <a:t>input.</a:t>
            </a:r>
            <a:r>
              <a:rPr dirty="0" sz="2200" spc="-265">
                <a:latin typeface="Verdana"/>
                <a:cs typeface="Verdana"/>
              </a:rPr>
              <a:t> </a:t>
            </a:r>
            <a:r>
              <a:rPr dirty="0" sz="2200" spc="-95">
                <a:latin typeface="Verdana"/>
                <a:cs typeface="Verdana"/>
              </a:rPr>
              <a:t>Input</a:t>
            </a:r>
            <a:r>
              <a:rPr dirty="0" sz="2200" spc="-265">
                <a:latin typeface="Verdana"/>
                <a:cs typeface="Verdana"/>
              </a:rPr>
              <a:t> </a:t>
            </a:r>
            <a:r>
              <a:rPr dirty="0" sz="2200" spc="-229">
                <a:latin typeface="Verdana"/>
                <a:cs typeface="Verdana"/>
              </a:rPr>
              <a:t>is  </a:t>
            </a:r>
            <a:r>
              <a:rPr dirty="0" sz="2200" spc="-30">
                <a:latin typeface="Verdana"/>
                <a:cs typeface="Verdana"/>
              </a:rPr>
              <a:t>terminated </a:t>
            </a:r>
            <a:r>
              <a:rPr dirty="0" sz="2200" spc="-5">
                <a:latin typeface="Verdana"/>
                <a:cs typeface="Verdana"/>
              </a:rPr>
              <a:t>by </a:t>
            </a:r>
            <a:r>
              <a:rPr dirty="0" sz="2200">
                <a:latin typeface="Verdana"/>
                <a:cs typeface="Verdana"/>
              </a:rPr>
              <a:t>a</a:t>
            </a:r>
            <a:r>
              <a:rPr dirty="0" sz="2200" spc="-355">
                <a:latin typeface="Verdana"/>
                <a:cs typeface="Verdana"/>
              </a:rPr>
              <a:t> </a:t>
            </a:r>
            <a:r>
              <a:rPr dirty="0" sz="2200" spc="30">
                <a:latin typeface="Verdana"/>
                <a:cs typeface="Verdana"/>
              </a:rPr>
              <a:t>‘$’</a:t>
            </a:r>
            <a:endParaRPr sz="2200">
              <a:latin typeface="Verdana"/>
              <a:cs typeface="Verdana"/>
            </a:endParaRPr>
          </a:p>
          <a:p>
            <a:pPr marL="287655" marR="5080" indent="-274955">
              <a:lnSpc>
                <a:spcPct val="79500"/>
              </a:lnSpc>
              <a:spcBef>
                <a:spcPts val="515"/>
              </a:spcBef>
              <a:buClr>
                <a:srgbClr val="BC5C45"/>
              </a:buClr>
              <a:buSzPct val="77272"/>
              <a:buFont typeface="Arial"/>
              <a:buChar char="□"/>
              <a:tabLst>
                <a:tab pos="297815" algn="l"/>
              </a:tabLst>
            </a:pPr>
            <a:r>
              <a:rPr dirty="0" sz="2200">
                <a:latin typeface="Verdana"/>
                <a:cs typeface="Verdana"/>
              </a:rPr>
              <a:t>A</a:t>
            </a:r>
            <a:r>
              <a:rPr dirty="0" sz="2200" spc="-6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person</a:t>
            </a:r>
            <a:r>
              <a:rPr dirty="0" sz="2200" spc="-220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wants</a:t>
            </a:r>
            <a:r>
              <a:rPr dirty="0" sz="2200" spc="-24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to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50">
                <a:latin typeface="Verdana"/>
                <a:cs typeface="Verdana"/>
              </a:rPr>
              <a:t>go</a:t>
            </a:r>
            <a:r>
              <a:rPr dirty="0" sz="2200" spc="-65">
                <a:latin typeface="Verdana"/>
                <a:cs typeface="Verdana"/>
              </a:rPr>
              <a:t> from</a:t>
            </a:r>
            <a:r>
              <a:rPr dirty="0" sz="2200" spc="-250">
                <a:latin typeface="Verdana"/>
                <a:cs typeface="Verdana"/>
              </a:rPr>
              <a:t> </a:t>
            </a:r>
            <a:r>
              <a:rPr dirty="0" sz="2200" spc="-65">
                <a:latin typeface="Verdana"/>
                <a:cs typeface="Verdana"/>
              </a:rPr>
              <a:t>origin</a:t>
            </a:r>
            <a:r>
              <a:rPr dirty="0" sz="2200" spc="-29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to</a:t>
            </a:r>
            <a:r>
              <a:rPr dirty="0" sz="2200" spc="-18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a</a:t>
            </a:r>
            <a:r>
              <a:rPr dirty="0" sz="2200" spc="5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particular  </a:t>
            </a:r>
            <a:r>
              <a:rPr dirty="0" sz="2200" spc="-10">
                <a:latin typeface="Verdana"/>
                <a:cs typeface="Verdana"/>
              </a:rPr>
              <a:t>location, </a:t>
            </a:r>
            <a:r>
              <a:rPr dirty="0" sz="2200" spc="10">
                <a:latin typeface="Verdana"/>
                <a:cs typeface="Verdana"/>
              </a:rPr>
              <a:t>he </a:t>
            </a:r>
            <a:r>
              <a:rPr dirty="0" sz="2200" spc="85">
                <a:latin typeface="Verdana"/>
                <a:cs typeface="Verdana"/>
              </a:rPr>
              <a:t>can </a:t>
            </a:r>
            <a:r>
              <a:rPr dirty="0" sz="2200">
                <a:latin typeface="Verdana"/>
                <a:cs typeface="Verdana"/>
              </a:rPr>
              <a:t>move </a:t>
            </a:r>
            <a:r>
              <a:rPr dirty="0" sz="2200" spc="-55">
                <a:latin typeface="Verdana"/>
                <a:cs typeface="Verdana"/>
              </a:rPr>
              <a:t>in </a:t>
            </a:r>
            <a:r>
              <a:rPr dirty="0" sz="2200" spc="-50">
                <a:latin typeface="Verdana"/>
                <a:cs typeface="Verdana"/>
              </a:rPr>
              <a:t>only </a:t>
            </a:r>
            <a:r>
              <a:rPr dirty="0" sz="2200">
                <a:latin typeface="Verdana"/>
                <a:cs typeface="Verdana"/>
              </a:rPr>
              <a:t>4 </a:t>
            </a:r>
            <a:r>
              <a:rPr dirty="0" sz="2200" spc="-65">
                <a:latin typeface="Verdana"/>
                <a:cs typeface="Verdana"/>
              </a:rPr>
              <a:t>directions(i.e  </a:t>
            </a:r>
            <a:r>
              <a:rPr dirty="0" sz="2200" spc="-114">
                <a:latin typeface="Verdana"/>
                <a:cs typeface="Verdana"/>
              </a:rPr>
              <a:t>East,</a:t>
            </a:r>
            <a:r>
              <a:rPr dirty="0" sz="2200" spc="-315">
                <a:latin typeface="Verdana"/>
                <a:cs typeface="Verdana"/>
              </a:rPr>
              <a:t> </a:t>
            </a:r>
            <a:r>
              <a:rPr dirty="0" sz="2200" spc="-120">
                <a:latin typeface="Verdana"/>
                <a:cs typeface="Verdana"/>
              </a:rPr>
              <a:t>West,</a:t>
            </a:r>
            <a:r>
              <a:rPr dirty="0" sz="2200" spc="-245">
                <a:latin typeface="Verdana"/>
                <a:cs typeface="Verdana"/>
              </a:rPr>
              <a:t> </a:t>
            </a:r>
            <a:r>
              <a:rPr dirty="0" sz="2200" spc="-85">
                <a:latin typeface="Verdana"/>
                <a:cs typeface="Verdana"/>
              </a:rPr>
              <a:t>North,</a:t>
            </a:r>
            <a:r>
              <a:rPr dirty="0" sz="2200" spc="-270">
                <a:latin typeface="Verdana"/>
                <a:cs typeface="Verdana"/>
              </a:rPr>
              <a:t> </a:t>
            </a:r>
            <a:r>
              <a:rPr dirty="0" sz="2200" spc="-110">
                <a:latin typeface="Verdana"/>
                <a:cs typeface="Verdana"/>
              </a:rPr>
              <a:t>South)</a:t>
            </a:r>
            <a:r>
              <a:rPr dirty="0" sz="2200" spc="-285">
                <a:latin typeface="Verdana"/>
                <a:cs typeface="Verdana"/>
              </a:rPr>
              <a:t> </a:t>
            </a:r>
            <a:r>
              <a:rPr dirty="0" sz="2200" spc="-15">
                <a:latin typeface="Verdana"/>
                <a:cs typeface="Verdana"/>
              </a:rPr>
              <a:t>but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his</a:t>
            </a:r>
            <a:r>
              <a:rPr dirty="0" sz="2200" spc="-365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friend</a:t>
            </a:r>
            <a:r>
              <a:rPr dirty="0" sz="2200" spc="-215">
                <a:latin typeface="Verdana"/>
                <a:cs typeface="Verdana"/>
              </a:rPr>
              <a:t> </a:t>
            </a:r>
            <a:r>
              <a:rPr dirty="0" sz="2200" spc="45">
                <a:latin typeface="Verdana"/>
                <a:cs typeface="Verdana"/>
              </a:rPr>
              <a:t>gave</a:t>
            </a:r>
            <a:r>
              <a:rPr dirty="0" sz="2200" spc="-105">
                <a:latin typeface="Verdana"/>
                <a:cs typeface="Verdana"/>
              </a:rPr>
              <a:t> </a:t>
            </a:r>
            <a:r>
              <a:rPr dirty="0" sz="2200" spc="-70">
                <a:latin typeface="Verdana"/>
                <a:cs typeface="Verdana"/>
              </a:rPr>
              <a:t>him  </a:t>
            </a:r>
            <a:r>
              <a:rPr dirty="0" sz="2200">
                <a:latin typeface="Verdana"/>
                <a:cs typeface="Verdana"/>
              </a:rPr>
              <a:t>a </a:t>
            </a:r>
            <a:r>
              <a:rPr dirty="0" sz="2200" spc="-10">
                <a:latin typeface="Verdana"/>
                <a:cs typeface="Verdana"/>
              </a:rPr>
              <a:t>long </a:t>
            </a:r>
            <a:r>
              <a:rPr dirty="0" sz="2200" spc="-65">
                <a:latin typeface="Verdana"/>
                <a:cs typeface="Verdana"/>
              </a:rPr>
              <a:t>route, </a:t>
            </a:r>
            <a:r>
              <a:rPr dirty="0" sz="2200">
                <a:latin typeface="Verdana"/>
                <a:cs typeface="Verdana"/>
              </a:rPr>
              <a:t>help a </a:t>
            </a:r>
            <a:r>
              <a:rPr dirty="0" sz="2200" spc="-45">
                <a:latin typeface="Verdana"/>
                <a:cs typeface="Verdana"/>
              </a:rPr>
              <a:t>person </a:t>
            </a:r>
            <a:r>
              <a:rPr dirty="0" sz="2200" spc="-10">
                <a:latin typeface="Verdana"/>
                <a:cs typeface="Verdana"/>
              </a:rPr>
              <a:t>to </a:t>
            </a:r>
            <a:r>
              <a:rPr dirty="0" sz="2200" spc="-35">
                <a:latin typeface="Verdana"/>
                <a:cs typeface="Verdana"/>
              </a:rPr>
              <a:t>find </a:t>
            </a:r>
            <a:r>
              <a:rPr dirty="0" sz="2200" spc="-90">
                <a:latin typeface="Verdana"/>
                <a:cs typeface="Verdana"/>
              </a:rPr>
              <a:t>minimum  </a:t>
            </a:r>
            <a:r>
              <a:rPr dirty="0" sz="2200" spc="-10">
                <a:latin typeface="Verdana"/>
                <a:cs typeface="Verdana"/>
              </a:rPr>
              <a:t>Moves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so</a:t>
            </a:r>
            <a:r>
              <a:rPr dirty="0" sz="2200" spc="-275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that</a:t>
            </a:r>
            <a:r>
              <a:rPr dirty="0" sz="2200" spc="-215">
                <a:latin typeface="Verdana"/>
                <a:cs typeface="Verdana"/>
              </a:rPr>
              <a:t> </a:t>
            </a:r>
            <a:r>
              <a:rPr dirty="0" sz="2200" spc="10">
                <a:latin typeface="Verdana"/>
                <a:cs typeface="Verdana"/>
              </a:rPr>
              <a:t>he</a:t>
            </a:r>
            <a:r>
              <a:rPr dirty="0" sz="2200" spc="-135">
                <a:latin typeface="Verdana"/>
                <a:cs typeface="Verdana"/>
              </a:rPr>
              <a:t> </a:t>
            </a:r>
            <a:r>
              <a:rPr dirty="0" sz="2200" spc="85">
                <a:latin typeface="Verdana"/>
                <a:cs typeface="Verdana"/>
              </a:rPr>
              <a:t>can</a:t>
            </a:r>
            <a:r>
              <a:rPr dirty="0" sz="2200" spc="-45">
                <a:latin typeface="Verdana"/>
                <a:cs typeface="Verdana"/>
              </a:rPr>
              <a:t> </a:t>
            </a:r>
            <a:r>
              <a:rPr dirty="0" sz="2200" spc="35">
                <a:latin typeface="Verdana"/>
                <a:cs typeface="Verdana"/>
              </a:rPr>
              <a:t>reach</a:t>
            </a:r>
            <a:r>
              <a:rPr dirty="0" sz="2200" spc="-13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to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destination.</a:t>
            </a:r>
            <a:endParaRPr sz="2200">
              <a:latin typeface="Verdana"/>
              <a:cs typeface="Verdana"/>
            </a:endParaRPr>
          </a:p>
          <a:p>
            <a:pPr marL="287655" marR="4130040">
              <a:lnSpc>
                <a:spcPct val="72700"/>
              </a:lnSpc>
              <a:spcBef>
                <a:spcPts val="265"/>
              </a:spcBef>
            </a:pPr>
            <a:r>
              <a:rPr dirty="0" sz="2200" spc="-95">
                <a:latin typeface="Verdana"/>
                <a:cs typeface="Verdana"/>
              </a:rPr>
              <a:t>Input</a:t>
            </a:r>
            <a:r>
              <a:rPr dirty="0" sz="2200" spc="-28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–</a:t>
            </a:r>
            <a:r>
              <a:rPr dirty="0" sz="2200" spc="-530">
                <a:latin typeface="Verdana"/>
                <a:cs typeface="Verdana"/>
              </a:rPr>
              <a:t> </a:t>
            </a:r>
            <a:r>
              <a:rPr dirty="0" sz="2200" spc="-180">
                <a:latin typeface="Verdana"/>
                <a:cs typeface="Verdana"/>
              </a:rPr>
              <a:t>NESNWES  </a:t>
            </a:r>
            <a:r>
              <a:rPr dirty="0" sz="2200" spc="-15">
                <a:latin typeface="Verdana"/>
                <a:cs typeface="Verdana"/>
              </a:rPr>
              <a:t>Output</a:t>
            </a:r>
            <a:r>
              <a:rPr dirty="0" sz="2200" spc="-45">
                <a:latin typeface="Verdana"/>
                <a:cs typeface="Verdana"/>
              </a:rPr>
              <a:t> </a:t>
            </a:r>
            <a:r>
              <a:rPr dirty="0" sz="2200" spc="85">
                <a:latin typeface="Verdana"/>
                <a:cs typeface="Verdana"/>
              </a:rPr>
              <a:t>–E</a:t>
            </a:r>
            <a:endParaRPr sz="2200">
              <a:latin typeface="Verdana"/>
              <a:cs typeface="Verdana"/>
            </a:endParaRPr>
          </a:p>
          <a:p>
            <a:pPr marL="287655" marR="27940">
              <a:lnSpc>
                <a:spcPct val="79100"/>
              </a:lnSpc>
              <a:spcBef>
                <a:spcPts val="315"/>
              </a:spcBef>
            </a:pPr>
            <a:r>
              <a:rPr dirty="0" sz="2200" spc="-55">
                <a:latin typeface="Verdana"/>
                <a:cs typeface="Verdana"/>
              </a:rPr>
              <a:t>You </a:t>
            </a:r>
            <a:r>
              <a:rPr dirty="0" sz="2200" spc="55">
                <a:latin typeface="Verdana"/>
                <a:cs typeface="Verdana"/>
              </a:rPr>
              <a:t>need </a:t>
            </a:r>
            <a:r>
              <a:rPr dirty="0" sz="2200" spc="-5">
                <a:latin typeface="Verdana"/>
                <a:cs typeface="Verdana"/>
              </a:rPr>
              <a:t>to </a:t>
            </a:r>
            <a:r>
              <a:rPr dirty="0" sz="2200" spc="-85">
                <a:latin typeface="Verdana"/>
                <a:cs typeface="Verdana"/>
              </a:rPr>
              <a:t>print </a:t>
            </a:r>
            <a:r>
              <a:rPr dirty="0" sz="2200" spc="-20">
                <a:latin typeface="Verdana"/>
                <a:cs typeface="Verdana"/>
              </a:rPr>
              <a:t>the </a:t>
            </a:r>
            <a:r>
              <a:rPr dirty="0" sz="2200" spc="-15">
                <a:latin typeface="Verdana"/>
                <a:cs typeface="Verdana"/>
              </a:rPr>
              <a:t>lexicographically </a:t>
            </a:r>
            <a:r>
              <a:rPr dirty="0" sz="2200" spc="-55">
                <a:latin typeface="Verdana"/>
                <a:cs typeface="Verdana"/>
              </a:rPr>
              <a:t>sorted  </a:t>
            </a:r>
            <a:r>
              <a:rPr dirty="0" sz="2200" spc="-130">
                <a:latin typeface="Verdana"/>
                <a:cs typeface="Verdana"/>
              </a:rPr>
              <a:t>string.</a:t>
            </a:r>
            <a:r>
              <a:rPr dirty="0" sz="2200" spc="-340">
                <a:latin typeface="Verdana"/>
                <a:cs typeface="Verdana"/>
              </a:rPr>
              <a:t> </a:t>
            </a:r>
            <a:r>
              <a:rPr dirty="0" sz="2200" spc="-80">
                <a:latin typeface="Verdana"/>
                <a:cs typeface="Verdana"/>
              </a:rPr>
              <a:t>Assume</a:t>
            </a:r>
            <a:r>
              <a:rPr dirty="0" sz="2200" spc="-21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the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120">
                <a:latin typeface="Verdana"/>
                <a:cs typeface="Verdana"/>
              </a:rPr>
              <a:t>string</a:t>
            </a:r>
            <a:r>
              <a:rPr dirty="0" sz="2200" spc="-310">
                <a:latin typeface="Verdana"/>
                <a:cs typeface="Verdana"/>
              </a:rPr>
              <a:t> </a:t>
            </a:r>
            <a:r>
              <a:rPr dirty="0" sz="2200" spc="-135">
                <a:latin typeface="Verdana"/>
                <a:cs typeface="Verdana"/>
              </a:rPr>
              <a:t>wi</a:t>
            </a:r>
            <a:r>
              <a:rPr dirty="0" sz="2200" spc="-135" b="1">
                <a:latin typeface="Verdana"/>
                <a:cs typeface="Verdana"/>
              </a:rPr>
              <a:t>l</a:t>
            </a:r>
            <a:r>
              <a:rPr dirty="0" sz="2200" spc="180" b="1">
                <a:latin typeface="Verdana"/>
                <a:cs typeface="Verdana"/>
              </a:rPr>
              <a:t> </a:t>
            </a:r>
            <a:r>
              <a:rPr dirty="0" sz="2200" spc="15">
                <a:latin typeface="Verdana"/>
                <a:cs typeface="Verdana"/>
              </a:rPr>
              <a:t>have</a:t>
            </a:r>
            <a:r>
              <a:rPr dirty="0" sz="2200" spc="-135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only</a:t>
            </a:r>
            <a:r>
              <a:rPr dirty="0" sz="2200" spc="-250">
                <a:latin typeface="Verdana"/>
                <a:cs typeface="Verdana"/>
              </a:rPr>
              <a:t> </a:t>
            </a:r>
            <a:r>
              <a:rPr dirty="0" sz="2200" spc="25">
                <a:latin typeface="Verdana"/>
                <a:cs typeface="Verdana"/>
              </a:rPr>
              <a:t>‘E’</a:t>
            </a:r>
            <a:r>
              <a:rPr dirty="0" sz="2200" spc="-114">
                <a:latin typeface="Verdana"/>
                <a:cs typeface="Verdana"/>
              </a:rPr>
              <a:t> </a:t>
            </a:r>
            <a:r>
              <a:rPr dirty="0" sz="2200" spc="70">
                <a:latin typeface="Verdana"/>
                <a:cs typeface="Verdana"/>
              </a:rPr>
              <a:t>‘N’</a:t>
            </a:r>
            <a:r>
              <a:rPr dirty="0" sz="2200" spc="-4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‘S’</a:t>
            </a:r>
            <a:endParaRPr sz="2200">
              <a:latin typeface="Verdana"/>
              <a:cs typeface="Verdana"/>
            </a:endParaRPr>
          </a:p>
          <a:p>
            <a:pPr marL="287655">
              <a:lnSpc>
                <a:spcPts val="1739"/>
              </a:lnSpc>
            </a:pPr>
            <a:r>
              <a:rPr dirty="0" sz="2200" spc="50">
                <a:latin typeface="Verdana"/>
                <a:cs typeface="Verdana"/>
              </a:rPr>
              <a:t>‘W’</a:t>
            </a:r>
            <a:r>
              <a:rPr dirty="0" sz="2200" spc="-9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characters.</a:t>
            </a:r>
            <a:endParaRPr sz="2200">
              <a:latin typeface="Verdana"/>
              <a:cs typeface="Verdana"/>
            </a:endParaRPr>
          </a:p>
          <a:p>
            <a:pPr marL="287655">
              <a:lnSpc>
                <a:spcPts val="2150"/>
              </a:lnSpc>
            </a:pPr>
            <a:r>
              <a:rPr dirty="0" sz="2200" spc="-80">
                <a:latin typeface="Verdana"/>
                <a:cs typeface="Verdana"/>
              </a:rPr>
              <a:t>E.g</a:t>
            </a:r>
            <a:r>
              <a:rPr dirty="0" sz="2200" spc="-26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–</a:t>
            </a:r>
            <a:r>
              <a:rPr dirty="0" sz="2200" spc="-520">
                <a:latin typeface="Verdana"/>
                <a:cs typeface="Verdana"/>
              </a:rPr>
              <a:t> </a:t>
            </a:r>
            <a:r>
              <a:rPr dirty="0" sz="2200" spc="-235">
                <a:latin typeface="Verdana"/>
                <a:cs typeface="Verdana"/>
              </a:rPr>
              <a:t>SSSNEEEW</a:t>
            </a:r>
            <a:endParaRPr sz="2200">
              <a:latin typeface="Verdana"/>
              <a:cs typeface="Verdana"/>
            </a:endParaRPr>
          </a:p>
          <a:p>
            <a:pPr marL="287655">
              <a:lnSpc>
                <a:spcPts val="2520"/>
              </a:lnSpc>
            </a:pPr>
            <a:r>
              <a:rPr dirty="0" sz="2200" spc="-25">
                <a:latin typeface="Verdana"/>
                <a:cs typeface="Verdana"/>
              </a:rPr>
              <a:t>output</a:t>
            </a:r>
            <a:r>
              <a:rPr dirty="0" sz="2200" spc="-60">
                <a:latin typeface="Verdana"/>
                <a:cs typeface="Verdana"/>
              </a:rPr>
              <a:t> </a:t>
            </a:r>
            <a:r>
              <a:rPr dirty="0" sz="2200" spc="-170">
                <a:latin typeface="Verdana"/>
                <a:cs typeface="Verdana"/>
              </a:rPr>
              <a:t>–EESS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2288" y="8635"/>
            <a:ext cx="170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E5846"/>
                </a:solidFill>
                <a:latin typeface="Verdana"/>
                <a:cs typeface="Verdana"/>
              </a:rPr>
              <a:t>7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2020-01-10T16:04:29Z</dcterms:created>
  <dcterms:modified xsi:type="dcterms:W3CDTF">2020-01-10T16:04:29Z</dcterms:modified>
</cp:coreProperties>
</file>