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
<Relationships xmlns="http://schemas.openxmlformats.org/package/2006/relationships">
    <Relationship Id="rId1" Type="http://schemas.openxmlformats.org/officeDocument/2006/relationships/officeDocument" Target="ppt/presentation.xml"/>
    <Relationship Id="rId2" Type="http://schemas.openxmlformats.org/officeDocument/2006/relationships/extended-properties" Target="docProps/app.xml"/>
    <Relationship Id="rId3" Type="http://schemas.openxmlformats.org/package/2006/relationships/metadata/core-properties" Target="docProps/core.xml"/>
    <Relationship Id="rId4" Type="http://schemas.openxmlformats.org/officeDocument/2006/relationships/custom-properties" Target="docProps/custom.xml"/>
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/Relationships>
</file>

<file path=ppt/slideLayouts/_rels/slideLayout1.xml.rels><?xml version="1.0" encoding="UTF-8"?>
<Relationships xmlns="http://schemas.openxmlformats.org/package/2006/relationships">
   <Relationship Id="rId1" Type="http://schemas.openxmlformats.org/officeDocument/2006/relationships/slideMaster" Target="../slideMasters/slideMaster1.xml" />
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  <Relationship Id="rId2" Type="http://schemas.openxmlformats.org/officeDocument/2006/relationships/theme" Target="../theme/theme1.xml"/>
    <Relationship Id="rId1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 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2" Type="http://schemas.openxmlformats.org/officeDocument/2006/relationships/image" Target="../media/image12.png" 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 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4" Type="http://schemas.openxmlformats.org/officeDocument/2006/relationships/image" Target="../media/image14.png" /><Relationship Id="rId15" Type="http://schemas.openxmlformats.org/officeDocument/2006/relationships/image" Target="../media/image15.png" /><Relationship Id="rId16" Type="http://schemas.openxmlformats.org/officeDocument/2006/relationships/image" Target="../media/image16.png" /><Relationship Id="rId17" Type="http://schemas.openxmlformats.org/officeDocument/2006/relationships/image" Target="../media/image17.png" /><Relationship Id="rId18" Type="http://schemas.openxmlformats.org/officeDocument/2006/relationships/image" Target="../media/image18.png" 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9" Type="http://schemas.openxmlformats.org/officeDocument/2006/relationships/image" Target="../media/image19.png" 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0.png" 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1" Type="http://schemas.openxmlformats.org/officeDocument/2006/relationships/image" Target="../media/image21.png" 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2" Type="http://schemas.openxmlformats.org/officeDocument/2006/relationships/image" Target="../media/image22.png" 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3" Type="http://schemas.openxmlformats.org/officeDocument/2006/relationships/image" Target="../media/image23.png" 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4" Type="http://schemas.openxmlformats.org/officeDocument/2006/relationships/image" Target="../media/image24.png" 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5" Type="http://schemas.openxmlformats.org/officeDocument/2006/relationships/image" Target="../media/image25.png" 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.png" 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7" Type="http://schemas.openxmlformats.org/officeDocument/2006/relationships/image" Target="../media/image27.png" 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8" Type="http://schemas.openxmlformats.org/officeDocument/2006/relationships/image" Target="../media/image28.png" 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9" Type="http://schemas.openxmlformats.org/officeDocument/2006/relationships/image" Target="../media/image29.png" 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0" Type="http://schemas.openxmlformats.org/officeDocument/2006/relationships/image" Target="../media/image30.png" 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1" Type="http://schemas.openxmlformats.org/officeDocument/2006/relationships/image" Target="../media/image31.png" 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2" Type="http://schemas.openxmlformats.org/officeDocument/2006/relationships/image" Target="../media/image32.png" 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3" Type="http://schemas.openxmlformats.org/officeDocument/2006/relationships/image" Target="../media/image33.png" 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4" Type="http://schemas.openxmlformats.org/officeDocument/2006/relationships/image" Target="../media/image34.png" /><Relationship Id="rId35" Type="http://schemas.openxmlformats.org/officeDocument/2006/relationships/image" Target="../media/image35.png" 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 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 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image" Target="../media/image6.png" 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png" 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 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 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0" Type="http://schemas.openxmlformats.org/officeDocument/2006/relationships/image" Target="../media/image10.png" /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4824805" y="3301030"/>
            <a:ext cx="1632183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Pointers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24805" y="4533011"/>
            <a:ext cx="62230" cy="24230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79" spc="10" dirty="0">
                <a:solidFill>
                  <a:srgbClr val="bd5c45"/>
                </a:solidFill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110555" y="4464203"/>
            <a:ext cx="943386" cy="6101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24242"/>
                </a:solidFill>
                <a:latin typeface="Century Gothic"/>
                <a:cs typeface="Century Gothic"/>
              </a:rPr>
              <a:t>Address</a:t>
            </a:r>
            <a:endParaRPr sz="18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24242"/>
                </a:solidFill>
                <a:latin typeface="Century Gothic"/>
                <a:cs typeface="Century Gothic"/>
              </a:rPr>
              <a:t>Pointers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3484" y="4464203"/>
            <a:ext cx="333825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24242"/>
                </a:solidFill>
                <a:latin typeface="Century Gothic"/>
                <a:cs typeface="Century Gothic"/>
              </a:rPr>
              <a:t>Of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386852" y="4464203"/>
            <a:ext cx="108742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24242"/>
                </a:solidFill>
                <a:latin typeface="Century Gothic"/>
                <a:cs typeface="Century Gothic"/>
              </a:rPr>
              <a:t>Operator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24805" y="4865243"/>
            <a:ext cx="62230" cy="24230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79" spc="10" dirty="0">
                <a:solidFill>
                  <a:srgbClr val="bd5c45"/>
                </a:solidFill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24805" y="5182235"/>
            <a:ext cx="62230" cy="24230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79" spc="10" dirty="0">
                <a:solidFill>
                  <a:srgbClr val="bd5c45"/>
                </a:solidFill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110555" y="5113427"/>
            <a:ext cx="2582105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24242"/>
                </a:solidFill>
                <a:latin typeface="Century Gothic"/>
                <a:cs typeface="Century Gothic"/>
              </a:rPr>
              <a:t>Dereferencing Pointers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90017" y="2741710"/>
            <a:ext cx="1470901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c0504d"/>
                </a:solidFill>
                <a:latin typeface="Century Gothic"/>
                <a:cs typeface="Century Gothic"/>
              </a:rPr>
              <a:t>Lecture-6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19742" y="5761883"/>
            <a:ext cx="1178494" cy="24267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0d0d0d"/>
                </a:solidFill>
                <a:latin typeface="Century Gothic"/>
                <a:cs typeface="Century Gothic"/>
              </a:rPr>
              <a:t>Kartik Mathur</a:t>
            </a:r>
            <a:endParaRPr sz="13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5138315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Dereference Operator (*)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10875"/>
            <a:ext cx="6802215" cy="38134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An interesting property of pointers is that they can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676051"/>
            <a:ext cx="6065411" cy="38134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be used to access the variable they point to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944275"/>
            <a:ext cx="6201282" cy="38134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directly. This is done by preceding the pointer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2221642"/>
            <a:ext cx="6113271" cy="38134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name with the dereference operator (*). The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2489867"/>
            <a:ext cx="6484530" cy="39574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operator itself can be read as "</a:t>
            </a:r>
            <a:r>
              <a:rPr sz="2200" b="1" spc="10" dirty="0">
                <a:latin typeface="Arial"/>
                <a:cs typeface="Arial"/>
              </a:rPr>
              <a:t>value pointed to</a:t>
            </a:r>
            <a:endParaRPr sz="2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2755042"/>
            <a:ext cx="558698" cy="39574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b="1" spc="10" dirty="0">
                <a:latin typeface="Arial"/>
                <a:cs typeface="Arial"/>
              </a:rPr>
              <a:t>by</a:t>
            </a:r>
            <a:r>
              <a:rPr sz="2200" spc="10" dirty="0">
                <a:latin typeface="Century Gothic"/>
                <a:cs typeface="Century Gothic"/>
              </a:rPr>
              <a:t>”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428650"/>
            <a:ext cx="6040013" cy="38134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Therefore the value pointed by q in previous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696875"/>
            <a:ext cx="4115812" cy="188368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example can be accessed as</a:t>
            </a:r>
            <a:endParaRPr sz="2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int r = *q;</a:t>
            </a:r>
            <a:endParaRPr sz="2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// or</a:t>
            </a:r>
            <a:endParaRPr sz="2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cout &lt;&lt; *q &lt;&lt; endl;</a:t>
            </a:r>
            <a:endParaRPr sz="2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// or</a:t>
            </a:r>
            <a:endParaRPr sz="2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Int z = (*q) + 1;</a:t>
            </a:r>
            <a:endParaRPr sz="2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2685896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So what is * ?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73742"/>
            <a:ext cx="6520129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340" spc="10" dirty="0">
                <a:latin typeface="Century Gothic"/>
                <a:cs typeface="Century Gothic"/>
              </a:rPr>
              <a:t>Using * in a declaration of variable or as a</a:t>
            </a:r>
            <a:endParaRPr sz="23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77831" y="1842550"/>
            <a:ext cx="3030422" cy="41601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function argument -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842550"/>
            <a:ext cx="7007915" cy="216542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3388993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is only signifying that this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variable is meant to store an address.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80" spc="10" dirty="0">
                <a:latin typeface="Century Gothic"/>
                <a:cs typeface="Century Gothic"/>
              </a:rPr>
              <a:t>Using * in an expression can mean two things</a:t>
            </a:r>
            <a:endParaRPr sz="22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17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00" spc="10" dirty="0">
                <a:latin typeface="Century Gothic"/>
                <a:cs typeface="Century Gothic"/>
              </a:rPr>
              <a:t>As binary operator - Multiplication</a:t>
            </a:r>
            <a:endParaRPr sz="2200">
              <a:latin typeface="Century Gothic"/>
              <a:cs typeface="Century Gothic"/>
            </a:endParaRPr>
          </a:p>
          <a:p>
            <a:pPr marL="22860">
              <a:lnSpc>
                <a:spcPct val="100000"/>
              </a:lnSpc>
            </a:pPr>
            <a:r>
              <a:rPr sz="17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00" spc="10" dirty="0">
                <a:latin typeface="Century Gothic"/>
                <a:cs typeface="Century Gothic"/>
              </a:rPr>
              <a:t>As unary operator – Dereferencing the</a:t>
            </a:r>
            <a:endParaRPr sz="22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address.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11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4466294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Assignment in pointers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73742"/>
            <a:ext cx="6935723" cy="384738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A pointer variable is assignable – it means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that we can change the address which it is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storing now.</a:t>
            </a:r>
            <a:endParaRPr sz="24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int x = 10, y = 20;</a:t>
            </a:r>
            <a:endParaRPr sz="22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int *ptr = &amp;x; // Now ptr is storing address of x</a:t>
            </a:r>
            <a:endParaRPr sz="22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ptr = &amp;y; // Now ptr is storing address of y;</a:t>
            </a:r>
            <a:endParaRPr sz="2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80" spc="10" dirty="0">
                <a:latin typeface="Century Gothic"/>
                <a:cs typeface="Century Gothic"/>
              </a:rPr>
              <a:t>Assigning value which is being pointed at by</a:t>
            </a:r>
            <a:endParaRPr sz="22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the variable.</a:t>
            </a:r>
            <a:endParaRPr sz="24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*ptr = 25; // This would change the value to</a:t>
            </a:r>
            <a:endParaRPr sz="22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which ptr is pointing to i.e. now y would become</a:t>
            </a:r>
            <a:endParaRPr sz="22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25.</a:t>
            </a:r>
            <a:endParaRPr sz="2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4466294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Assignment in pointers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73742"/>
            <a:ext cx="6804629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340" spc="10" dirty="0">
                <a:latin typeface="Century Gothic"/>
                <a:cs typeface="Century Gothic"/>
              </a:rPr>
              <a:t>Tell the output of the following? : x, y are INT</a:t>
            </a:r>
            <a:endParaRPr sz="23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049331" y="1918750"/>
            <a:ext cx="588690" cy="41601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200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552694" y="1918750"/>
            <a:ext cx="588690" cy="41601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100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129024" y="3238534"/>
            <a:ext cx="1906066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y                  x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656483"/>
            <a:ext cx="623941" cy="179471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63500">
              <a:lnSpc>
                <a:spcPct val="100000"/>
              </a:lnSpc>
            </a:pPr>
            <a:r>
              <a:rPr sz="1800" spc="10" dirty="0">
                <a:latin typeface="Century Gothic"/>
                <a:cs typeface="Century Gothic"/>
              </a:rPr>
              <a:t>x</a:t>
            </a:r>
            <a:endParaRPr sz="18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Century Gothic"/>
                <a:cs typeface="Century Gothic"/>
              </a:rPr>
              <a:t>&amp;x</a:t>
            </a:r>
            <a:endParaRPr sz="18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Century Gothic"/>
                <a:cs typeface="Century Gothic"/>
              </a:rPr>
              <a:t>y</a:t>
            </a:r>
            <a:endParaRPr sz="18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Century Gothic"/>
                <a:cs typeface="Century Gothic"/>
              </a:rPr>
              <a:t>&amp;y</a:t>
            </a:r>
            <a:endParaRPr sz="18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Century Gothic"/>
                <a:cs typeface="Century Gothic"/>
              </a:rPr>
              <a:t>*(&amp;x)</a:t>
            </a:r>
            <a:endParaRPr sz="18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Century Gothic"/>
                <a:cs typeface="Century Gothic"/>
              </a:rPr>
              <a:t>&amp;(*y)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706931" y="3656483"/>
            <a:ext cx="623072" cy="14992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entury Gothic"/>
                <a:cs typeface="Century Gothic"/>
              </a:rPr>
              <a:t>x+1</a:t>
            </a:r>
            <a:endParaRPr sz="18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Century Gothic"/>
                <a:cs typeface="Century Gothic"/>
              </a:rPr>
              <a:t>&amp;x+1</a:t>
            </a:r>
            <a:endParaRPr sz="1800">
              <a:latin typeface="Century Gothic"/>
              <a:cs typeface="Century Gothic"/>
            </a:endParaRPr>
          </a:p>
          <a:p>
            <a:pPr marL="63500">
              <a:lnSpc>
                <a:spcPct val="100000"/>
              </a:lnSpc>
            </a:pPr>
            <a:r>
              <a:rPr sz="1800" spc="10" dirty="0">
                <a:latin typeface="Century Gothic"/>
                <a:cs typeface="Century Gothic"/>
              </a:rPr>
              <a:t>y+1</a:t>
            </a:r>
            <a:endParaRPr sz="18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Century Gothic"/>
                <a:cs typeface="Century Gothic"/>
              </a:rPr>
              <a:t>*y+1</a:t>
            </a:r>
            <a:endParaRPr sz="18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Century Gothic"/>
                <a:cs typeface="Century Gothic"/>
              </a:rPr>
              <a:t>*(&amp;y)</a:t>
            </a:r>
            <a:endParaRPr sz="1800">
              <a:latin typeface="Century Gothic"/>
              <a:cs typeface="Century Gothic"/>
            </a:endParaRPr>
          </a:p>
        </p:txBody>
      </p:sp>
      <p:pic>
        <p:nvPicPr>
          <p:cNvPr id="15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79943" y="2264735"/>
            <a:ext cx="1116420" cy="754912"/>
          </a:xfrm>
          <a:prstGeom prst="rect">
            <a:avLst/>
          </a:prstGeom>
        </p:spPr>
      </p:pic>
      <p:pic>
        <p:nvPicPr>
          <p:cNvPr id="16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72005" y="2256797"/>
            <a:ext cx="1132294" cy="770787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2047654" y="2504339"/>
            <a:ext cx="4447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100</a:t>
            </a:r>
            <a:endParaRPr sz="1800">
              <a:latin typeface="Century Gothic"/>
              <a:cs typeface="Century Gothic"/>
            </a:endParaRPr>
          </a:p>
        </p:txBody>
      </p:sp>
      <p:pic>
        <p:nvPicPr>
          <p:cNvPr id="17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52800" y="2264735"/>
            <a:ext cx="1116419" cy="754912"/>
          </a:xfrm>
          <a:prstGeom prst="rect">
            <a:avLst/>
          </a:prstGeom>
        </p:spPr>
      </p:pic>
      <p:pic>
        <p:nvPicPr>
          <p:cNvPr id="18" name="Image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44862" y="2256797"/>
            <a:ext cx="1132294" cy="770787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3784009" y="2504339"/>
            <a:ext cx="31770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10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2313139" y="2886502"/>
            <a:ext cx="4390257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Lets write some code.</a:t>
            </a:r>
            <a:endParaRPr sz="3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204060" y="2026966"/>
            <a:ext cx="6975009" cy="10005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We should never de-reference any</a:t>
            </a:r>
            <a:endParaRPr sz="3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garbage address !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4060" y="3502198"/>
            <a:ext cx="7076641" cy="98691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So Always initialize your pointer with</a:t>
            </a:r>
            <a:endParaRPr sz="3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NULL.</a:t>
            </a:r>
            <a:endParaRPr sz="3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2294086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Null Pointer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73742"/>
            <a:ext cx="6903721" cy="1801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Sometimes it is useful to make our pointers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point to nothing. This is called a null pointer.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We assign a pointer a null value by setting it to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address 0: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double *p = 0;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899951"/>
            <a:ext cx="5897270" cy="73334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Dereferencing Null pointer always gives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segmentation fault.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01840" y="17172"/>
            <a:ext cx="1678837" cy="55274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September 10,</a:t>
            </a:r>
            <a:endParaRPr sz="18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2018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2301341" y="3005374"/>
            <a:ext cx="4507542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Pointers and Functions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01840" y="17172"/>
            <a:ext cx="1297533" cy="3120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September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8399145" y="17172"/>
            <a:ext cx="381532" cy="3120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10,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01840" y="285396"/>
            <a:ext cx="571729" cy="3120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2018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17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322048" y="2846878"/>
            <a:ext cx="6677514" cy="10005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Address are also passed by value</a:t>
            </a:r>
            <a:endParaRPr sz="3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to a function!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01840" y="17172"/>
            <a:ext cx="1297533" cy="3120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September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8399145" y="17172"/>
            <a:ext cx="381532" cy="3120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10,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01840" y="285396"/>
            <a:ext cx="571729" cy="3120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2018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18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3976947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Pointers and Arrays!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87075"/>
            <a:ext cx="6835691" cy="23093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1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110" spc="10" dirty="0">
                <a:latin typeface="Century Gothic"/>
                <a:cs typeface="Century Gothic"/>
              </a:rPr>
              <a:t>Pointers and arrays are intricately linked in the C</a:t>
            </a:r>
            <a:endParaRPr sz="21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language</a:t>
            </a:r>
            <a:endParaRPr sz="2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64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140" spc="10" dirty="0">
                <a:latin typeface="Century Gothic"/>
                <a:cs typeface="Century Gothic"/>
              </a:rPr>
              <a:t>An Array is actually a pointer that points to the</a:t>
            </a:r>
            <a:endParaRPr sz="21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first element of the array! Because the array</a:t>
            </a:r>
            <a:endParaRPr sz="22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variable is a pointer, you can dereference it,</a:t>
            </a:r>
            <a:endParaRPr sz="22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which returns array element 0:</a:t>
            </a:r>
            <a:endParaRPr sz="2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00" spc="10" dirty="0">
                <a:latin typeface="Century Gothic"/>
                <a:cs typeface="Century Gothic"/>
              </a:rPr>
              <a:t>a[i] is same as *(a + i)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4431443"/>
            <a:ext cx="6773466" cy="128230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Note – An array name is just an alias to address of</a:t>
            </a:r>
            <a:endParaRPr sz="2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first element. There is no separate storage for the</a:t>
            </a:r>
            <a:endParaRPr sz="2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variable name. It behaves as a pointer but is not</a:t>
            </a:r>
            <a:endParaRPr sz="2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actually a pointer.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01840" y="17172"/>
            <a:ext cx="1297533" cy="3120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September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8399145" y="17172"/>
            <a:ext cx="381532" cy="3120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10,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01840" y="285396"/>
            <a:ext cx="571729" cy="3120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2018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19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3705387" y="3005374"/>
            <a:ext cx="1857613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Doubts ?</a:t>
            </a:r>
            <a:endParaRPr sz="3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4138776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Lets see some code!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01840" y="17172"/>
            <a:ext cx="1678837" cy="55274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September 10,</a:t>
            </a:r>
            <a:endParaRPr sz="18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2018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73742"/>
            <a:ext cx="6909326" cy="1801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370" spc="10" dirty="0">
                <a:latin typeface="Century Gothic"/>
                <a:cs typeface="Century Gothic"/>
              </a:rPr>
              <a:t>Write a function to update the value of an</a:t>
            </a:r>
            <a:endParaRPr sz="23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user input x?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80" spc="10" dirty="0">
                <a:latin typeface="Century Gothic"/>
                <a:cs typeface="Century Gothic"/>
              </a:rPr>
              <a:t>Write a function that print all the elements of</a:t>
            </a:r>
            <a:endParaRPr sz="22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an array and another function that reverse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the elements of an array?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3602409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Pointer Arithmetic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46310"/>
            <a:ext cx="6021995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Addition, Multiplication, Division of two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778542"/>
            <a:ext cx="6970471" cy="76653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addresses doesn’t make any sense.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340" spc="10" dirty="0">
                <a:latin typeface="Century Gothic"/>
                <a:cs typeface="Century Gothic"/>
              </a:rPr>
              <a:t>Addition of an address by a constant integer</a:t>
            </a:r>
            <a:endParaRPr sz="23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77831" y="2500918"/>
            <a:ext cx="6606725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value i.e. ptr +5 means address of cell which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2833150"/>
            <a:ext cx="6612576" cy="113149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is 5 * sizeof(*ptr) away from ptr.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Similar for subtraction.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340" spc="10" dirty="0">
                <a:latin typeface="Century Gothic"/>
                <a:cs typeface="Century Gothic"/>
              </a:rPr>
              <a:t>Again Multiplying/Dividing an address with</a:t>
            </a:r>
            <a:endParaRPr sz="23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77831" y="3960910"/>
            <a:ext cx="5955243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some constant value doesn’t make any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4293143"/>
            <a:ext cx="6964377" cy="77872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sense.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340" spc="10" dirty="0">
                <a:latin typeface="Century Gothic"/>
                <a:cs typeface="Century Gothic"/>
              </a:rPr>
              <a:t>Subtracting two address of same type would</a:t>
            </a:r>
            <a:endParaRPr sz="23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77831" y="5027711"/>
            <a:ext cx="5832773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give you number of elements between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77831" y="5359943"/>
            <a:ext cx="941832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them.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01840" y="17172"/>
            <a:ext cx="1678837" cy="55274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September 10,</a:t>
            </a:r>
            <a:endParaRPr sz="18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2018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5134699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Pointer Arithmetic contd..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73742"/>
            <a:ext cx="6211216" cy="747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Lets look at few input/output examples to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understand more clearly!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01840" y="17172"/>
            <a:ext cx="1678837" cy="55274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September 10,</a:t>
            </a:r>
            <a:endParaRPr sz="18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2018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2475022"/>
            <a:ext cx="6764933" cy="187474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So when you are passing an array</a:t>
            </a:r>
            <a:endParaRPr sz="3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to a function, you are actually</a:t>
            </a:r>
            <a:endParaRPr sz="3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passing the address of the first</a:t>
            </a:r>
            <a:endParaRPr sz="3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element.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01840" y="17172"/>
            <a:ext cx="1678837" cy="55274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September 10,</a:t>
            </a:r>
            <a:endParaRPr sz="18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2018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4887203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Lets see some problems.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73742"/>
            <a:ext cx="2347265" cy="121176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Sum of Array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Bubble Sort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77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370" spc="10" dirty="0">
                <a:latin typeface="Century Gothic"/>
                <a:cs typeface="Century Gothic"/>
              </a:rPr>
              <a:t>Selection Sort</a:t>
            </a:r>
            <a:endParaRPr sz="23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01840" y="17172"/>
            <a:ext cx="1297533" cy="3120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September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8399145" y="17172"/>
            <a:ext cx="381532" cy="3120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10,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01840" y="285396"/>
            <a:ext cx="571729" cy="3120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2018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24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528526" y="2407966"/>
            <a:ext cx="6068281" cy="143188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void sumofarray(int arr[], int N)</a:t>
            </a:r>
            <a:endParaRPr sz="3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is same as</a:t>
            </a:r>
            <a:endParaRPr sz="3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void sumofarray(int *arr, int N)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01840" y="17172"/>
            <a:ext cx="1297533" cy="3120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September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8399145" y="17172"/>
            <a:ext cx="381532" cy="3120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10,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01840" y="285396"/>
            <a:ext cx="571729" cy="3120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2018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25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504928" y="2289094"/>
            <a:ext cx="6405269" cy="143125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What would happen if I change</a:t>
            </a:r>
            <a:endParaRPr sz="3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the call to</a:t>
            </a:r>
            <a:endParaRPr sz="3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cout &lt;&lt; sumofarray(arr+5, 10);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01840" y="17172"/>
            <a:ext cx="1678837" cy="55274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September 10,</a:t>
            </a:r>
            <a:endParaRPr sz="18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2018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3434717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Pointers vs Arrays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86109"/>
            <a:ext cx="6935718" cy="335879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1300" spc="10" dirty="0">
                <a:latin typeface="Century Gothic"/>
                <a:cs typeface="Century Gothic"/>
              </a:rPr>
              <a:t>the sizeof operator</a:t>
            </a:r>
            <a:endParaRPr sz="13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10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1300" spc="10" dirty="0">
                <a:latin typeface="Century Gothic"/>
                <a:cs typeface="Century Gothic"/>
              </a:rPr>
              <a:t>sizeof(array) returns the amount of memory used by all elements in array</a:t>
            </a:r>
            <a:endParaRPr sz="1300">
              <a:latin typeface="Century Gothic"/>
              <a:cs typeface="Century Gothic"/>
            </a:endParaRPr>
          </a:p>
          <a:p>
            <a:pPr marL="22860">
              <a:lnSpc>
                <a:spcPct val="100000"/>
              </a:lnSpc>
            </a:pPr>
            <a:r>
              <a:rPr sz="939" spc="10" dirty="0">
                <a:solidFill>
                  <a:srgbClr val="bd5c45"/>
                </a:solidFill>
                <a:latin typeface="Wingdings 2"/>
                <a:cs typeface="Wingdings 2"/>
              </a:rPr>
              <a:t> </a:t>
            </a:r>
            <a:r>
              <a:rPr sz="1240" spc="10" dirty="0">
                <a:latin typeface="Century Gothic"/>
                <a:cs typeface="Century Gothic"/>
              </a:rPr>
              <a:t>sizeof(pointer) only returns the amount of memory used by the pointer variable</a:t>
            </a:r>
            <a:endParaRPr sz="12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1300" spc="10" dirty="0">
                <a:latin typeface="Century Gothic"/>
                <a:cs typeface="Century Gothic"/>
              </a:rPr>
              <a:t>itself</a:t>
            </a:r>
            <a:endParaRPr sz="13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1300" spc="10" dirty="0">
                <a:latin typeface="Century Gothic"/>
                <a:cs typeface="Century Gothic"/>
              </a:rPr>
              <a:t>the &amp; operator</a:t>
            </a:r>
            <a:endParaRPr sz="1300">
              <a:latin typeface="Century Gothic"/>
              <a:cs typeface="Century Gothic"/>
            </a:endParaRPr>
          </a:p>
          <a:p>
            <a:pPr marL="22860">
              <a:lnSpc>
                <a:spcPct val="100000"/>
              </a:lnSpc>
            </a:pPr>
            <a:r>
              <a:rPr sz="10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1300" spc="10" dirty="0">
                <a:latin typeface="Century Gothic"/>
                <a:cs typeface="Century Gothic"/>
              </a:rPr>
              <a:t>&amp;array is an alias for &amp;array[0] and returns the address of the first element in</a:t>
            </a:r>
            <a:endParaRPr sz="13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1300" spc="10" dirty="0">
                <a:latin typeface="Century Gothic"/>
                <a:cs typeface="Century Gothic"/>
              </a:rPr>
              <a:t>array</a:t>
            </a:r>
            <a:endParaRPr sz="13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10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1300" spc="10" dirty="0">
                <a:latin typeface="Century Gothic"/>
                <a:cs typeface="Century Gothic"/>
              </a:rPr>
              <a:t>&amp;pointer returns the address of pointer</a:t>
            </a:r>
            <a:endParaRPr sz="13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1300" spc="10" dirty="0">
                <a:latin typeface="Century Gothic"/>
                <a:cs typeface="Century Gothic"/>
              </a:rPr>
              <a:t>Pointer variable can be assigned a value whereas array variable cannot be.</a:t>
            </a:r>
            <a:endParaRPr sz="13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1300" spc="10" dirty="0">
                <a:latin typeface="Century Gothic"/>
                <a:cs typeface="Century Gothic"/>
              </a:rPr>
              <a:t>int a[10];</a:t>
            </a:r>
            <a:endParaRPr sz="13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1300" spc="10" dirty="0">
                <a:latin typeface="Century Gothic"/>
                <a:cs typeface="Century Gothic"/>
              </a:rPr>
              <a:t>int *p;</a:t>
            </a:r>
            <a:endParaRPr sz="13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1300" spc="10" dirty="0">
                <a:latin typeface="Century Gothic"/>
                <a:cs typeface="Century Gothic"/>
              </a:rPr>
              <a:t>p=a; /*legal*/</a:t>
            </a:r>
            <a:endParaRPr sz="13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1300" spc="10" dirty="0">
                <a:latin typeface="Century Gothic"/>
                <a:cs typeface="Century Gothic"/>
              </a:rPr>
              <a:t>a=p; /*illegal*/</a:t>
            </a:r>
            <a:endParaRPr sz="13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1300" spc="10" dirty="0">
                <a:latin typeface="Century Gothic"/>
                <a:cs typeface="Century Gothic"/>
              </a:rPr>
              <a:t>Arithmetic on pointer variable is allowed.</a:t>
            </a:r>
            <a:endParaRPr sz="13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1300" spc="10" dirty="0">
                <a:latin typeface="Century Gothic"/>
                <a:cs typeface="Century Gothic"/>
              </a:rPr>
              <a:t>p++; /*Legal*/</a:t>
            </a:r>
            <a:endParaRPr sz="13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1300" spc="10" dirty="0">
                <a:latin typeface="Century Gothic"/>
                <a:cs typeface="Century Gothic"/>
              </a:rPr>
              <a:t>a++; /*illegal*/</a:t>
            </a:r>
            <a:endParaRPr sz="13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01840" y="17172"/>
            <a:ext cx="1297533" cy="3120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September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8399145" y="17172"/>
            <a:ext cx="381532" cy="3120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10,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01840" y="285396"/>
            <a:ext cx="571729" cy="3120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2018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27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4485109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Pointer as return value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27397" y="3019078"/>
            <a:ext cx="6209567" cy="74702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We should never return address of a local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variable from a function.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01840" y="17172"/>
            <a:ext cx="1678837" cy="55274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September 10,</a:t>
            </a:r>
            <a:endParaRPr sz="18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2018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4824805" y="3301030"/>
            <a:ext cx="2252593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Thank You!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178525" y="5080841"/>
            <a:ext cx="2316352" cy="37122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696087">
              <a:lnSpc>
                <a:spcPct val="100000"/>
              </a:lnSpc>
            </a:pPr>
            <a:r>
              <a:rPr sz="1100" spc="10" dirty="0">
                <a:solidFill>
                  <a:srgbClr val="0d0d0d"/>
                </a:solidFill>
                <a:latin typeface="Century Gothic"/>
                <a:cs typeface="Century Gothic"/>
              </a:rPr>
              <a:t>Kartik Mathur</a:t>
            </a:r>
            <a:endParaRPr sz="11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070" spc="10" dirty="0">
                <a:solidFill>
                  <a:srgbClr val="0000ff"/>
                </a:solidFill>
                <a:latin typeface="Century Gothic"/>
                <a:cs typeface="Century Gothic"/>
              </a:rPr>
              <a:t>Kartik.mathur@codingblocks.com</a:t>
            </a:r>
            <a:endParaRPr sz="1000">
              <a:latin typeface="Century Gothic"/>
              <a:cs typeface="Century Gothic"/>
            </a:endParaRPr>
          </a:p>
        </p:txBody>
      </p:sp>
      <p:pic>
        <p:nvPicPr>
          <p:cNvPr id="35" name="Image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83922" y="5436458"/>
            <a:ext cx="2273299" cy="127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5785712" y="5474033"/>
            <a:ext cx="1102687" cy="19067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d0d0d"/>
                </a:solidFill>
                <a:latin typeface="Century Gothic"/>
                <a:cs typeface="Century Gothic"/>
              </a:rPr>
              <a:t>+91-9560196180</a:t>
            </a:r>
            <a:endParaRPr sz="11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2478322" y="3093766"/>
            <a:ext cx="4149749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Initialization of Array.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18996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3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3599200" y="3054142"/>
            <a:ext cx="1519610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bd5c45"/>
                </a:solidFill>
                <a:latin typeface="Century Gothic"/>
                <a:cs typeface="Century Gothic"/>
              </a:rPr>
              <a:t>Pointers</a:t>
            </a:r>
            <a:endParaRPr sz="31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4830144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Address of Operator (&amp;)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301147"/>
            <a:ext cx="6609471" cy="39574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To get the address of a variable, we can use </a:t>
            </a:r>
            <a:r>
              <a:rPr sz="2200" b="1" spc="10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638504"/>
            <a:ext cx="3245467" cy="36318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b="1" spc="10" dirty="0">
                <a:latin typeface="Arial"/>
                <a:cs typeface="Arial"/>
              </a:rPr>
              <a:t>address-of operator (&amp;)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961027"/>
            <a:ext cx="3653575" cy="24267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latin typeface="Century Gothic"/>
                <a:cs typeface="Century Gothic"/>
              </a:rPr>
              <a:t>* Address is stored in hexadecimal format.</a:t>
            </a:r>
            <a:endParaRPr sz="13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2569115"/>
            <a:ext cx="6487835" cy="71104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int p = 5;</a:t>
            </a:r>
            <a:endParaRPr sz="2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cout &lt;&lt; &amp;p &lt;&lt; endl; // It will print address of the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242723"/>
            <a:ext cx="6589339" cy="13730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variable;</a:t>
            </a:r>
            <a:endParaRPr sz="2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-----------------------------</a:t>
            </a:r>
            <a:endParaRPr sz="2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int arr[3];</a:t>
            </a:r>
            <a:endParaRPr sz="2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cout &lt;&lt; arr &lt;&lt; endl; // it will show you address of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4653947"/>
            <a:ext cx="5868137" cy="71104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first element.</a:t>
            </a:r>
            <a:endParaRPr sz="2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cout &lt;&lt; &amp;arr[0] &lt;&lt; endl; // same as above.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01840" y="17172"/>
            <a:ext cx="1552377" cy="3120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June 20, 2018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4833185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Address of Operator (&amp;)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73742"/>
            <a:ext cx="3704080" cy="200087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What will be the output?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char ch = ‘A’;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char *xch = &amp;ch;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cout &lt;&lt; &amp;ch &lt;&lt; endl;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cout&lt;&lt;xch&lt;&lt;endl;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4113310"/>
            <a:ext cx="5353446" cy="120670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Here we need to fool the compiler !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Arial"/>
                <a:cs typeface="Arial"/>
              </a:rPr>
              <a:t>o  </a:t>
            </a:r>
            <a:r>
              <a:rPr sz="2400" spc="10" dirty="0">
                <a:latin typeface="Century Gothic"/>
                <a:cs typeface="Century Gothic"/>
              </a:rPr>
              <a:t>cout&lt;&lt;(void  *)&amp;ch;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Arial"/>
                <a:cs typeface="Arial"/>
              </a:rPr>
              <a:t>o</a:t>
            </a:r>
            <a:r>
              <a:rPr sz="2400" spc="10" dirty="0">
                <a:latin typeface="Century Gothic"/>
                <a:cs typeface="Century Gothic"/>
              </a:rPr>
              <a:t>cout&lt;&lt;(float*)xch;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01840" y="17172"/>
            <a:ext cx="1678837" cy="55274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September 10,</a:t>
            </a:r>
            <a:endParaRPr sz="18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2018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3849866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What are pointers?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73742"/>
            <a:ext cx="6912925" cy="253923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Pointers are one of the most powerful and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confusing aspects of the C/C++ language.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80" spc="10" dirty="0">
                <a:latin typeface="Century Gothic"/>
                <a:cs typeface="Century Gothic"/>
              </a:rPr>
              <a:t>A pointer is a variable that holds the address</a:t>
            </a:r>
            <a:endParaRPr sz="22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of another variable.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To declare a pointer, we use an asterisk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between the data type and the variable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name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01840" y="17172"/>
            <a:ext cx="1297533" cy="3120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September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8399145" y="17172"/>
            <a:ext cx="381532" cy="3120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10,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01840" y="285396"/>
            <a:ext cx="571729" cy="3120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2018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18996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7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5764781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Declaring a pointer variable!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500691" y="1487075"/>
            <a:ext cx="6181948" cy="146316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int *pnPtr; // a pointer to an integer value</a:t>
            </a:r>
            <a:endParaRPr sz="2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double *pdPtr; // a pointer to a double value</a:t>
            </a:r>
            <a:endParaRPr sz="2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int* pnPtr2; // also valid syntax</a:t>
            </a:r>
            <a:endParaRPr sz="2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int * pnPtr3; // also valid syntax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500691" y="3492659"/>
            <a:ext cx="6714345" cy="38134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int *pnptr1, *pnptr3 // Declaring Multiple pointers.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500691" y="4291235"/>
            <a:ext cx="5593196" cy="69047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Note – The space between the type and</a:t>
            </a:r>
            <a:endParaRPr sz="2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variable name.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01840" y="17172"/>
            <a:ext cx="1678837" cy="55274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September 10,</a:t>
            </a:r>
            <a:endParaRPr sz="18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2018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6072426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Initializing the pointer variable.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73742"/>
            <a:ext cx="7002200" cy="358347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340" spc="10" dirty="0">
                <a:latin typeface="Century Gothic"/>
                <a:cs typeface="Century Gothic"/>
              </a:rPr>
              <a:t>Pointer variable when declared store some</a:t>
            </a:r>
            <a:endParaRPr sz="23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arbit collection of 1s and 0s. So we can say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that they are pointing to some garbage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address.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80" spc="10" dirty="0">
                <a:latin typeface="Century Gothic"/>
                <a:cs typeface="Century Gothic"/>
              </a:rPr>
              <a:t>We can initialize the pointer variable to some</a:t>
            </a:r>
            <a:endParaRPr sz="22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valid address i.e. address of same type of</a:t>
            </a:r>
            <a:endParaRPr sz="24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valid memory.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Int x = 10; int *q= &amp;x;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340" spc="10" dirty="0">
                <a:latin typeface="Century Gothic"/>
                <a:cs typeface="Century Gothic"/>
              </a:rPr>
              <a:t>We should never store address of a different</a:t>
            </a:r>
            <a:endParaRPr sz="23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type in the pointer variable.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01840" y="17172"/>
            <a:ext cx="1678837" cy="55274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September 10,</a:t>
            </a:r>
            <a:endParaRPr sz="18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2018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2020-01-18T12:17:17Z</dcterms:created>
  <dcterms:modified xsi:type="dcterms:W3CDTF">2020-01-18T12:17:17Z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2020-01-18T00:00:00Z</vt:filetime>
  </property>
  <property fmtid="{D5CDD505-2E9C-101B-9397-08002B2CF9AE}" pid="3" name="LastSaved">
    <vt:filetime>2020-01-18T00:00:00Z</vt:filetime>
  </property>
</Properties>
</file>