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 standalone="yes"?>
<Relationships xmlns="http://schemas.openxmlformats.org/package/2006/relationships">
    <Relationship Id="rId1" Type="http://schemas.openxmlformats.org/officeDocument/2006/relationships/officeDocument" Target="ppt/presentation.xml"/>
    <Relationship Id="rId2" Type="http://schemas.openxmlformats.org/officeDocument/2006/relationships/extended-properties" Target="docProps/app.xml"/>
    <Relationship Id="rId3" Type="http://schemas.openxmlformats.org/package/2006/relationships/metadata/core-properties" Target="docProps/core.xml"/>
    <Relationship Id="rId4" Type="http://schemas.openxmlformats.org/officeDocument/2006/relationships/custom-properties" Target="docProps/custom.xml"/>
</Relationships>
</file>

<file path=ppt/presentation.xml><?xml version="1.0" encoding="utf-8"?>
<p:presentation xmlns:p="http://schemas.openxmlformats.org/presentationml/2006/main" xmlns:a="http://schemas.openxmlformats.org/drawing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x="9144000" cy="6858000"/>
  <p:notesSz cx="9144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/Relationships>
</file>

<file path=ppt/slideLayouts/_rels/slideLayout1.xml.rels><?xml version="1.0" encoding="UTF-8"?>
<Relationships xmlns="http://schemas.openxmlformats.org/package/2006/relationships">
   <Relationship Id="rId1" Type="http://schemas.openxmlformats.org/officeDocument/2006/relationships/slideMaster" Target="../slideMasters/slideMaster1.xml" />
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  <Relationship Id="rId2" Type="http://schemas.openxmlformats.org/officeDocument/2006/relationships/theme" Target="../theme/theme1.xml"/>
    <Relationship Id="rId1" Type="http://schemas.openxmlformats.org/officeDocument/2006/relationships/slideLayout" Target="../slideLayouts/slideLayout1.xml"/>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2" Type="http://schemas.openxmlformats.org/officeDocument/2006/relationships/image" Target="../media/image12.png" 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3.png" 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4" Type="http://schemas.openxmlformats.org/officeDocument/2006/relationships/image" Target="../media/image14.png" 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5" Type="http://schemas.openxmlformats.org/officeDocument/2006/relationships/image" Target="../media/image15.png" 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6" Type="http://schemas.openxmlformats.org/officeDocument/2006/relationships/image" Target="../media/image16.png" 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7" Type="http://schemas.openxmlformats.org/officeDocument/2006/relationships/image" Target="../media/image17.png" 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8" Type="http://schemas.openxmlformats.org/officeDocument/2006/relationships/image" Target="../media/image18.png" 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9" Type="http://schemas.openxmlformats.org/officeDocument/2006/relationships/image" Target="../media/image19.png" 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image" Target="../media/image4.png" /><Relationship Id="rId5" Type="http://schemas.openxmlformats.org/officeDocument/2006/relationships/image" Target="../media/image5.png" 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image" Target="../media/image6.png" 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image" Target="../media/image7.png" 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 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 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0" Type="http://schemas.openxmlformats.org/officeDocument/2006/relationships/image" Target="../media/image10.png" 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1.png" /><Relationship Id="rId1" Type="http://schemas.openxmlformats.org/officeDocument/2006/relationships/slideLayout" Target="../slideLayouts/slideLayout1.xml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0" y="0"/>
            <a:ext cx="9144000" cy="6858000"/>
          </a:xfrm>
          <a:prstGeom prst="rect">
            <a:avLst/>
          </a:prstGeom>
        </p:spPr>
      </p:pic>
      <p:sp>
        <p:nvSpPr>
          <p:cNvPr id="1" name="text 1"/>
          <p:cNvSpPr txBox="1"/>
          <p:nvPr/>
        </p:nvSpPr>
        <p:spPr>
          <a:xfrm>
            <a:off x="4824805" y="3301030"/>
            <a:ext cx="2007616" cy="554689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3200" spc="10" dirty="0">
                <a:solidFill>
                  <a:srgbClr val="bd5c45"/>
                </a:solidFill>
                <a:latin typeface="Century Gothic"/>
                <a:cs typeface="Century Gothic"/>
              </a:rPr>
              <a:t>Recursion</a:t>
            </a:r>
            <a:endParaRPr sz="3200">
              <a:latin typeface="Century Gothic"/>
              <a:cs typeface="Century Gothic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4824805" y="4533011"/>
            <a:ext cx="62230" cy="242302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79" spc="10" dirty="0">
                <a:solidFill>
                  <a:srgbClr val="bd5c45"/>
                </a:solidFill>
                <a:latin typeface="Arial"/>
                <a:cs typeface="Arial"/>
              </a:rPr>
              <a:t>•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5110555" y="4464203"/>
            <a:ext cx="2815025" cy="312013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424242"/>
                </a:solidFill>
                <a:latin typeface="Century Gothic"/>
                <a:cs typeface="Century Gothic"/>
              </a:rPr>
              <a:t>Understanding Recursion</a:t>
            </a:r>
            <a:endParaRPr sz="1800">
              <a:latin typeface="Century Gothic"/>
              <a:cs typeface="Century Gothic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4824805" y="4865243"/>
            <a:ext cx="62230" cy="242302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79" spc="10" dirty="0">
                <a:solidFill>
                  <a:srgbClr val="bd5c45"/>
                </a:solidFill>
                <a:latin typeface="Arial"/>
                <a:cs typeface="Arial"/>
              </a:rPr>
              <a:t>•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5110555" y="4796435"/>
            <a:ext cx="1069322" cy="312013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424242"/>
                </a:solidFill>
                <a:latin typeface="Century Gothic"/>
                <a:cs typeface="Century Gothic"/>
              </a:rPr>
              <a:t>Problems</a:t>
            </a:r>
            <a:endParaRPr sz="1800">
              <a:latin typeface="Century Gothic"/>
              <a:cs typeface="Century Gothic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5110555" y="4796435"/>
            <a:ext cx="2551770" cy="59651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1070008">
              <a:lnSpc>
                <a:spcPct val="100000"/>
              </a:lnSpc>
            </a:pPr>
            <a:r>
              <a:rPr sz="1800" spc="10" dirty="0">
                <a:solidFill>
                  <a:srgbClr val="424242"/>
                </a:solidFill>
                <a:latin typeface="Century Gothic"/>
                <a:cs typeface="Century Gothic"/>
              </a:rPr>
              <a:t>on Recursion</a:t>
            </a:r>
            <a:endParaRPr sz="1800">
              <a:latin typeface="Century Gothic"/>
              <a:cs typeface="Century Gothic"/>
            </a:endParaRPr>
          </a:p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424242"/>
                </a:solidFill>
                <a:latin typeface="Century Gothic"/>
                <a:cs typeface="Century Gothic"/>
              </a:rPr>
              <a:t>Merge Sort</a:t>
            </a:r>
            <a:endParaRPr sz="1800">
              <a:latin typeface="Century Gothic"/>
              <a:cs typeface="Century Gothic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4824805" y="5182235"/>
            <a:ext cx="62230" cy="242302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79" spc="10" dirty="0">
                <a:solidFill>
                  <a:srgbClr val="bd5c45"/>
                </a:solidFill>
                <a:latin typeface="Arial"/>
                <a:cs typeface="Arial"/>
              </a:rPr>
              <a:t>•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4890017" y="2741710"/>
            <a:ext cx="1470901" cy="416017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solidFill>
                  <a:srgbClr val="c0504d"/>
                </a:solidFill>
                <a:latin typeface="Century Gothic"/>
                <a:cs typeface="Century Gothic"/>
              </a:rPr>
              <a:t>Lecture-8</a:t>
            </a:r>
            <a:endParaRPr sz="2400">
              <a:latin typeface="Century Gothic"/>
              <a:cs typeface="Century Gothic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6819742" y="5761883"/>
            <a:ext cx="514038" cy="242676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400" spc="10" dirty="0">
                <a:solidFill>
                  <a:srgbClr val="0d0d0d"/>
                </a:solidFill>
                <a:latin typeface="Century Gothic"/>
                <a:cs typeface="Century Gothic"/>
              </a:rPr>
              <a:t>Kartik</a:t>
            </a:r>
            <a:endParaRPr sz="1400">
              <a:latin typeface="Century Gothic"/>
              <a:cs typeface="Century Gothic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7334092" y="5761883"/>
            <a:ext cx="664830" cy="242676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400" spc="10" dirty="0">
                <a:solidFill>
                  <a:srgbClr val="0d0d0d"/>
                </a:solidFill>
                <a:latin typeface="Century Gothic"/>
                <a:cs typeface="Century Gothic"/>
              </a:rPr>
              <a:t>Mathur</a:t>
            </a:r>
            <a:endParaRPr sz="1400">
              <a:latin typeface="Century Gothic"/>
              <a:cs typeface="Century Gothic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5649277" y="5762651"/>
            <a:ext cx="189966" cy="312013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ef5946"/>
                </a:solidFill>
                <a:latin typeface="Century Gothic"/>
                <a:cs typeface="Century Gothic"/>
              </a:rPr>
              <a:t>1</a:t>
            </a:r>
            <a:endParaRPr sz="18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0" y="0"/>
            <a:ext cx="9144000" cy="6858000"/>
          </a:xfrm>
          <a:prstGeom prst="rect">
            <a:avLst/>
          </a:prstGeom>
        </p:spPr>
      </p:pic>
      <p:sp>
        <p:nvSpPr>
          <p:cNvPr id="1" name="text 1"/>
          <p:cNvSpPr txBox="1"/>
          <p:nvPr/>
        </p:nvSpPr>
        <p:spPr>
          <a:xfrm>
            <a:off x="1145067" y="746806"/>
            <a:ext cx="5200699" cy="554689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3200" spc="10" dirty="0">
                <a:solidFill>
                  <a:srgbClr val="bd5c45"/>
                </a:solidFill>
                <a:latin typeface="Century Gothic"/>
                <a:cs typeface="Century Gothic"/>
              </a:rPr>
              <a:t>Check if an array is sorted</a:t>
            </a:r>
            <a:endParaRPr sz="3200">
              <a:latin typeface="Century Gothic"/>
              <a:cs typeface="Century Gothic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203511" y="1473742"/>
            <a:ext cx="4167956" cy="81541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770" spc="10" dirty="0">
                <a:solidFill>
                  <a:srgbClr val="bd5c45"/>
                </a:solidFill>
                <a:latin typeface="Wingdings 2"/>
                <a:cs typeface="Wingdings 2"/>
              </a:rPr>
              <a:t></a:t>
            </a:r>
            <a:r>
              <a:rPr sz="2370" spc="10" dirty="0">
                <a:latin typeface="Century Gothic"/>
                <a:cs typeface="Century Gothic"/>
              </a:rPr>
              <a:t>What is the recursive call?</a:t>
            </a:r>
            <a:endParaRPr sz="2300">
              <a:latin typeface="Century Gothic"/>
              <a:cs typeface="Century Gothic"/>
            </a:endParaRPr>
          </a:p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bd5c45"/>
                </a:solidFill>
                <a:latin typeface="Wingdings 2"/>
                <a:cs typeface="Wingdings 2"/>
              </a:rPr>
              <a:t></a:t>
            </a:r>
            <a:r>
              <a:rPr sz="2400" spc="10" dirty="0">
                <a:latin typeface="Century Gothic"/>
                <a:cs typeface="Century Gothic"/>
              </a:rPr>
              <a:t>Base Case?</a:t>
            </a:r>
            <a:endParaRPr sz="2400">
              <a:latin typeface="Century Gothic"/>
              <a:cs typeface="Century Gothic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0" y="-1117"/>
            <a:ext cx="317708" cy="312013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ef5946"/>
                </a:solidFill>
                <a:latin typeface="Century Gothic"/>
                <a:cs typeface="Century Gothic"/>
              </a:rPr>
              <a:t>10</a:t>
            </a:r>
            <a:endParaRPr sz="18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0" y="0"/>
            <a:ext cx="9144000" cy="6858000"/>
          </a:xfrm>
          <a:prstGeom prst="rect">
            <a:avLst/>
          </a:prstGeom>
        </p:spPr>
      </p:pic>
      <p:sp>
        <p:nvSpPr>
          <p:cNvPr id="1" name="text 1"/>
          <p:cNvSpPr txBox="1"/>
          <p:nvPr/>
        </p:nvSpPr>
        <p:spPr>
          <a:xfrm>
            <a:off x="1145067" y="749854"/>
            <a:ext cx="6308585" cy="554690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3200" spc="10" dirty="0">
                <a:solidFill>
                  <a:srgbClr val="bd5c45"/>
                </a:solidFill>
                <a:latin typeface="Century Gothic"/>
                <a:cs typeface="Century Gothic"/>
              </a:rPr>
              <a:t>Lets code some more problems</a:t>
            </a:r>
            <a:endParaRPr sz="3200">
              <a:latin typeface="Century Gothic"/>
              <a:cs typeface="Century Gothic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203511" y="1918750"/>
            <a:ext cx="2226564" cy="41601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770" spc="10" dirty="0">
                <a:solidFill>
                  <a:srgbClr val="bd5c45"/>
                </a:solidFill>
                <a:latin typeface="Wingdings 2"/>
                <a:cs typeface="Wingdings 2"/>
              </a:rPr>
              <a:t></a:t>
            </a:r>
            <a:r>
              <a:rPr sz="2370" spc="10" dirty="0">
                <a:latin typeface="Century Gothic"/>
                <a:cs typeface="Century Gothic"/>
              </a:rPr>
              <a:t>Sum of Array</a:t>
            </a:r>
            <a:endParaRPr sz="2300">
              <a:latin typeface="Century Gothic"/>
              <a:cs typeface="Century Gothic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203511" y="2793526"/>
            <a:ext cx="2347265" cy="416017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770" spc="10" dirty="0">
                <a:solidFill>
                  <a:srgbClr val="bd5c45"/>
                </a:solidFill>
                <a:latin typeface="Wingdings 2"/>
                <a:cs typeface="Wingdings 2"/>
              </a:rPr>
              <a:t></a:t>
            </a:r>
            <a:r>
              <a:rPr sz="2370" spc="10" dirty="0">
                <a:latin typeface="Century Gothic"/>
                <a:cs typeface="Century Gothic"/>
              </a:rPr>
              <a:t>Selection Sort</a:t>
            </a:r>
            <a:endParaRPr sz="2300">
              <a:latin typeface="Century Gothic"/>
              <a:cs typeface="Century Gothic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203511" y="3671351"/>
            <a:ext cx="4840832" cy="1203762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bd5c45"/>
                </a:solidFill>
                <a:latin typeface="Wingdings 2"/>
                <a:cs typeface="Wingdings 2"/>
              </a:rPr>
              <a:t></a:t>
            </a:r>
            <a:r>
              <a:rPr sz="2400" spc="10" dirty="0">
                <a:latin typeface="Century Gothic"/>
                <a:cs typeface="Century Gothic"/>
              </a:rPr>
              <a:t>Print Numbers –</a:t>
            </a:r>
            <a:endParaRPr sz="2400">
              <a:latin typeface="Century Gothic"/>
              <a:cs typeface="Century Gothic"/>
            </a:endParaRPr>
          </a:p>
          <a:p>
            <a:pPr marL="1760219">
              <a:lnSpc>
                <a:spcPct val="100000"/>
              </a:lnSpc>
            </a:pPr>
            <a:r>
              <a:rPr sz="2400" spc="10" dirty="0">
                <a:latin typeface="Century Gothic"/>
                <a:cs typeface="Century Gothic"/>
              </a:rPr>
              <a:t>1) Increasing Order</a:t>
            </a:r>
            <a:endParaRPr sz="2400">
              <a:latin typeface="Century Gothic"/>
              <a:cs typeface="Century Gothic"/>
            </a:endParaRPr>
          </a:p>
          <a:p>
            <a:pPr marL="1760219">
              <a:lnSpc>
                <a:spcPct val="100000"/>
              </a:lnSpc>
            </a:pPr>
            <a:r>
              <a:rPr sz="2400" spc="10" dirty="0">
                <a:latin typeface="Century Gothic"/>
                <a:cs typeface="Century Gothic"/>
              </a:rPr>
              <a:t>2) Decreasing Order</a:t>
            </a:r>
            <a:endParaRPr sz="2400">
              <a:latin typeface="Century Gothic"/>
              <a:cs typeface="Century Gothic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7903527" y="23267"/>
            <a:ext cx="317708" cy="312013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ef5946"/>
                </a:solidFill>
                <a:latin typeface="Century Gothic"/>
                <a:cs typeface="Century Gothic"/>
              </a:rPr>
              <a:t>11</a:t>
            </a:r>
            <a:endParaRPr sz="18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0" y="0"/>
            <a:ext cx="9144000" cy="6858000"/>
          </a:xfrm>
          <a:prstGeom prst="rect">
            <a:avLst/>
          </a:prstGeom>
        </p:spPr>
      </p:pic>
      <p:sp>
        <p:nvSpPr>
          <p:cNvPr id="1" name="text 1"/>
          <p:cNvSpPr txBox="1"/>
          <p:nvPr/>
        </p:nvSpPr>
        <p:spPr>
          <a:xfrm>
            <a:off x="1145067" y="746806"/>
            <a:ext cx="1895448" cy="554689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3200" spc="10" dirty="0">
                <a:solidFill>
                  <a:srgbClr val="bd5c45"/>
                </a:solidFill>
                <a:latin typeface="Century Gothic"/>
                <a:cs typeface="Century Gothic"/>
              </a:rPr>
              <a:t>Your Turn</a:t>
            </a:r>
            <a:endParaRPr sz="3200">
              <a:latin typeface="Century Gothic"/>
              <a:cs typeface="Century Gothic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0" y="-1117"/>
            <a:ext cx="317708" cy="312013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ef5946"/>
                </a:solidFill>
                <a:latin typeface="Century Gothic"/>
                <a:cs typeface="Century Gothic"/>
              </a:rPr>
              <a:t>12</a:t>
            </a:r>
            <a:endParaRPr sz="1800">
              <a:latin typeface="Century Gothic"/>
              <a:cs typeface="Century Gothic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203511" y="1551083"/>
            <a:ext cx="6160551" cy="381349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700" spc="10" dirty="0">
                <a:solidFill>
                  <a:srgbClr val="bd5c45"/>
                </a:solidFill>
                <a:latin typeface="Wingdings 2"/>
                <a:cs typeface="Wingdings 2"/>
              </a:rPr>
              <a:t></a:t>
            </a:r>
            <a:r>
              <a:rPr sz="2200" spc="10" dirty="0">
                <a:latin typeface="Century Gothic"/>
                <a:cs typeface="Century Gothic"/>
              </a:rPr>
              <a:t>Write code for a function power(x,n) which</a:t>
            </a:r>
            <a:endParaRPr sz="2200">
              <a:latin typeface="Century Gothic"/>
              <a:cs typeface="Century Gothic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477831" y="1855883"/>
            <a:ext cx="2051044" cy="381349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latin typeface="Century Gothic"/>
                <a:cs typeface="Century Gothic"/>
              </a:rPr>
              <a:t>evaluates x^n.</a:t>
            </a:r>
            <a:endParaRPr sz="2200">
              <a:latin typeface="Century Gothic"/>
              <a:cs typeface="Century Gothic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203511" y="2593499"/>
            <a:ext cx="6017513" cy="711040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700" spc="10" dirty="0">
                <a:solidFill>
                  <a:srgbClr val="bd5c45"/>
                </a:solidFill>
                <a:latin typeface="Wingdings 2"/>
                <a:cs typeface="Wingdings 2"/>
              </a:rPr>
              <a:t></a:t>
            </a:r>
            <a:r>
              <a:rPr sz="2200" spc="10" dirty="0">
                <a:latin typeface="Century Gothic"/>
                <a:cs typeface="Century Gothic"/>
              </a:rPr>
              <a:t>Given an integer say –</a:t>
            </a:r>
            <a:endParaRPr sz="2200">
              <a:latin typeface="Century Gothic"/>
              <a:cs typeface="Century Gothic"/>
            </a:endParaRPr>
          </a:p>
          <a:p>
            <a:pPr marL="845819">
              <a:lnSpc>
                <a:spcPct val="100000"/>
              </a:lnSpc>
            </a:pPr>
            <a:r>
              <a:rPr sz="2200" spc="10" dirty="0">
                <a:latin typeface="Century Gothic"/>
                <a:cs typeface="Century Gothic"/>
              </a:rPr>
              <a:t>2048 , print “two zero four eight” using</a:t>
            </a:r>
            <a:endParaRPr sz="2200">
              <a:latin typeface="Century Gothic"/>
              <a:cs typeface="Century Gothic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2049331" y="3267106"/>
            <a:ext cx="1370820" cy="381349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latin typeface="Century Gothic"/>
                <a:cs typeface="Century Gothic"/>
              </a:rPr>
              <a:t>recursion.</a:t>
            </a:r>
            <a:endParaRPr sz="2200">
              <a:latin typeface="Century Gothic"/>
              <a:cs typeface="Century Gothic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203511" y="4004723"/>
            <a:ext cx="3198747" cy="1572296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700" spc="10" dirty="0">
                <a:solidFill>
                  <a:srgbClr val="bd5c45"/>
                </a:solidFill>
                <a:latin typeface="Wingdings 2"/>
                <a:cs typeface="Wingdings 2"/>
              </a:rPr>
              <a:t></a:t>
            </a:r>
            <a:r>
              <a:rPr sz="2200" spc="10" dirty="0">
                <a:latin typeface="Century Gothic"/>
                <a:cs typeface="Century Gothic"/>
              </a:rPr>
              <a:t>Given an array</a:t>
            </a:r>
            <a:endParaRPr sz="2200">
              <a:latin typeface="Century Gothic"/>
              <a:cs typeface="Century Gothic"/>
            </a:endParaRPr>
          </a:p>
          <a:p>
            <a:pPr marL="297179">
              <a:lnSpc>
                <a:spcPct val="100000"/>
              </a:lnSpc>
            </a:pPr>
            <a:r>
              <a:rPr sz="1470" spc="10" dirty="0">
                <a:solidFill>
                  <a:srgbClr val="bd5c45"/>
                </a:solidFill>
                <a:latin typeface="Wingdings 2"/>
                <a:cs typeface="Wingdings 2"/>
              </a:rPr>
              <a:t></a:t>
            </a:r>
            <a:r>
              <a:rPr sz="1970" spc="10" dirty="0">
                <a:latin typeface="Century Gothic"/>
                <a:cs typeface="Century Gothic"/>
              </a:rPr>
              <a:t>Check if it contains 7</a:t>
            </a:r>
            <a:endParaRPr sz="1900">
              <a:latin typeface="Century Gothic"/>
              <a:cs typeface="Century Gothic"/>
            </a:endParaRPr>
          </a:p>
          <a:p>
            <a:pPr marL="297179">
              <a:lnSpc>
                <a:spcPct val="100000"/>
              </a:lnSpc>
            </a:pPr>
            <a:r>
              <a:rPr sz="1500" spc="10" dirty="0">
                <a:solidFill>
                  <a:srgbClr val="bd5c45"/>
                </a:solidFill>
                <a:latin typeface="Wingdings 2"/>
                <a:cs typeface="Wingdings 2"/>
              </a:rPr>
              <a:t></a:t>
            </a:r>
            <a:r>
              <a:rPr sz="2000" spc="10" dirty="0">
                <a:latin typeface="Century Gothic"/>
                <a:cs typeface="Century Gothic"/>
              </a:rPr>
              <a:t>Find first index of 7</a:t>
            </a:r>
            <a:endParaRPr sz="2000">
              <a:latin typeface="Century Gothic"/>
              <a:cs typeface="Century Gothic"/>
            </a:endParaRPr>
          </a:p>
          <a:p>
            <a:pPr marL="297179">
              <a:lnSpc>
                <a:spcPct val="100000"/>
              </a:lnSpc>
            </a:pPr>
            <a:r>
              <a:rPr sz="1500" spc="10" dirty="0">
                <a:solidFill>
                  <a:srgbClr val="bd5c45"/>
                </a:solidFill>
                <a:latin typeface="Wingdings 2"/>
                <a:cs typeface="Wingdings 2"/>
              </a:rPr>
              <a:t></a:t>
            </a:r>
            <a:r>
              <a:rPr sz="2000" spc="10" dirty="0">
                <a:latin typeface="Century Gothic"/>
                <a:cs typeface="Century Gothic"/>
              </a:rPr>
              <a:t>Find last index of 7</a:t>
            </a:r>
            <a:endParaRPr sz="2000">
              <a:latin typeface="Century Gothic"/>
              <a:cs typeface="Century Gothic"/>
            </a:endParaRPr>
          </a:p>
          <a:p>
            <a:pPr marL="297179">
              <a:lnSpc>
                <a:spcPct val="100000"/>
              </a:lnSpc>
            </a:pPr>
            <a:r>
              <a:rPr sz="1500" spc="10" dirty="0">
                <a:solidFill>
                  <a:srgbClr val="bd5c45"/>
                </a:solidFill>
                <a:latin typeface="Wingdings 2"/>
                <a:cs typeface="Wingdings 2"/>
              </a:rPr>
              <a:t></a:t>
            </a:r>
            <a:r>
              <a:rPr sz="2000" spc="10" dirty="0">
                <a:latin typeface="Century Gothic"/>
                <a:cs typeface="Century Gothic"/>
              </a:rPr>
              <a:t>Find all indices of 7</a:t>
            </a:r>
            <a:endParaRPr sz="20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0" y="0"/>
            <a:ext cx="9144000" cy="6858000"/>
          </a:xfrm>
          <a:prstGeom prst="rect">
            <a:avLst/>
          </a:prstGeom>
        </p:spPr>
      </p:pic>
      <p:sp>
        <p:nvSpPr>
          <p:cNvPr id="1" name="text 1"/>
          <p:cNvSpPr txBox="1"/>
          <p:nvPr/>
        </p:nvSpPr>
        <p:spPr>
          <a:xfrm>
            <a:off x="1145067" y="746806"/>
            <a:ext cx="2359719" cy="554689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3200" spc="10" dirty="0">
                <a:solidFill>
                  <a:srgbClr val="bd5c45"/>
                </a:solidFill>
                <a:latin typeface="Century Gothic"/>
                <a:cs typeface="Century Gothic"/>
              </a:rPr>
              <a:t>Time to try?</a:t>
            </a:r>
            <a:endParaRPr sz="3200">
              <a:latin typeface="Century Gothic"/>
              <a:cs typeface="Century Gothic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203511" y="1918750"/>
            <a:ext cx="5733560" cy="41601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bd5c45"/>
                </a:solidFill>
                <a:latin typeface="Wingdings 2"/>
                <a:cs typeface="Wingdings 2"/>
              </a:rPr>
              <a:t></a:t>
            </a:r>
            <a:r>
              <a:rPr sz="2400" spc="10" dirty="0">
                <a:latin typeface="Century Gothic"/>
                <a:cs typeface="Century Gothic"/>
              </a:rPr>
              <a:t>Multiply two numbers using recursion</a:t>
            </a:r>
            <a:endParaRPr sz="2400">
              <a:latin typeface="Century Gothic"/>
              <a:cs typeface="Century Gothic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203511" y="2793526"/>
            <a:ext cx="4363851" cy="416017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bd5c45"/>
                </a:solidFill>
                <a:latin typeface="Wingdings 2"/>
                <a:cs typeface="Wingdings 2"/>
              </a:rPr>
              <a:t></a:t>
            </a:r>
            <a:r>
              <a:rPr sz="2400" spc="10" dirty="0">
                <a:latin typeface="Century Gothic"/>
                <a:cs typeface="Century Gothic"/>
              </a:rPr>
              <a:t>Bubble Sort using recursion.</a:t>
            </a:r>
            <a:endParaRPr sz="2400">
              <a:latin typeface="Century Gothic"/>
              <a:cs typeface="Century Gothic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203511" y="3671351"/>
            <a:ext cx="4699070" cy="416017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740" spc="10" dirty="0">
                <a:solidFill>
                  <a:srgbClr val="bd5c45"/>
                </a:solidFill>
                <a:latin typeface="Wingdings 2"/>
                <a:cs typeface="Wingdings 2"/>
              </a:rPr>
              <a:t></a:t>
            </a:r>
            <a:r>
              <a:rPr sz="2340" spc="10" dirty="0">
                <a:latin typeface="Century Gothic"/>
                <a:cs typeface="Century Gothic"/>
              </a:rPr>
              <a:t>Binary Search using recursion.</a:t>
            </a:r>
            <a:endParaRPr sz="2300">
              <a:latin typeface="Century Gothic"/>
              <a:cs typeface="Century Gothic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203511" y="4546126"/>
            <a:ext cx="6835595" cy="416017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740" spc="10" dirty="0">
                <a:solidFill>
                  <a:srgbClr val="bd5c45"/>
                </a:solidFill>
                <a:latin typeface="Wingdings 2"/>
                <a:cs typeface="Wingdings 2"/>
              </a:rPr>
              <a:t></a:t>
            </a:r>
            <a:r>
              <a:rPr sz="2340" spc="10" dirty="0">
                <a:latin typeface="Century Gothic"/>
                <a:cs typeface="Century Gothic"/>
              </a:rPr>
              <a:t>Convert a String into Integer using recursion.</a:t>
            </a:r>
            <a:endParaRPr sz="23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0" y="0"/>
            <a:ext cx="9144000" cy="6858000"/>
          </a:xfrm>
          <a:prstGeom prst="rect">
            <a:avLst/>
          </a:prstGeom>
        </p:spPr>
      </p:pic>
      <p:sp>
        <p:nvSpPr>
          <p:cNvPr id="1" name="text 1"/>
          <p:cNvSpPr txBox="1"/>
          <p:nvPr/>
        </p:nvSpPr>
        <p:spPr>
          <a:xfrm>
            <a:off x="3186140" y="3215686"/>
            <a:ext cx="2370531" cy="554689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3200" spc="10" dirty="0">
                <a:solidFill>
                  <a:srgbClr val="bd5c45"/>
                </a:solidFill>
                <a:latin typeface="Century Gothic"/>
                <a:cs typeface="Century Gothic"/>
              </a:rPr>
              <a:t>Merge Sort!</a:t>
            </a:r>
            <a:endParaRPr sz="3200">
              <a:latin typeface="Century Gothic"/>
              <a:cs typeface="Century Gothic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7903527" y="23267"/>
            <a:ext cx="317708" cy="312013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ef5946"/>
                </a:solidFill>
                <a:latin typeface="Century Gothic"/>
                <a:cs typeface="Century Gothic"/>
              </a:rPr>
              <a:t>14</a:t>
            </a:r>
            <a:endParaRPr sz="18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0" y="0"/>
            <a:ext cx="9144000" cy="6858000"/>
          </a:xfrm>
          <a:prstGeom prst="rect">
            <a:avLst/>
          </a:prstGeom>
        </p:spPr>
      </p:pic>
      <p:sp>
        <p:nvSpPr>
          <p:cNvPr id="1" name="text 1"/>
          <p:cNvSpPr txBox="1"/>
          <p:nvPr/>
        </p:nvSpPr>
        <p:spPr>
          <a:xfrm>
            <a:off x="2676688" y="2932222"/>
            <a:ext cx="3374257" cy="554689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3200" spc="10" dirty="0">
                <a:solidFill>
                  <a:srgbClr val="bd5c45"/>
                </a:solidFill>
                <a:latin typeface="Century Gothic"/>
                <a:cs typeface="Century Gothic"/>
              </a:rPr>
              <a:t>Tower Of Hanoi?</a:t>
            </a:r>
            <a:endParaRPr sz="3200">
              <a:latin typeface="Century Gothic"/>
              <a:cs typeface="Century Gothic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7903527" y="23267"/>
            <a:ext cx="317708" cy="312013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ef5946"/>
                </a:solidFill>
                <a:latin typeface="Century Gothic"/>
                <a:cs typeface="Century Gothic"/>
              </a:rPr>
              <a:t>15</a:t>
            </a:r>
            <a:endParaRPr sz="18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e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0" y="0"/>
            <a:ext cx="9144000" cy="6858000"/>
          </a:xfrm>
          <a:prstGeom prst="rect">
            <a:avLst/>
          </a:prstGeom>
        </p:spPr>
      </p:pic>
      <p:sp>
        <p:nvSpPr>
          <p:cNvPr id="1" name="text 1"/>
          <p:cNvSpPr txBox="1"/>
          <p:nvPr/>
        </p:nvSpPr>
        <p:spPr>
          <a:xfrm>
            <a:off x="1145067" y="746806"/>
            <a:ext cx="5084630" cy="554689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3200" spc="10" dirty="0">
                <a:solidFill>
                  <a:srgbClr val="bd5c45"/>
                </a:solidFill>
                <a:latin typeface="Century Gothic"/>
                <a:cs typeface="Century Gothic"/>
              </a:rPr>
              <a:t>What is next class about?</a:t>
            </a:r>
            <a:endParaRPr sz="3200">
              <a:latin typeface="Century Gothic"/>
              <a:cs typeface="Century Gothic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203511" y="1473742"/>
            <a:ext cx="3259440" cy="416017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770" spc="10" dirty="0">
                <a:solidFill>
                  <a:srgbClr val="bd5c45"/>
                </a:solidFill>
                <a:latin typeface="Wingdings 2"/>
                <a:cs typeface="Wingdings 2"/>
              </a:rPr>
              <a:t></a:t>
            </a:r>
            <a:r>
              <a:rPr sz="2370" spc="10" dirty="0">
                <a:latin typeface="Century Gothic"/>
                <a:cs typeface="Century Gothic"/>
              </a:rPr>
              <a:t>More into recursion.</a:t>
            </a:r>
            <a:endParaRPr sz="2300">
              <a:latin typeface="Century Gothic"/>
              <a:cs typeface="Century Gothic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7903527" y="23267"/>
            <a:ext cx="317708" cy="312013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ef5946"/>
                </a:solidFill>
                <a:latin typeface="Century Gothic"/>
                <a:cs typeface="Century Gothic"/>
              </a:rPr>
              <a:t>16</a:t>
            </a:r>
            <a:endParaRPr sz="18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0" y="0"/>
            <a:ext cx="9144000" cy="6858000"/>
          </a:xfrm>
          <a:prstGeom prst="rect">
            <a:avLst/>
          </a:prstGeom>
        </p:spPr>
      </p:pic>
      <p:sp>
        <p:nvSpPr>
          <p:cNvPr id="1" name="text 1"/>
          <p:cNvSpPr txBox="1"/>
          <p:nvPr/>
        </p:nvSpPr>
        <p:spPr>
          <a:xfrm>
            <a:off x="4824805" y="3301030"/>
            <a:ext cx="2252593" cy="554689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3200" spc="10" dirty="0">
                <a:solidFill>
                  <a:srgbClr val="bd5c45"/>
                </a:solidFill>
                <a:latin typeface="Century Gothic"/>
                <a:cs typeface="Century Gothic"/>
              </a:rPr>
              <a:t>Thank You!</a:t>
            </a:r>
            <a:endParaRPr sz="3200">
              <a:latin typeface="Century Gothic"/>
              <a:cs typeface="Century Gothic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6819742" y="5761883"/>
            <a:ext cx="1179180" cy="242676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370" spc="10" dirty="0">
                <a:solidFill>
                  <a:srgbClr val="0d0d0d"/>
                </a:solidFill>
                <a:latin typeface="Century Gothic"/>
                <a:cs typeface="Century Gothic"/>
              </a:rPr>
              <a:t>Kartik Mathur</a:t>
            </a:r>
            <a:endParaRPr sz="1300">
              <a:latin typeface="Century Gothic"/>
              <a:cs typeface="Century Gothic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5649277" y="5908955"/>
            <a:ext cx="317708" cy="312013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ef5946"/>
                </a:solidFill>
                <a:latin typeface="Century Gothic"/>
                <a:cs typeface="Century Gothic"/>
              </a:rPr>
              <a:t>17</a:t>
            </a:r>
            <a:endParaRPr sz="18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0" y="0"/>
            <a:ext cx="9144000" cy="6858000"/>
          </a:xfrm>
          <a:prstGeom prst="rect">
            <a:avLst/>
          </a:prstGeom>
        </p:spPr>
      </p:pic>
      <p:sp>
        <p:nvSpPr>
          <p:cNvPr id="1" name="text 1"/>
          <p:cNvSpPr txBox="1"/>
          <p:nvPr/>
        </p:nvSpPr>
        <p:spPr>
          <a:xfrm>
            <a:off x="3692324" y="3038902"/>
            <a:ext cx="2202280" cy="554689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3200" spc="10" dirty="0">
                <a:solidFill>
                  <a:srgbClr val="bd5c45"/>
                </a:solidFill>
                <a:latin typeface="Century Gothic"/>
                <a:cs typeface="Century Gothic"/>
              </a:rPr>
              <a:t>Call Stack!</a:t>
            </a:r>
            <a:endParaRPr sz="3200">
              <a:latin typeface="Century Gothic"/>
              <a:cs typeface="Century Gothic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7903527" y="23267"/>
            <a:ext cx="189967" cy="312013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ef5946"/>
                </a:solidFill>
                <a:latin typeface="Century Gothic"/>
                <a:cs typeface="Century Gothic"/>
              </a:rPr>
              <a:t>2</a:t>
            </a:r>
            <a:endParaRPr sz="18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0" y="0"/>
            <a:ext cx="9144000" cy="6858000"/>
          </a:xfrm>
          <a:prstGeom prst="rect">
            <a:avLst/>
          </a:prstGeom>
        </p:spPr>
      </p:pic>
      <p:sp>
        <p:nvSpPr>
          <p:cNvPr id="1" name="text 1"/>
          <p:cNvSpPr txBox="1"/>
          <p:nvPr/>
        </p:nvSpPr>
        <p:spPr>
          <a:xfrm>
            <a:off x="1145067" y="752902"/>
            <a:ext cx="6245554" cy="554690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3200" spc="10" dirty="0">
                <a:solidFill>
                  <a:srgbClr val="bd5c45"/>
                </a:solidFill>
                <a:latin typeface="Century Gothic"/>
                <a:cs typeface="Century Gothic"/>
              </a:rPr>
              <a:t>How to understand Recursion ?</a:t>
            </a:r>
            <a:endParaRPr sz="3200">
              <a:latin typeface="Century Gothic"/>
              <a:cs typeface="Century Gothic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0" y="-1117"/>
            <a:ext cx="189966" cy="312013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ef5946"/>
                </a:solidFill>
                <a:latin typeface="Century Gothic"/>
                <a:cs typeface="Century Gothic"/>
              </a:rPr>
              <a:t>3</a:t>
            </a:r>
            <a:endParaRPr sz="1800">
              <a:latin typeface="Century Gothic"/>
              <a:cs typeface="Century Gothic"/>
            </a:endParaRPr>
          </a:p>
        </p:txBody>
      </p:sp>
      <p:pic>
        <p:nvPicPr>
          <p:cNvPr id="5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892715" y="1294089"/>
            <a:ext cx="4873844" cy="487384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0" y="0"/>
            <a:ext cx="9144000" cy="6858000"/>
          </a:xfrm>
          <a:prstGeom prst="rect">
            <a:avLst/>
          </a:prstGeom>
        </p:spPr>
      </p:pic>
      <p:sp>
        <p:nvSpPr>
          <p:cNvPr id="1" name="text 1"/>
          <p:cNvSpPr txBox="1"/>
          <p:nvPr/>
        </p:nvSpPr>
        <p:spPr>
          <a:xfrm>
            <a:off x="1640367" y="3233974"/>
            <a:ext cx="5793637" cy="554689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3200" spc="10" dirty="0">
                <a:solidFill>
                  <a:srgbClr val="bd5c45"/>
                </a:solidFill>
                <a:latin typeface="Century Gothic"/>
                <a:cs typeface="Century Gothic"/>
              </a:rPr>
              <a:t>Time to talk about Recursion!</a:t>
            </a:r>
            <a:endParaRPr sz="3200">
              <a:latin typeface="Century Gothic"/>
              <a:cs typeface="Century Gothic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7903527" y="23267"/>
            <a:ext cx="189967" cy="312013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ef5946"/>
                </a:solidFill>
                <a:latin typeface="Century Gothic"/>
                <a:cs typeface="Century Gothic"/>
              </a:rPr>
              <a:t>4</a:t>
            </a:r>
            <a:endParaRPr sz="18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0" y="0"/>
            <a:ext cx="9144000" cy="6858000"/>
          </a:xfrm>
          <a:prstGeom prst="rect">
            <a:avLst/>
          </a:prstGeom>
        </p:spPr>
      </p:pic>
      <p:sp>
        <p:nvSpPr>
          <p:cNvPr id="1" name="text 1"/>
          <p:cNvSpPr txBox="1"/>
          <p:nvPr/>
        </p:nvSpPr>
        <p:spPr>
          <a:xfrm>
            <a:off x="1145067" y="905302"/>
            <a:ext cx="3765334" cy="554690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3200" spc="10" dirty="0">
                <a:solidFill>
                  <a:srgbClr val="bd5c45"/>
                </a:solidFill>
                <a:latin typeface="Century Gothic"/>
                <a:cs typeface="Century Gothic"/>
              </a:rPr>
              <a:t>What is Recursion?</a:t>
            </a:r>
            <a:endParaRPr sz="3200">
              <a:latin typeface="Century Gothic"/>
              <a:cs typeface="Century Gothic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318284" y="2881918"/>
            <a:ext cx="6683623" cy="1603274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113474">
              <a:lnSpc>
                <a:spcPct val="100000"/>
              </a:lnSpc>
            </a:pPr>
            <a:r>
              <a:rPr sz="2400" spc="10" dirty="0">
                <a:latin typeface="Century Gothic"/>
                <a:cs typeface="Century Gothic"/>
              </a:rPr>
              <a:t>Recursion in computer science is a method</a:t>
            </a:r>
            <a:endParaRPr sz="2400">
              <a:latin typeface="Century Gothic"/>
              <a:cs typeface="Century Gothic"/>
            </a:endParaRPr>
          </a:p>
          <a:p>
            <a:pPr marL="0">
              <a:lnSpc>
                <a:spcPct val="100000"/>
              </a:lnSpc>
            </a:pPr>
            <a:r>
              <a:rPr sz="2400" spc="10" dirty="0">
                <a:latin typeface="Century Gothic"/>
                <a:cs typeface="Century Gothic"/>
              </a:rPr>
              <a:t>where the solution to a problem depends on</a:t>
            </a:r>
            <a:endParaRPr sz="2400">
              <a:latin typeface="Century Gothic"/>
              <a:cs typeface="Century Gothic"/>
            </a:endParaRPr>
          </a:p>
          <a:p>
            <a:pPr marL="0">
              <a:lnSpc>
                <a:spcPct val="100000"/>
              </a:lnSpc>
            </a:pPr>
            <a:r>
              <a:rPr sz="1590" spc="10" dirty="0">
                <a:latin typeface="Century Gothic"/>
                <a:cs typeface="Century Gothic"/>
              </a:rPr>
              <a:t>solutions to smaller instances of the same</a:t>
            </a:r>
            <a:endParaRPr sz="1500">
              <a:latin typeface="Century Gothic"/>
              <a:cs typeface="Century Gothic"/>
            </a:endParaRPr>
          </a:p>
          <a:p>
            <a:pPr marL="2362962">
              <a:lnSpc>
                <a:spcPct val="100000"/>
              </a:lnSpc>
            </a:pPr>
            <a:r>
              <a:rPr sz="2400" spc="10" dirty="0">
                <a:latin typeface="Century Gothic"/>
                <a:cs typeface="Century Gothic"/>
              </a:rPr>
              <a:t>Problem.</a:t>
            </a:r>
            <a:endParaRPr sz="2400">
              <a:latin typeface="Century Gothic"/>
              <a:cs typeface="Century Gothic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7903527" y="23267"/>
            <a:ext cx="189967" cy="312013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ef5946"/>
                </a:solidFill>
                <a:latin typeface="Century Gothic"/>
                <a:cs typeface="Century Gothic"/>
              </a:rPr>
              <a:t>5</a:t>
            </a:r>
            <a:endParaRPr sz="18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0" y="0"/>
            <a:ext cx="9144000" cy="6858000"/>
          </a:xfrm>
          <a:prstGeom prst="rect">
            <a:avLst/>
          </a:prstGeom>
        </p:spPr>
      </p:pic>
      <p:sp>
        <p:nvSpPr>
          <p:cNvPr id="1" name="text 1"/>
          <p:cNvSpPr txBox="1"/>
          <p:nvPr/>
        </p:nvSpPr>
        <p:spPr>
          <a:xfrm>
            <a:off x="1145067" y="746806"/>
            <a:ext cx="5542967" cy="554689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3200" spc="10" dirty="0">
                <a:solidFill>
                  <a:srgbClr val="bd5c45"/>
                </a:solidFill>
                <a:latin typeface="Century Gothic"/>
                <a:cs typeface="Century Gothic"/>
              </a:rPr>
              <a:t>Parts of Recursive Algorithm</a:t>
            </a:r>
            <a:endParaRPr sz="3200">
              <a:latin typeface="Century Gothic"/>
              <a:cs typeface="Century Gothic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203511" y="1473742"/>
            <a:ext cx="5281330" cy="121176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bd5c45"/>
                </a:solidFill>
                <a:latin typeface="Wingdings 2"/>
                <a:cs typeface="Wingdings 2"/>
              </a:rPr>
              <a:t></a:t>
            </a:r>
            <a:r>
              <a:rPr sz="2400" spc="10" dirty="0">
                <a:latin typeface="Century Gothic"/>
                <a:cs typeface="Century Gothic"/>
              </a:rPr>
              <a:t>Base Case (i.e., when to stop)</a:t>
            </a:r>
            <a:endParaRPr sz="2400">
              <a:latin typeface="Century Gothic"/>
              <a:cs typeface="Century Gothic"/>
            </a:endParaRPr>
          </a:p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bd5c45"/>
                </a:solidFill>
                <a:latin typeface="Wingdings 2"/>
                <a:cs typeface="Wingdings 2"/>
              </a:rPr>
              <a:t></a:t>
            </a:r>
            <a:r>
              <a:rPr sz="2400" spc="10" dirty="0">
                <a:latin typeface="Century Gothic"/>
                <a:cs typeface="Century Gothic"/>
              </a:rPr>
              <a:t>Work toward Base Case</a:t>
            </a:r>
            <a:endParaRPr sz="2400">
              <a:latin typeface="Century Gothic"/>
              <a:cs typeface="Century Gothic"/>
            </a:endParaRPr>
          </a:p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bd5c45"/>
                </a:solidFill>
                <a:latin typeface="Wingdings 2"/>
                <a:cs typeface="Wingdings 2"/>
              </a:rPr>
              <a:t></a:t>
            </a:r>
            <a:r>
              <a:rPr sz="2400" spc="10" dirty="0">
                <a:latin typeface="Century Gothic"/>
                <a:cs typeface="Century Gothic"/>
              </a:rPr>
              <a:t>Recursive Call (i.e., call ourselves)</a:t>
            </a:r>
            <a:endParaRPr sz="2400">
              <a:latin typeface="Century Gothic"/>
              <a:cs typeface="Century Gothic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203511" y="3238534"/>
            <a:ext cx="7011588" cy="1724814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latin typeface="Century Gothic"/>
                <a:cs typeface="Century Gothic"/>
              </a:rPr>
              <a:t>The "work toward base case" is where we</a:t>
            </a:r>
            <a:endParaRPr sz="2400">
              <a:latin typeface="Century Gothic"/>
              <a:cs typeface="Century Gothic"/>
            </a:endParaRPr>
          </a:p>
          <a:p>
            <a:pPr marL="0">
              <a:lnSpc>
                <a:spcPct val="100000"/>
              </a:lnSpc>
            </a:pPr>
            <a:r>
              <a:rPr sz="2400" spc="10" dirty="0">
                <a:latin typeface="Century Gothic"/>
                <a:cs typeface="Century Gothic"/>
              </a:rPr>
              <a:t>make the problem simpler. The recursive call, is</a:t>
            </a:r>
            <a:endParaRPr sz="2400">
              <a:latin typeface="Century Gothic"/>
              <a:cs typeface="Century Gothic"/>
            </a:endParaRPr>
          </a:p>
          <a:p>
            <a:pPr marL="0">
              <a:lnSpc>
                <a:spcPct val="100000"/>
              </a:lnSpc>
            </a:pPr>
            <a:r>
              <a:rPr sz="2400" spc="10" dirty="0">
                <a:latin typeface="Century Gothic"/>
                <a:cs typeface="Century Gothic"/>
              </a:rPr>
              <a:t>where we use the same algorithm to solve a</a:t>
            </a:r>
            <a:endParaRPr sz="2400">
              <a:latin typeface="Century Gothic"/>
              <a:cs typeface="Century Gothic"/>
            </a:endParaRPr>
          </a:p>
          <a:p>
            <a:pPr marL="0">
              <a:lnSpc>
                <a:spcPct val="100000"/>
              </a:lnSpc>
            </a:pPr>
            <a:r>
              <a:rPr sz="2400" spc="10" dirty="0">
                <a:latin typeface="Century Gothic"/>
                <a:cs typeface="Century Gothic"/>
              </a:rPr>
              <a:t>simpler version of the problem. The base case</a:t>
            </a:r>
            <a:endParaRPr sz="2400">
              <a:latin typeface="Century Gothic"/>
              <a:cs typeface="Century Gothic"/>
            </a:endParaRPr>
          </a:p>
          <a:p>
            <a:pPr marL="0">
              <a:lnSpc>
                <a:spcPct val="100000"/>
              </a:lnSpc>
            </a:pPr>
            <a:r>
              <a:rPr sz="2400" spc="10" dirty="0">
                <a:latin typeface="Century Gothic"/>
                <a:cs typeface="Century Gothic"/>
              </a:rPr>
              <a:t>is the solution to the "simplest" possible problem</a:t>
            </a:r>
            <a:endParaRPr sz="24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0" y="0"/>
            <a:ext cx="9144000" cy="6858000"/>
          </a:xfrm>
          <a:prstGeom prst="rect">
            <a:avLst/>
          </a:prstGeom>
        </p:spPr>
      </p:pic>
      <p:sp>
        <p:nvSpPr>
          <p:cNvPr id="1" name="text 1"/>
          <p:cNvSpPr txBox="1"/>
          <p:nvPr/>
        </p:nvSpPr>
        <p:spPr>
          <a:xfrm>
            <a:off x="1145067" y="746806"/>
            <a:ext cx="3681088" cy="554689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3200" spc="10" dirty="0">
                <a:solidFill>
                  <a:srgbClr val="bd5c45"/>
                </a:solidFill>
                <a:latin typeface="Century Gothic"/>
                <a:cs typeface="Century Gothic"/>
              </a:rPr>
              <a:t>Print Factorial of N</a:t>
            </a:r>
            <a:endParaRPr sz="3200">
              <a:latin typeface="Century Gothic"/>
              <a:cs typeface="Century Gothic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203511" y="1473742"/>
            <a:ext cx="4167956" cy="81541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770" spc="10" dirty="0">
                <a:solidFill>
                  <a:srgbClr val="bd5c45"/>
                </a:solidFill>
                <a:latin typeface="Wingdings 2"/>
                <a:cs typeface="Wingdings 2"/>
              </a:rPr>
              <a:t></a:t>
            </a:r>
            <a:r>
              <a:rPr sz="2370" spc="10" dirty="0">
                <a:latin typeface="Century Gothic"/>
                <a:cs typeface="Century Gothic"/>
              </a:rPr>
              <a:t>What is the recursive call?</a:t>
            </a:r>
            <a:endParaRPr sz="2300">
              <a:latin typeface="Century Gothic"/>
              <a:cs typeface="Century Gothic"/>
            </a:endParaRPr>
          </a:p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bd5c45"/>
                </a:solidFill>
                <a:latin typeface="Wingdings 2"/>
                <a:cs typeface="Wingdings 2"/>
              </a:rPr>
              <a:t></a:t>
            </a:r>
            <a:r>
              <a:rPr sz="2400" spc="10" dirty="0">
                <a:latin typeface="Century Gothic"/>
                <a:cs typeface="Century Gothic"/>
              </a:rPr>
              <a:t>What is the base case?</a:t>
            </a:r>
            <a:endParaRPr sz="24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0" y="0"/>
            <a:ext cx="9144000" cy="6858000"/>
          </a:xfrm>
          <a:prstGeom prst="rect">
            <a:avLst/>
          </a:prstGeom>
        </p:spPr>
      </p:pic>
      <p:sp>
        <p:nvSpPr>
          <p:cNvPr id="1" name="text 1"/>
          <p:cNvSpPr txBox="1"/>
          <p:nvPr/>
        </p:nvSpPr>
        <p:spPr>
          <a:xfrm>
            <a:off x="1145067" y="746806"/>
            <a:ext cx="5516307" cy="554689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3200" spc="10" dirty="0">
                <a:solidFill>
                  <a:srgbClr val="bd5c45"/>
                </a:solidFill>
                <a:latin typeface="Century Gothic"/>
                <a:cs typeface="Century Gothic"/>
              </a:rPr>
              <a:t>Print Nth Fibonacci Number</a:t>
            </a:r>
            <a:endParaRPr sz="3200">
              <a:latin typeface="Century Gothic"/>
              <a:cs typeface="Century Gothic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203511" y="1473742"/>
            <a:ext cx="4167956" cy="815418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770" spc="10" dirty="0">
                <a:solidFill>
                  <a:srgbClr val="bd5c45"/>
                </a:solidFill>
                <a:latin typeface="Wingdings 2"/>
                <a:cs typeface="Wingdings 2"/>
              </a:rPr>
              <a:t></a:t>
            </a:r>
            <a:r>
              <a:rPr sz="2370" spc="10" dirty="0">
                <a:latin typeface="Century Gothic"/>
                <a:cs typeface="Century Gothic"/>
              </a:rPr>
              <a:t>What is the recursive call?</a:t>
            </a:r>
            <a:endParaRPr sz="2300">
              <a:latin typeface="Century Gothic"/>
              <a:cs typeface="Century Gothic"/>
            </a:endParaRPr>
          </a:p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bd5c45"/>
                </a:solidFill>
                <a:latin typeface="Wingdings 2"/>
                <a:cs typeface="Wingdings 2"/>
              </a:rPr>
              <a:t></a:t>
            </a:r>
            <a:r>
              <a:rPr sz="2400" spc="10" dirty="0">
                <a:latin typeface="Century Gothic"/>
                <a:cs typeface="Century Gothic"/>
              </a:rPr>
              <a:t>Base Case?</a:t>
            </a:r>
            <a:endParaRPr sz="2400">
              <a:latin typeface="Century Gothic"/>
              <a:cs typeface="Century Gothic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7903527" y="23267"/>
            <a:ext cx="189967" cy="312013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ef5946"/>
                </a:solidFill>
                <a:latin typeface="Century Gothic"/>
                <a:cs typeface="Century Gothic"/>
              </a:rPr>
              <a:t>8</a:t>
            </a:r>
            <a:endParaRPr sz="18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0" y="0"/>
            <a:ext cx="9144000" cy="6858000"/>
          </a:xfrm>
          <a:prstGeom prst="rect">
            <a:avLst/>
          </a:prstGeom>
        </p:spPr>
      </p:pic>
      <p:sp>
        <p:nvSpPr>
          <p:cNvPr id="1" name="text 1"/>
          <p:cNvSpPr txBox="1"/>
          <p:nvPr/>
        </p:nvSpPr>
        <p:spPr>
          <a:xfrm>
            <a:off x="2587424" y="2929174"/>
            <a:ext cx="3809511" cy="554689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3200" spc="10" dirty="0">
                <a:solidFill>
                  <a:srgbClr val="bd5c45"/>
                </a:solidFill>
                <a:latin typeface="Century Gothic"/>
                <a:cs typeface="Century Gothic"/>
              </a:rPr>
              <a:t>Behind the scenes!</a:t>
            </a:r>
            <a:endParaRPr sz="3200">
              <a:latin typeface="Century Gothic"/>
              <a:cs typeface="Century Gothic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7903527" y="23267"/>
            <a:ext cx="189967" cy="312013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ef5946"/>
                </a:solidFill>
                <a:latin typeface="Century Gothic"/>
                <a:cs typeface="Century Gothic"/>
              </a:rPr>
              <a:t>9</a:t>
            </a:r>
            <a:endParaRPr sz="18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2020-02-01T13:16:46Z</dcterms:created>
  <dcterms:modified xsi:type="dcterms:W3CDTF">2020-02-01T13:16:46Z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2020-02-01T00:00:00Z</vt:filetime>
  </property>
  <property fmtid="{D5CDD505-2E9C-101B-9397-08002B2CF9AE}" pid="3" name="LastSaved">
    <vt:filetime>2020-02-01T00:00:00Z</vt:filetime>
  </property>
</Properties>
</file>