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7" Type="http://schemas.openxmlformats.org/officeDocument/2006/relationships/image" Target="../media/image27.png" 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8" Type="http://schemas.openxmlformats.org/officeDocument/2006/relationships/image" Target="../media/image28.png" 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9" Type="http://schemas.openxmlformats.org/officeDocument/2006/relationships/image" Target="../media/image29.png" 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0" Type="http://schemas.openxmlformats.org/officeDocument/2006/relationships/image" Target="../media/image30.png" /><Relationship Id="rId31" Type="http://schemas.openxmlformats.org/officeDocument/2006/relationships/image" Target="../media/image31.png" /><Relationship Id="rId32" Type="http://schemas.openxmlformats.org/officeDocument/2006/relationships/image" Target="../media/image32.png" /><Relationship Id="rId33" Type="http://schemas.openxmlformats.org/officeDocument/2006/relationships/image" Target="../media/image33.png" /><Relationship Id="rId34" Type="http://schemas.openxmlformats.org/officeDocument/2006/relationships/image" Target="../media/image34.png" /><Relationship Id="rId35" Type="http://schemas.openxmlformats.org/officeDocument/2006/relationships/image" Target="../media/image35.png" /><Relationship Id="rId36" Type="http://schemas.openxmlformats.org/officeDocument/2006/relationships/image" Target="../media/image36.png" /><Relationship Id="rId37" Type="http://schemas.openxmlformats.org/officeDocument/2006/relationships/image" Target="../media/image37.png" /><Relationship Id="rId38" Type="http://schemas.openxmlformats.org/officeDocument/2006/relationships/image" Target="../media/image38.png" 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9.png" 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0" Type="http://schemas.openxmlformats.org/officeDocument/2006/relationships/image" Target="../media/image40.png" 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1" Type="http://schemas.openxmlformats.org/officeDocument/2006/relationships/image" Target="../media/image41.png" 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Relationship Id="rId7" Type="http://schemas.openxmlformats.org/officeDocument/2006/relationships/image" Target="../media/image7.png" /><Relationship Id="rId8" Type="http://schemas.openxmlformats.org/officeDocument/2006/relationships/image" Target="../media/image8.png" /><Relationship Id="rId9" Type="http://schemas.openxmlformats.org/officeDocument/2006/relationships/image" Target="../media/image9.png" /><Relationship Id="rId10" Type="http://schemas.openxmlformats.org/officeDocument/2006/relationships/image" Target="../media/image10.png" /><Relationship Id="rId11" Type="http://schemas.openxmlformats.org/officeDocument/2006/relationships/image" Target="../media/image11.png" /><Relationship Id="rId12" Type="http://schemas.openxmlformats.org/officeDocument/2006/relationships/image" Target="../media/image12.png" 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4.png" 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5" Type="http://schemas.openxmlformats.org/officeDocument/2006/relationships/image" Target="../media/image15.png" 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6" Type="http://schemas.openxmlformats.org/officeDocument/2006/relationships/image" Target="../media/image16.png" /><Relationship Id="rId17" Type="http://schemas.openxmlformats.org/officeDocument/2006/relationships/image" Target="../media/image17.png" /><Relationship Id="rId18" Type="http://schemas.openxmlformats.org/officeDocument/2006/relationships/image" Target="../media/image18.png" /><Relationship Id="rId19" Type="http://schemas.openxmlformats.org/officeDocument/2006/relationships/image" Target="../media/image19.png" /><Relationship Id="rId20" Type="http://schemas.openxmlformats.org/officeDocument/2006/relationships/image" Target="../media/image20.png" /><Relationship Id="rId21" Type="http://schemas.openxmlformats.org/officeDocument/2006/relationships/image" Target="../media/image21.png" /><Relationship Id="rId22" Type="http://schemas.openxmlformats.org/officeDocument/2006/relationships/image" Target="../media/image22.png" /><Relationship Id="rId23" Type="http://schemas.openxmlformats.org/officeDocument/2006/relationships/image" Target="../media/image23.png" /><Relationship Id="rId24" Type="http://schemas.openxmlformats.org/officeDocument/2006/relationships/image" Target="../media/image24.png" 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5.png" 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 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312749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Data Structures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533011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464203"/>
            <a:ext cx="115982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Linked List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05930" y="4464203"/>
            <a:ext cx="13921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-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45630" y="4464203"/>
            <a:ext cx="114985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I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24805" y="4865243"/>
            <a:ext cx="62230" cy="24230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79" spc="10" dirty="0">
                <a:solidFill>
                  <a:srgbClr val="bd5c45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5110555" y="4796435"/>
            <a:ext cx="115936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Linked List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269430" y="4796435"/>
            <a:ext cx="13921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-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09130" y="4796435"/>
            <a:ext cx="168843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424242"/>
                </a:solidFill>
                <a:latin typeface="Century Gothic"/>
                <a:cs typeface="Century Gothic"/>
              </a:rPr>
              <a:t>II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890017" y="2741710"/>
            <a:ext cx="205873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c0504d"/>
                </a:solidFill>
                <a:latin typeface="Century Gothic"/>
                <a:cs typeface="Century Gothic"/>
              </a:rPr>
              <a:t>Lecture-13,14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8494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8592503" y="5765699"/>
            <a:ext cx="189966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ef5946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56903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try some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81334"/>
            <a:ext cx="4492082" cy="16019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Find length of a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Find an element recursively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Find mid point of a linked list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Implement Bubble Sort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56903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try some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196118"/>
            <a:ext cx="121456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Find 5</a:t>
            </a:r>
            <a:endParaRPr sz="23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333494" y="2209823"/>
            <a:ext cx="247233" cy="277344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entury Gothic"/>
                <a:cs typeface="Century Gothic"/>
              </a:rPr>
              <a:t>th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2609719" y="2196118"/>
            <a:ext cx="3924909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 from end without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564927"/>
            <a:ext cx="6935663" cy="1940731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calculating length of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68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280" spc="10" dirty="0">
                <a:latin typeface="Century Gothic"/>
                <a:cs typeface="Century Gothic"/>
              </a:rPr>
              <a:t>Given two sorted linked lists merge them into</a:t>
            </a:r>
            <a:endParaRPr sz="2200">
              <a:latin typeface="Century Gothic"/>
              <a:cs typeface="Century Gothic"/>
            </a:endParaRPr>
          </a:p>
          <a:p>
            <a:pPr marL="2743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 sorted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Implement merge sort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Reverse a Linked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078478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More problems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00790"/>
            <a:ext cx="2782519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370" spc="10" dirty="0">
                <a:latin typeface="Century Gothic"/>
                <a:cs typeface="Century Gothic"/>
              </a:rPr>
              <a:t>Cycle Detection</a:t>
            </a:r>
            <a:endParaRPr sz="23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Wingdings 2"/>
                <a:cs typeface="Wingdings 2"/>
              </a:rPr>
              <a:t></a:t>
            </a:r>
            <a:r>
              <a:rPr sz="2400" spc="10" dirty="0">
                <a:latin typeface="Century Gothic"/>
                <a:cs typeface="Century Gothic"/>
              </a:rPr>
              <a:t>K- Reverse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84616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Circular Linked Lists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13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4648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20332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3512" y="3194303"/>
            <a:ext cx="1146047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400777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5424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981221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17336" y="3194303"/>
            <a:ext cx="1143000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561666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5333" y="3471646"/>
            <a:ext cx="564502" cy="11790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5777" y="3497046"/>
            <a:ext cx="564503" cy="117908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6221" y="3505513"/>
            <a:ext cx="564503" cy="117908"/>
          </a:xfrm>
          <a:prstGeom prst="rect">
            <a:avLst/>
          </a:prstGeom>
        </p:spPr>
      </p:pic>
      <p:pic>
        <p:nvPicPr>
          <p:cNvPr id="38" name="Image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0899" y="3497045"/>
            <a:ext cx="6925735" cy="9098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48012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d5c45"/>
                </a:solidFill>
                <a:latin typeface="Century Gothic"/>
                <a:cs typeface="Century Gothic"/>
              </a:rPr>
              <a:t>Benefits of Arrays over Linked List</a:t>
            </a:r>
            <a:endParaRPr sz="31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7736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000790"/>
            <a:ext cx="5203362" cy="81835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Random access to elements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Fast iteration through the elements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22371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67379"/>
            <a:ext cx="259118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890807"/>
            <a:ext cx="223549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Very compact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3895596" y="3890807"/>
            <a:ext cx="710001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way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604988" y="3890807"/>
            <a:ext cx="1997782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to store data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14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323987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solidFill>
                  <a:srgbClr val="bd5c45"/>
                </a:solidFill>
                <a:latin typeface="Century Gothic"/>
                <a:cs typeface="Century Gothic"/>
              </a:rPr>
              <a:t>Benefits of Linked List over Array</a:t>
            </a:r>
            <a:endParaRPr sz="31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1160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635030"/>
            <a:ext cx="5824421" cy="747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Constant time insertion and deletion of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2541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48846"/>
            <a:ext cx="907023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Don’t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448846"/>
            <a:ext cx="5238109" cy="7470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906414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need to know the number of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elements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323995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4247423"/>
            <a:ext cx="4674718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Insert elements in the middle of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335125" y="4247423"/>
            <a:ext cx="99913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the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210205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15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824805" y="3301030"/>
            <a:ext cx="2253406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Thank You!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819742" y="5761883"/>
            <a:ext cx="1178494" cy="24267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0d0d0d"/>
                </a:solidFill>
                <a:latin typeface="Century Gothic"/>
                <a:cs typeface="Century Gothic"/>
              </a:rPr>
              <a:t>Kartik Mathur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400815" y="2692965"/>
            <a:ext cx="6630466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What are Data Structures?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2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390214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What are Linked Lists?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4648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20332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3512" y="3194303"/>
            <a:ext cx="1146047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400777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5424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981221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17336" y="3194303"/>
            <a:ext cx="1143000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561666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5333" y="3471646"/>
            <a:ext cx="564502" cy="117908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5777" y="3497046"/>
            <a:ext cx="564503" cy="117908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6221" y="3505513"/>
            <a:ext cx="564503" cy="11790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6666" y="3471646"/>
            <a:ext cx="564502" cy="117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5995130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Lets define our own Linked List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781334"/>
            <a:ext cx="2695711" cy="1214816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Node {</a:t>
            </a:r>
            <a:endParaRPr sz="24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int data;</a:t>
            </a:r>
            <a:endParaRPr sz="24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Node* next;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01118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2102490" y="3262942"/>
            <a:ext cx="5227423" cy="69336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bd5c45"/>
                </a:solidFill>
                <a:latin typeface="Century Gothic"/>
                <a:cs typeface="Century Gothic"/>
              </a:rPr>
              <a:t>Head and Tail nodes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637673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Basic operations over Linked List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638451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561878"/>
            <a:ext cx="256577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Taking Linked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225877" y="2561878"/>
            <a:ext cx="411876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2561878"/>
            <a:ext cx="5240366" cy="2001500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2976432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input from user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Accessing next element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Looping over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Inserting into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Deleting from Linked List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83459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28467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3.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958235"/>
            <a:ext cx="259118" cy="312012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4.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40324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5.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716119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Doubly Linked Lists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7</a:t>
            </a:r>
            <a:endParaRPr sz="1200">
              <a:latin typeface="Century Gothic"/>
              <a:cs typeface="Century Gothic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74648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820332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3512" y="3194303"/>
            <a:ext cx="1146047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3400777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25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5424" y="3194303"/>
            <a:ext cx="1146048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4981221" y="3391307"/>
            <a:ext cx="317707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35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17336" y="3194303"/>
            <a:ext cx="1143000" cy="72237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561666" y="3391307"/>
            <a:ext cx="31770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55274" y="3471646"/>
            <a:ext cx="564560" cy="117908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35718" y="3471646"/>
            <a:ext cx="564562" cy="117908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16163" y="3463178"/>
            <a:ext cx="564561" cy="117909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96666" y="3471646"/>
            <a:ext cx="564502" cy="117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3490812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Implementation?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2342422"/>
            <a:ext cx="2729178" cy="160053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class Node {</a:t>
            </a:r>
            <a:endParaRPr sz="24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int data;</a:t>
            </a:r>
            <a:endParaRPr sz="24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Node* next;</a:t>
            </a:r>
            <a:endParaRPr sz="2400">
              <a:latin typeface="Century Gothic"/>
              <a:cs typeface="Century Gothic"/>
            </a:endParaRPr>
          </a:p>
          <a:p>
            <a:pPr marL="845819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Node* prev;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4107214"/>
            <a:ext cx="191414" cy="4160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}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8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000" cy="6858000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1145067" y="746806"/>
            <a:ext cx="4192421" cy="55468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bd5c45"/>
                </a:solidFill>
                <a:latin typeface="Century Gothic"/>
                <a:cs typeface="Century Gothic"/>
              </a:rPr>
              <a:t>Doubly LL vs Singly LL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077363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1.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660711" y="3000790"/>
            <a:ext cx="4958120" cy="8154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Faster to go back in the linked list</a:t>
            </a:r>
            <a:endParaRPr sz="2400">
              <a:latin typeface="Century Gothic"/>
              <a:cs typeface="Century Gothic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entury Gothic"/>
                <a:cs typeface="Century Gothic"/>
              </a:rPr>
              <a:t>Uses more memory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03511" y="3522371"/>
            <a:ext cx="259118" cy="31201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bd5c45"/>
                </a:solidFill>
                <a:latin typeface="Century Gothic"/>
                <a:cs typeface="Century Gothic"/>
              </a:rPr>
              <a:t>2.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4745230" y="8398"/>
            <a:ext cx="126644" cy="20800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efefe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2020-02-21T14:24:07Z</dcterms:created>
  <dcterms:modified xsi:type="dcterms:W3CDTF">2020-02-21T14:24:07Z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2020-02-21T00:00:00Z</vt:filetime>
  </property>
  <property fmtid="{D5CDD505-2E9C-101B-9397-08002B2CF9AE}" pid="3" name="LastSaved">
    <vt:filetime>2020-02-21T00:00:00Z</vt:filetime>
  </property>
</Properties>
</file>