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 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 /><Relationship Id="rId6" Type="http://schemas.openxmlformats.org/officeDocument/2006/relationships/image" Target="../media/image6.png" 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 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0.png" 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5618" y="3307080"/>
            <a:ext cx="3017678" cy="5498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60" spc="10" dirty="0">
                <a:solidFill>
                  <a:srgbClr val="bc5c45"/>
                </a:solidFill>
                <a:latin typeface="Verdana"/>
                <a:cs typeface="Verdana"/>
              </a:rPr>
              <a:t>Data Structures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5619" y="4529963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c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2004" y="4461129"/>
            <a:ext cx="673341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424242"/>
                </a:solidFill>
                <a:latin typeface="Verdana"/>
                <a:cs typeface="Verdana"/>
              </a:rPr>
              <a:t>Binary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826061" y="4461129"/>
            <a:ext cx="580255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424242"/>
                </a:solidFill>
                <a:latin typeface="Verdana"/>
                <a:cs typeface="Verdana"/>
              </a:rPr>
              <a:t>Tree 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0770" y="2750820"/>
            <a:ext cx="1557833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c0504d"/>
                </a:solidFill>
                <a:latin typeface="Verdana"/>
                <a:cs typeface="Verdana"/>
              </a:rPr>
              <a:t>Lecture-15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580378" y="5758815"/>
            <a:ext cx="1190580" cy="2405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spc="10" dirty="0">
                <a:solidFill>
                  <a:srgbClr val="0d0d0d"/>
                </a:solidFill>
                <a:latin typeface="Verdana"/>
                <a:cs typeface="Verdana"/>
              </a:rPr>
              <a:t>Kartik Mathur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078732" y="3262883"/>
            <a:ext cx="3131210" cy="68726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850" spc="10" dirty="0">
                <a:solidFill>
                  <a:srgbClr val="bc5c45"/>
                </a:solidFill>
                <a:latin typeface="Verdana"/>
                <a:cs typeface="Verdana"/>
              </a:rPr>
              <a:t>Any Doubts?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4733" y="20192"/>
            <a:ext cx="145389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e5846"/>
                </a:solidFill>
                <a:latin typeface="Verdana"/>
                <a:cs typeface="Verdana"/>
              </a:rPr>
              <a:t>2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224655" y="3262883"/>
            <a:ext cx="2890862" cy="68726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spc="10" dirty="0">
                <a:solidFill>
                  <a:srgbClr val="bc5c45"/>
                </a:solidFill>
                <a:latin typeface="Verdana"/>
                <a:cs typeface="Verdana"/>
              </a:rPr>
              <a:t>Binary Trees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4733" y="20192"/>
            <a:ext cx="145389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5074" y="785050"/>
            <a:ext cx="2089353" cy="49826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60" spc="10" dirty="0">
                <a:solidFill>
                  <a:srgbClr val="bc5c45"/>
                </a:solidFill>
                <a:latin typeface="Verdana"/>
                <a:cs typeface="Verdana"/>
              </a:rPr>
              <a:t>Binary Trees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4452" y="1283207"/>
            <a:ext cx="5941567" cy="4390644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7904733" y="17144"/>
            <a:ext cx="145389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e5846"/>
                </a:solidFill>
                <a:latin typeface="Verdana"/>
                <a:cs typeface="Verdana"/>
              </a:rPr>
              <a:t>4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5074" y="785050"/>
            <a:ext cx="3154540" cy="49826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70" spc="10" dirty="0">
                <a:solidFill>
                  <a:srgbClr val="bc5c45"/>
                </a:solidFill>
                <a:latin typeface="Verdana"/>
                <a:cs typeface="Verdana"/>
              </a:rPr>
              <a:t>Binary Tree Node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020" y="2497836"/>
            <a:ext cx="2157809" cy="159790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class node{ </a:t>
            </a:r>
            <a:endParaRPr sz="2400">
              <a:latin typeface="Verdana"/>
              <a:cs typeface="Verdana"/>
            </a:endParaRPr>
          </a:p>
          <a:p>
            <a:pPr marL="337185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int data; </a:t>
            </a:r>
            <a:endParaRPr sz="2400">
              <a:latin typeface="Verdana"/>
              <a:cs typeface="Verdana"/>
            </a:endParaRPr>
          </a:p>
          <a:p>
            <a:pPr marL="337185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node* left; </a:t>
            </a:r>
            <a:endParaRPr sz="2400">
              <a:latin typeface="Verdana"/>
              <a:cs typeface="Verdana"/>
            </a:endParaRPr>
          </a:p>
          <a:p>
            <a:pPr marL="337185">
              <a:lnSpc>
                <a:spcPct val="100000"/>
              </a:lnSpc>
            </a:pPr>
            <a:r>
              <a:rPr sz="2280" spc="10" dirty="0">
                <a:latin typeface="Verdana"/>
                <a:cs typeface="Verdana"/>
              </a:rPr>
              <a:t>node* right;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4302252"/>
            <a:ext cx="300837" cy="41236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4733" y="17144"/>
            <a:ext cx="225857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5074" y="785050"/>
            <a:ext cx="2773995" cy="49826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70" spc="10" dirty="0">
                <a:solidFill>
                  <a:srgbClr val="bc5c45"/>
                </a:solidFill>
                <a:latin typeface="Verdana"/>
                <a:cs typeface="Verdana"/>
              </a:rPr>
              <a:t>Input &amp; Output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3281553"/>
            <a:ext cx="274845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Verdana"/>
                <a:cs typeface="Verdana"/>
              </a:rPr>
              <a:t>1.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855" y="3204972"/>
            <a:ext cx="713475" cy="8116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latin typeface="Verdana"/>
                <a:cs typeface="Verdana"/>
              </a:rPr>
              <a:t>Ta k e</a:t>
            </a:r>
            <a:endParaRPr sz="18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280" spc="10" dirty="0">
                <a:latin typeface="Verdana"/>
                <a:cs typeface="Verdana"/>
              </a:rPr>
              <a:t>Print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383802" y="3204972"/>
            <a:ext cx="843198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Input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3726561"/>
            <a:ext cx="257700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Verdana"/>
                <a:cs typeface="Verdana"/>
              </a:rPr>
              <a:t>2.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4733" y="17144"/>
            <a:ext cx="225857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5074" y="785050"/>
            <a:ext cx="4078302" cy="49826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spc="10" dirty="0">
                <a:solidFill>
                  <a:srgbClr val="bc5c45"/>
                </a:solidFill>
                <a:latin typeface="Verdana"/>
                <a:cs typeface="Verdana"/>
              </a:rPr>
              <a:t>Lets discuss a problem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2583180"/>
            <a:ext cx="4144642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Verdana"/>
                <a:cs typeface="Verdana"/>
              </a:rPr>
              <a:t>1.  </a:t>
            </a:r>
            <a:r>
              <a:rPr sz="2400" spc="10" dirty="0">
                <a:latin typeface="Verdana"/>
                <a:cs typeface="Verdana"/>
              </a:rPr>
              <a:t>Count number of Nodes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3104769"/>
            <a:ext cx="293911" cy="30927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Verdana"/>
                <a:cs typeface="Verdana"/>
              </a:rPr>
              <a:t>2.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855" y="3028188"/>
            <a:ext cx="1065702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Height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727337" y="3028188"/>
            <a:ext cx="405536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855" y="3028188"/>
            <a:ext cx="2152672" cy="7997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1471929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the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Find diameter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57930" y="3028188"/>
            <a:ext cx="693267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tree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3534537"/>
            <a:ext cx="284378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Verdana"/>
                <a:cs typeface="Verdana"/>
              </a:rPr>
              <a:t>3.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787470" y="3457956"/>
            <a:ext cx="405536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68787" y="3457956"/>
            <a:ext cx="290474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458665" y="3457956"/>
            <a:ext cx="1020988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binary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461330" y="3457956"/>
            <a:ext cx="693268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tree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3902964"/>
            <a:ext cx="6501219" cy="74330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c5c45"/>
                </a:solidFill>
                <a:latin typeface="Verdana"/>
                <a:cs typeface="Verdana"/>
              </a:rPr>
              <a:t>4.  </a:t>
            </a:r>
            <a:r>
              <a:rPr sz="2280" spc="10" dirty="0">
                <a:latin typeface="Verdana"/>
                <a:cs typeface="Verdana"/>
              </a:rPr>
              <a:t>Max Sum Problem by taking either child </a:t>
            </a:r>
            <a:endParaRPr sz="2200">
              <a:latin typeface="Verdana"/>
              <a:cs typeface="Verdana"/>
            </a:endParaRPr>
          </a:p>
          <a:p>
            <a:pPr marL="45720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or parent node in the sum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4733" y="17144"/>
            <a:ext cx="225857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7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5073" y="785050"/>
            <a:ext cx="1696656" cy="49826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spc="10" dirty="0">
                <a:solidFill>
                  <a:srgbClr val="bc5c45"/>
                </a:solidFill>
                <a:latin typeface="Verdana"/>
                <a:cs typeface="Verdana"/>
              </a:rPr>
              <a:t>Your Turn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3281553"/>
            <a:ext cx="284378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Verdana"/>
                <a:cs typeface="Verdana"/>
              </a:rPr>
              <a:t>1.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855" y="3204972"/>
            <a:ext cx="703935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Find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855" y="3204972"/>
            <a:ext cx="977227" cy="8116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686752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Mirror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638755" y="3204972"/>
            <a:ext cx="914399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node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516642" y="3204972"/>
            <a:ext cx="343692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in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45382" y="3204972"/>
            <a:ext cx="982217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Binary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15662" y="3204972"/>
            <a:ext cx="614628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latin typeface="Verdana"/>
                <a:cs typeface="Verdana"/>
              </a:rPr>
              <a:t>Tr e 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3726561"/>
            <a:ext cx="261541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Verdana"/>
                <a:cs typeface="Verdana"/>
              </a:rPr>
              <a:t>2.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70810" y="3649980"/>
            <a:ext cx="1282291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a binary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53192" y="3649980"/>
            <a:ext cx="693267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tree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4733" y="17144"/>
            <a:ext cx="225857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133" y="749808"/>
            <a:ext cx="6521879" cy="5498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60" spc="10" dirty="0">
                <a:solidFill>
                  <a:srgbClr val="bc5c45"/>
                </a:solidFill>
                <a:latin typeface="Verdana"/>
                <a:cs typeface="Verdana"/>
              </a:rPr>
              <a:t>Another Traversal for Binary Trees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2425065"/>
            <a:ext cx="269153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Verdana"/>
                <a:cs typeface="Verdana"/>
              </a:rPr>
              <a:t>1.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855" y="2348484"/>
            <a:ext cx="1135989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Verdana"/>
                <a:cs typeface="Verdana"/>
              </a:rPr>
              <a:t>Inorder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855" y="2348484"/>
            <a:ext cx="2388999" cy="159813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1124076">
              <a:lnSpc>
                <a:spcPct val="100000"/>
              </a:lnSpc>
            </a:pPr>
            <a:r>
              <a:rPr sz="1380" spc="10" dirty="0">
                <a:latin typeface="Verdana"/>
                <a:cs typeface="Verdana"/>
              </a:rPr>
              <a:t>Tr a v e r s a l</a:t>
            </a:r>
            <a:endParaRPr sz="13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Preorder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Postorder</a:t>
            </a:r>
            <a:endParaRPr sz="24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LevelOrder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2870073"/>
            <a:ext cx="290070" cy="30927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Verdana"/>
                <a:cs typeface="Verdana"/>
              </a:rPr>
              <a:t>2.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3302889"/>
            <a:ext cx="286298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Verdana"/>
                <a:cs typeface="Verdana"/>
              </a:rPr>
              <a:t>3.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3747897"/>
            <a:ext cx="297683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c5c45"/>
                </a:solidFill>
                <a:latin typeface="Verdana"/>
                <a:cs typeface="Verdana"/>
              </a:rPr>
              <a:t>4.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4573524"/>
            <a:ext cx="2696558" cy="4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More Questions…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4733" y="20192"/>
            <a:ext cx="225857" cy="30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e5846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2020-03-13T14:54:11Z</dcterms:created>
  <dcterms:modified xsi:type="dcterms:W3CDTF">2020-03-13T14:54:11Z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2020-03-13T00:00:00Z</vt:filetime>
  </property>
  <property fmtid="{D5CDD505-2E9C-101B-9397-08002B2CF9AE}" pid="3" name="LastSaved">
    <vt:filetime>2020-03-13T00:00:00Z</vt:filetime>
  </property>
</Properties>
</file>