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75" y="3175"/>
            <a:ext cx="9140825" cy="685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193547" y="0"/>
                </a:moveTo>
                <a:lnTo>
                  <a:pt x="0" y="0"/>
                </a:lnTo>
                <a:lnTo>
                  <a:pt x="0" y="6858000"/>
                </a:lnTo>
                <a:lnTo>
                  <a:pt x="193547" y="6858000"/>
                </a:lnTo>
                <a:lnTo>
                  <a:pt x="193547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1482852" y="0"/>
                </a:moveTo>
                <a:lnTo>
                  <a:pt x="0" y="0"/>
                </a:lnTo>
                <a:lnTo>
                  <a:pt x="0" y="344424"/>
                </a:lnTo>
                <a:lnTo>
                  <a:pt x="1482852" y="344424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1482852" y="0"/>
                </a:moveTo>
                <a:lnTo>
                  <a:pt x="0" y="0"/>
                </a:lnTo>
                <a:lnTo>
                  <a:pt x="0" y="327659"/>
                </a:lnTo>
                <a:lnTo>
                  <a:pt x="1482852" y="327659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228600" y="0"/>
                </a:moveTo>
                <a:lnTo>
                  <a:pt x="0" y="0"/>
                </a:lnTo>
                <a:lnTo>
                  <a:pt x="0" y="344424"/>
                </a:lnTo>
                <a:lnTo>
                  <a:pt x="228600" y="344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228600" y="0"/>
                </a:moveTo>
                <a:lnTo>
                  <a:pt x="0" y="0"/>
                </a:lnTo>
                <a:lnTo>
                  <a:pt x="0" y="327659"/>
                </a:lnTo>
                <a:lnTo>
                  <a:pt x="228600" y="327659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762000" y="0"/>
                </a:moveTo>
                <a:lnTo>
                  <a:pt x="0" y="0"/>
                </a:lnTo>
                <a:lnTo>
                  <a:pt x="0" y="344424"/>
                </a:lnTo>
                <a:lnTo>
                  <a:pt x="762000" y="344424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762000" y="0"/>
                </a:moveTo>
                <a:lnTo>
                  <a:pt x="0" y="0"/>
                </a:lnTo>
                <a:lnTo>
                  <a:pt x="0" y="327659"/>
                </a:lnTo>
                <a:lnTo>
                  <a:pt x="762000" y="327659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1524000" y="0"/>
                </a:moveTo>
                <a:lnTo>
                  <a:pt x="0" y="0"/>
                </a:lnTo>
                <a:lnTo>
                  <a:pt x="0" y="344424"/>
                </a:lnTo>
                <a:lnTo>
                  <a:pt x="1524000" y="344424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1524000" y="0"/>
                </a:moveTo>
                <a:lnTo>
                  <a:pt x="0" y="0"/>
                </a:lnTo>
                <a:lnTo>
                  <a:pt x="0" y="327659"/>
                </a:lnTo>
                <a:lnTo>
                  <a:pt x="1524000" y="327659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150875" y="0"/>
                </a:moveTo>
                <a:lnTo>
                  <a:pt x="0" y="0"/>
                </a:lnTo>
                <a:lnTo>
                  <a:pt x="0" y="6858000"/>
                </a:lnTo>
                <a:lnTo>
                  <a:pt x="150875" y="6858000"/>
                </a:lnTo>
                <a:lnTo>
                  <a:pt x="150875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2743200" y="0"/>
                </a:moveTo>
                <a:lnTo>
                  <a:pt x="0" y="0"/>
                </a:lnTo>
                <a:lnTo>
                  <a:pt x="0" y="344424"/>
                </a:lnTo>
                <a:lnTo>
                  <a:pt x="2743200" y="344424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2743200" y="0"/>
                </a:moveTo>
                <a:lnTo>
                  <a:pt x="0" y="0"/>
                </a:lnTo>
                <a:lnTo>
                  <a:pt x="0" y="327659"/>
                </a:lnTo>
                <a:lnTo>
                  <a:pt x="2743200" y="327659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52679" y="2381"/>
            <a:ext cx="9091320" cy="685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6991093" y="5855715"/>
            <a:ext cx="1243548" cy="3687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1746" y="2412871"/>
            <a:ext cx="6880506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6557" y="1466291"/>
            <a:ext cx="7050885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3.png"/><Relationship Id="rId4" Type="http://schemas.openxmlformats.org/officeDocument/2006/relationships/image" Target="../media/image40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3.png"/><Relationship Id="rId4" Type="http://schemas.openxmlformats.org/officeDocument/2006/relationships/image" Target="../media/image50.png"/><Relationship Id="rId5" Type="http://schemas.openxmlformats.org/officeDocument/2006/relationships/image" Target="../media/image28.png"/><Relationship Id="rId6" Type="http://schemas.openxmlformats.org/officeDocument/2006/relationships/image" Target="../media/image48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5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9.png"/><Relationship Id="rId4" Type="http://schemas.openxmlformats.org/officeDocument/2006/relationships/image" Target="../media/image52.png"/><Relationship Id="rId5" Type="http://schemas.openxmlformats.org/officeDocument/2006/relationships/image" Target="../media/image51.png"/><Relationship Id="rId6" Type="http://schemas.openxmlformats.org/officeDocument/2006/relationships/image" Target="../media/image28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9.png"/><Relationship Id="rId4" Type="http://schemas.openxmlformats.org/officeDocument/2006/relationships/image" Target="../media/image52.png"/><Relationship Id="rId5" Type="http://schemas.openxmlformats.org/officeDocument/2006/relationships/image" Target="../media/image51.png"/><Relationship Id="rId6" Type="http://schemas.openxmlformats.org/officeDocument/2006/relationships/image" Target="../media/image28.png"/><Relationship Id="rId7" Type="http://schemas.openxmlformats.org/officeDocument/2006/relationships/image" Target="../media/image63.png"/><Relationship Id="rId8" Type="http://schemas.openxmlformats.org/officeDocument/2006/relationships/image" Target="../media/image54.png"/><Relationship Id="rId9" Type="http://schemas.openxmlformats.org/officeDocument/2006/relationships/image" Target="../media/image62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0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28.png"/><Relationship Id="rId5" Type="http://schemas.openxmlformats.org/officeDocument/2006/relationships/image" Target="../media/image48.png"/><Relationship Id="rId6" Type="http://schemas.openxmlformats.org/officeDocument/2006/relationships/image" Target="../media/image2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65.png"/><Relationship Id="rId12" Type="http://schemas.openxmlformats.org/officeDocument/2006/relationships/image" Target="../media/image74.png"/><Relationship Id="rId13" Type="http://schemas.openxmlformats.org/officeDocument/2006/relationships/image" Target="../media/image51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www.hackerblocks.com/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9.png"/><Relationship Id="rId4" Type="http://schemas.openxmlformats.org/officeDocument/2006/relationships/image" Target="../media/image52.png"/><Relationship Id="rId5" Type="http://schemas.openxmlformats.org/officeDocument/2006/relationships/image" Target="../media/image82.png"/><Relationship Id="rId6" Type="http://schemas.openxmlformats.org/officeDocument/2006/relationships/image" Target="../media/image28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83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9.png"/><Relationship Id="rId4" Type="http://schemas.openxmlformats.org/officeDocument/2006/relationships/image" Target="../media/image52.png"/><Relationship Id="rId5" Type="http://schemas.openxmlformats.org/officeDocument/2006/relationships/image" Target="../media/image82.png"/><Relationship Id="rId6" Type="http://schemas.openxmlformats.org/officeDocument/2006/relationships/image" Target="../media/image28.png"/><Relationship Id="rId7" Type="http://schemas.openxmlformats.org/officeDocument/2006/relationships/image" Target="../media/image63.png"/><Relationship Id="rId8" Type="http://schemas.openxmlformats.org/officeDocument/2006/relationships/image" Target="../media/image54.png"/><Relationship Id="rId9" Type="http://schemas.openxmlformats.org/officeDocument/2006/relationships/image" Target="../media/image62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0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hyperlink" Target="mailto:kartik.mathur@codingblocks.com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3175"/>
            <a:ext cx="9140825" cy="685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195072" y="0"/>
                </a:moveTo>
                <a:lnTo>
                  <a:pt x="0" y="0"/>
                </a:lnTo>
                <a:lnTo>
                  <a:pt x="0" y="6858000"/>
                </a:lnTo>
                <a:lnTo>
                  <a:pt x="195072" y="6858000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1481328" y="0"/>
                </a:moveTo>
                <a:lnTo>
                  <a:pt x="0" y="0"/>
                </a:lnTo>
                <a:lnTo>
                  <a:pt x="0" y="601979"/>
                </a:lnTo>
                <a:lnTo>
                  <a:pt x="1481328" y="601979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1481328" y="0"/>
                </a:moveTo>
                <a:lnTo>
                  <a:pt x="0" y="0"/>
                </a:lnTo>
                <a:lnTo>
                  <a:pt x="0" y="608076"/>
                </a:lnTo>
                <a:lnTo>
                  <a:pt x="1481328" y="608076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1987" y="0"/>
                </a:moveTo>
                <a:lnTo>
                  <a:pt x="0" y="0"/>
                </a:lnTo>
                <a:lnTo>
                  <a:pt x="0" y="6858000"/>
                </a:lnTo>
                <a:lnTo>
                  <a:pt x="761987" y="6858000"/>
                </a:lnTo>
                <a:lnTo>
                  <a:pt x="761987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1524000" y="0"/>
                </a:moveTo>
                <a:lnTo>
                  <a:pt x="0" y="0"/>
                </a:lnTo>
                <a:lnTo>
                  <a:pt x="0" y="608076"/>
                </a:lnTo>
                <a:lnTo>
                  <a:pt x="1524000" y="608076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2382"/>
            <a:ext cx="9144000" cy="6855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3678936" y="0"/>
                </a:moveTo>
                <a:lnTo>
                  <a:pt x="0" y="0"/>
                </a:lnTo>
                <a:lnTo>
                  <a:pt x="0" y="6249924"/>
                </a:lnTo>
                <a:lnTo>
                  <a:pt x="3678936" y="6249924"/>
                </a:lnTo>
                <a:lnTo>
                  <a:pt x="367893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B7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B7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3505200" y="0"/>
                </a:moveTo>
                <a:lnTo>
                  <a:pt x="0" y="0"/>
                </a:lnTo>
                <a:lnTo>
                  <a:pt x="0" y="2292096"/>
                </a:lnTo>
                <a:lnTo>
                  <a:pt x="3505200" y="2292096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3563112" y="0"/>
                </a:moveTo>
                <a:lnTo>
                  <a:pt x="0" y="0"/>
                </a:lnTo>
                <a:lnTo>
                  <a:pt x="0" y="5647944"/>
                </a:lnTo>
                <a:lnTo>
                  <a:pt x="3563112" y="5647944"/>
                </a:lnTo>
                <a:lnTo>
                  <a:pt x="35631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3505200" y="0"/>
                </a:moveTo>
                <a:lnTo>
                  <a:pt x="0" y="0"/>
                </a:lnTo>
                <a:lnTo>
                  <a:pt x="0" y="132587"/>
                </a:lnTo>
                <a:lnTo>
                  <a:pt x="3505200" y="132587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6258" y="745388"/>
            <a:ext cx="3302499" cy="538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84458" y="618744"/>
            <a:ext cx="2759916" cy="1149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13172" y="3291916"/>
            <a:ext cx="31375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70">
                <a:solidFill>
                  <a:srgbClr val="BC5C45"/>
                </a:solidFill>
                <a:latin typeface="Verdana"/>
                <a:cs typeface="Verdana"/>
              </a:rPr>
              <a:t>FUNDAMENTALS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5619" y="4398010"/>
            <a:ext cx="3056890" cy="67627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5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1800" spc="-70">
                <a:solidFill>
                  <a:srgbClr val="404040"/>
                </a:solidFill>
                <a:latin typeface="Verdana"/>
                <a:cs typeface="Verdana"/>
              </a:rPr>
              <a:t>Basics </a:t>
            </a:r>
            <a:r>
              <a:rPr dirty="0" sz="180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Problem</a:t>
            </a:r>
            <a:r>
              <a:rPr dirty="0" sz="1800" spc="-5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Verdana"/>
                <a:cs typeface="Verdana"/>
              </a:rPr>
              <a:t>Solving</a:t>
            </a:r>
            <a:endParaRPr sz="1800">
              <a:latin typeface="Verdana"/>
              <a:cs typeface="Verdana"/>
            </a:endParaRPr>
          </a:p>
          <a:p>
            <a:pPr marL="286385" indent="-287020">
              <a:lnSpc>
                <a:spcPct val="100000"/>
              </a:lnSpc>
              <a:spcBef>
                <a:spcPts val="4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1800" spc="-60">
                <a:solidFill>
                  <a:srgbClr val="404040"/>
                </a:solidFill>
                <a:latin typeface="Verdana"/>
                <a:cs typeface="Verdana"/>
              </a:rPr>
              <a:t>Flowcharts,</a:t>
            </a:r>
            <a:r>
              <a:rPr dirty="0" sz="1800" spc="-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Verdana"/>
                <a:cs typeface="Verdana"/>
              </a:rPr>
              <a:t>PseudoCode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878323" y="2736086"/>
            <a:ext cx="1431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0">
                <a:solidFill>
                  <a:srgbClr val="C0504D"/>
                </a:solidFill>
              </a:rPr>
              <a:t>Le</a:t>
            </a:r>
            <a:r>
              <a:rPr dirty="0" sz="2400" spc="45">
                <a:solidFill>
                  <a:srgbClr val="C0504D"/>
                </a:solidFill>
              </a:rPr>
              <a:t>c</a:t>
            </a:r>
            <a:r>
              <a:rPr dirty="0" sz="2400" spc="-85">
                <a:solidFill>
                  <a:srgbClr val="C0504D"/>
                </a:solidFill>
              </a:rPr>
              <a:t>t</a:t>
            </a:r>
            <a:r>
              <a:rPr dirty="0" sz="2400" spc="-114">
                <a:solidFill>
                  <a:srgbClr val="C0504D"/>
                </a:solidFill>
              </a:rPr>
              <a:t>u</a:t>
            </a:r>
            <a:r>
              <a:rPr dirty="0" sz="2400" spc="-90">
                <a:solidFill>
                  <a:srgbClr val="C0504D"/>
                </a:solidFill>
              </a:rPr>
              <a:t>r</a:t>
            </a:r>
            <a:r>
              <a:rPr dirty="0" sz="2400" spc="-95">
                <a:solidFill>
                  <a:srgbClr val="C0504D"/>
                </a:solidFill>
              </a:rPr>
              <a:t>e</a:t>
            </a:r>
            <a:r>
              <a:rPr dirty="0" sz="2400" spc="-305">
                <a:solidFill>
                  <a:srgbClr val="C0504D"/>
                </a:solidFill>
              </a:rPr>
              <a:t>-</a:t>
            </a:r>
            <a:r>
              <a:rPr dirty="0" sz="2400">
                <a:solidFill>
                  <a:srgbClr val="C0504D"/>
                </a:solidFill>
              </a:rPr>
              <a:t>1</a:t>
            </a:r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6580378" y="5747258"/>
            <a:ext cx="11931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30">
                <a:solidFill>
                  <a:srgbClr val="050505"/>
                </a:solidFill>
                <a:latin typeface="Verdana"/>
                <a:cs typeface="Verdana"/>
              </a:rPr>
              <a:t>Kartik</a:t>
            </a:r>
            <a:r>
              <a:rPr dirty="0" sz="1400" spc="-105">
                <a:solidFill>
                  <a:srgbClr val="050505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50505"/>
                </a:solidFill>
                <a:latin typeface="Verdana"/>
                <a:cs typeface="Verdana"/>
              </a:rPr>
              <a:t>Mathur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50357" y="5879998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E5846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So </a:t>
            </a:r>
            <a:r>
              <a:rPr dirty="0" spc="50"/>
              <a:t>we </a:t>
            </a:r>
            <a:r>
              <a:rPr dirty="0" spc="-80"/>
              <a:t>use</a:t>
            </a:r>
            <a:r>
              <a:rPr dirty="0" spc="-400"/>
              <a:t> </a:t>
            </a:r>
            <a:r>
              <a:rPr dirty="0" spc="15"/>
              <a:t>programminglanguage  </a:t>
            </a:r>
            <a:r>
              <a:rPr dirty="0" spc="-95"/>
              <a:t>with </a:t>
            </a:r>
            <a:r>
              <a:rPr dirty="0" spc="-70"/>
              <a:t>Flowcharts </a:t>
            </a:r>
            <a:r>
              <a:rPr dirty="0" spc="-5"/>
              <a:t>&amp; </a:t>
            </a:r>
            <a:r>
              <a:rPr dirty="0" spc="-114"/>
              <a:t>Algorithms </a:t>
            </a:r>
            <a:r>
              <a:rPr dirty="0" spc="-90"/>
              <a:t>for  </a:t>
            </a:r>
            <a:r>
              <a:rPr dirty="0" spc="-105"/>
              <a:t>solving </a:t>
            </a:r>
            <a:r>
              <a:rPr dirty="0" spc="-5"/>
              <a:t>a</a:t>
            </a:r>
            <a:r>
              <a:rPr dirty="0" spc="-240"/>
              <a:t> </a:t>
            </a:r>
            <a:r>
              <a:rPr dirty="0" spc="-40"/>
              <a:t>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392" y="1944027"/>
            <a:ext cx="7188630" cy="3393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3175"/>
            <a:ext cx="9140825" cy="685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193547" y="0"/>
                </a:moveTo>
                <a:lnTo>
                  <a:pt x="0" y="0"/>
                </a:lnTo>
                <a:lnTo>
                  <a:pt x="0" y="6858000"/>
                </a:lnTo>
                <a:lnTo>
                  <a:pt x="193547" y="6858000"/>
                </a:lnTo>
                <a:lnTo>
                  <a:pt x="193547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1482852" y="0"/>
                </a:moveTo>
                <a:lnTo>
                  <a:pt x="0" y="0"/>
                </a:lnTo>
                <a:lnTo>
                  <a:pt x="0" y="344424"/>
                </a:lnTo>
                <a:lnTo>
                  <a:pt x="1482852" y="344424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6552945"/>
            <a:ext cx="1483360" cy="305435"/>
          </a:xfrm>
          <a:custGeom>
            <a:avLst/>
            <a:gdLst/>
            <a:ahLst/>
            <a:cxnLst/>
            <a:rect l="l" t="t" r="r" b="b"/>
            <a:pathLst>
              <a:path w="1483360" h="305434">
                <a:moveTo>
                  <a:pt x="0" y="305053"/>
                </a:moveTo>
                <a:lnTo>
                  <a:pt x="1482852" y="305053"/>
                </a:lnTo>
                <a:lnTo>
                  <a:pt x="1482852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228600" y="0"/>
                </a:moveTo>
                <a:lnTo>
                  <a:pt x="0" y="0"/>
                </a:lnTo>
                <a:lnTo>
                  <a:pt x="0" y="344424"/>
                </a:lnTo>
                <a:lnTo>
                  <a:pt x="228600" y="344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6552945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4">
                <a:moveTo>
                  <a:pt x="0" y="305053"/>
                </a:moveTo>
                <a:lnTo>
                  <a:pt x="228600" y="305053"/>
                </a:lnTo>
                <a:lnTo>
                  <a:pt x="2286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762000" y="0"/>
                </a:moveTo>
                <a:lnTo>
                  <a:pt x="0" y="0"/>
                </a:lnTo>
                <a:lnTo>
                  <a:pt x="0" y="344424"/>
                </a:lnTo>
                <a:lnTo>
                  <a:pt x="762000" y="344424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6552945"/>
            <a:ext cx="762000" cy="305435"/>
          </a:xfrm>
          <a:custGeom>
            <a:avLst/>
            <a:gdLst/>
            <a:ahLst/>
            <a:cxnLst/>
            <a:rect l="l" t="t" r="r" b="b"/>
            <a:pathLst>
              <a:path w="762000" h="305434">
                <a:moveTo>
                  <a:pt x="0" y="305053"/>
                </a:moveTo>
                <a:lnTo>
                  <a:pt x="762000" y="305053"/>
                </a:lnTo>
                <a:lnTo>
                  <a:pt x="7620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1524000" y="0"/>
                </a:moveTo>
                <a:lnTo>
                  <a:pt x="0" y="0"/>
                </a:lnTo>
                <a:lnTo>
                  <a:pt x="0" y="344424"/>
                </a:lnTo>
                <a:lnTo>
                  <a:pt x="1524000" y="344424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3" y="6552945"/>
            <a:ext cx="1524000" cy="305435"/>
          </a:xfrm>
          <a:custGeom>
            <a:avLst/>
            <a:gdLst/>
            <a:ahLst/>
            <a:cxnLst/>
            <a:rect l="l" t="t" r="r" b="b"/>
            <a:pathLst>
              <a:path w="1524000" h="305434">
                <a:moveTo>
                  <a:pt x="0" y="305053"/>
                </a:moveTo>
                <a:lnTo>
                  <a:pt x="1524000" y="305053"/>
                </a:lnTo>
                <a:lnTo>
                  <a:pt x="15240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150875" y="0"/>
                </a:moveTo>
                <a:lnTo>
                  <a:pt x="0" y="0"/>
                </a:lnTo>
                <a:lnTo>
                  <a:pt x="0" y="6858000"/>
                </a:lnTo>
                <a:lnTo>
                  <a:pt x="150875" y="6858000"/>
                </a:lnTo>
                <a:lnTo>
                  <a:pt x="150875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2743200" y="0"/>
                </a:moveTo>
                <a:lnTo>
                  <a:pt x="0" y="0"/>
                </a:lnTo>
                <a:lnTo>
                  <a:pt x="0" y="344424"/>
                </a:lnTo>
                <a:lnTo>
                  <a:pt x="2743200" y="344424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3" y="6552945"/>
            <a:ext cx="2743200" cy="305435"/>
          </a:xfrm>
          <a:custGeom>
            <a:avLst/>
            <a:gdLst/>
            <a:ahLst/>
            <a:cxnLst/>
            <a:rect l="l" t="t" r="r" b="b"/>
            <a:pathLst>
              <a:path w="2743200" h="305434">
                <a:moveTo>
                  <a:pt x="0" y="305053"/>
                </a:moveTo>
                <a:lnTo>
                  <a:pt x="2743200" y="305053"/>
                </a:lnTo>
                <a:lnTo>
                  <a:pt x="27432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679" y="2381"/>
            <a:ext cx="9091320" cy="685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3670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91093" y="5855715"/>
            <a:ext cx="1243548" cy="368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65182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What</a:t>
            </a:r>
            <a:r>
              <a:rPr dirty="0" spc="-65"/>
              <a:t> </a:t>
            </a:r>
            <a:r>
              <a:rPr dirty="0" spc="-175"/>
              <a:t>is</a:t>
            </a:r>
            <a:r>
              <a:rPr dirty="0" spc="-680"/>
              <a:t> </a:t>
            </a:r>
            <a:r>
              <a:rPr dirty="0" spc="-40"/>
              <a:t>programming</a:t>
            </a:r>
            <a:r>
              <a:rPr dirty="0" spc="-405"/>
              <a:t> </a:t>
            </a:r>
            <a:r>
              <a:rPr dirty="0" spc="65"/>
              <a:t>language?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90447" y="1466291"/>
            <a:ext cx="6569075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6385" marR="124460" indent="-2743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35">
                <a:latin typeface="Verdana"/>
                <a:cs typeface="Verdana"/>
              </a:rPr>
              <a:t>programming </a:t>
            </a:r>
            <a:r>
              <a:rPr dirty="0" sz="2400" spc="45">
                <a:latin typeface="Verdana"/>
                <a:cs typeface="Verdana"/>
              </a:rPr>
              <a:t>language </a:t>
            </a:r>
            <a:r>
              <a:rPr dirty="0" sz="2400" spc="-12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80">
                <a:latin typeface="Verdana"/>
                <a:cs typeface="Verdana"/>
              </a:rPr>
              <a:t>set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52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rules  </a:t>
            </a:r>
            <a:r>
              <a:rPr dirty="0" sz="2400" spc="-25">
                <a:latin typeface="Verdana"/>
                <a:cs typeface="Verdana"/>
              </a:rPr>
              <a:t>that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provides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way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telling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computer  </a:t>
            </a:r>
            <a:r>
              <a:rPr dirty="0" sz="2400" spc="-5">
                <a:latin typeface="Verdana"/>
                <a:cs typeface="Verdana"/>
              </a:rPr>
              <a:t>what </a:t>
            </a:r>
            <a:r>
              <a:rPr dirty="0" sz="2400" spc="-35">
                <a:latin typeface="Verdana"/>
                <a:cs typeface="Verdana"/>
              </a:rPr>
              <a:t>operations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51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perform</a:t>
            </a:r>
            <a:endParaRPr sz="2400">
              <a:latin typeface="Verdana"/>
              <a:cs typeface="Verdana"/>
            </a:endParaRPr>
          </a:p>
          <a:p>
            <a:pPr marL="287020" marR="1009015" indent="-27432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0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160">
                <a:latin typeface="Verdana"/>
                <a:cs typeface="Verdana"/>
              </a:rPr>
              <a:t>It</a:t>
            </a:r>
            <a:r>
              <a:rPr dirty="0" sz="2400" spc="-47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provides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linguistic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framework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for  </a:t>
            </a:r>
            <a:r>
              <a:rPr dirty="0" sz="2400" spc="-25">
                <a:latin typeface="Verdana"/>
                <a:cs typeface="Verdana"/>
              </a:rPr>
              <a:t>describing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computations.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5">
                <a:latin typeface="Verdana"/>
                <a:cs typeface="Verdana"/>
              </a:rPr>
              <a:t>programming </a:t>
            </a:r>
            <a:r>
              <a:rPr dirty="0" sz="2400" spc="20">
                <a:latin typeface="Verdana"/>
                <a:cs typeface="Verdana"/>
              </a:rPr>
              <a:t>language </a:t>
            </a:r>
            <a:r>
              <a:rPr dirty="0" sz="2400" spc="-65">
                <a:latin typeface="Verdana"/>
                <a:cs typeface="Verdana"/>
              </a:rPr>
              <a:t>also has </a:t>
            </a:r>
            <a:r>
              <a:rPr dirty="0" sz="2400" spc="-55">
                <a:latin typeface="Verdana"/>
                <a:cs typeface="Verdana"/>
              </a:rPr>
              <a:t>words,  </a:t>
            </a:r>
            <a:r>
              <a:rPr dirty="0" sz="2400" spc="-105">
                <a:latin typeface="Verdana"/>
                <a:cs typeface="Verdana"/>
              </a:rPr>
              <a:t>symbols </a:t>
            </a:r>
            <a:r>
              <a:rPr dirty="0" sz="2400" spc="55">
                <a:latin typeface="Verdana"/>
                <a:cs typeface="Verdana"/>
              </a:rPr>
              <a:t>and </a:t>
            </a:r>
            <a:r>
              <a:rPr dirty="0" sz="2400" spc="-125">
                <a:latin typeface="Verdana"/>
                <a:cs typeface="Verdana"/>
              </a:rPr>
              <a:t>rules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65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grammar.</a:t>
            </a:r>
            <a:endParaRPr sz="2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100">
                <a:latin typeface="Verdana"/>
                <a:cs typeface="Verdana"/>
              </a:rPr>
              <a:t>The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grammatical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rules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called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BC5C45"/>
                </a:solidFill>
                <a:latin typeface="Verdana"/>
                <a:cs typeface="Verdana"/>
              </a:rPr>
              <a:t>syntax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54387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High/Low </a:t>
            </a:r>
            <a:r>
              <a:rPr dirty="0" spc="-60"/>
              <a:t>Level</a:t>
            </a:r>
            <a:r>
              <a:rPr dirty="0" spc="-610"/>
              <a:t> </a:t>
            </a:r>
            <a:r>
              <a:rPr dirty="0" spc="-20"/>
              <a:t>Languages!</a:t>
            </a:r>
          </a:p>
        </p:txBody>
      </p:sp>
      <p:sp>
        <p:nvSpPr>
          <p:cNvPr id="3" name="object 3"/>
          <p:cNvSpPr/>
          <p:nvPr/>
        </p:nvSpPr>
        <p:spPr>
          <a:xfrm>
            <a:off x="3041142" y="1610080"/>
            <a:ext cx="3217919" cy="931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8511" y="1893570"/>
            <a:ext cx="2099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dirty="0" sz="18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5380" y="2628127"/>
            <a:ext cx="4589484" cy="983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42791" y="2938016"/>
            <a:ext cx="2203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23820" y="3697976"/>
            <a:ext cx="6052504" cy="983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90822" y="4007866"/>
            <a:ext cx="1703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0774" y="4767823"/>
            <a:ext cx="7518479" cy="983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22572" y="5077714"/>
            <a:ext cx="1648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>
                <a:solidFill>
                  <a:srgbClr val="EE5846"/>
                </a:solidFill>
                <a:latin typeface="Verdana"/>
                <a:cs typeface="Verdana"/>
              </a:rPr>
              <a:t>ARM/MIPS/IBM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659638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How</a:t>
            </a:r>
            <a:r>
              <a:rPr dirty="0" spc="-280"/>
              <a:t> </a:t>
            </a:r>
            <a:r>
              <a:rPr dirty="0" spc="85"/>
              <a:t>do</a:t>
            </a:r>
            <a:r>
              <a:rPr dirty="0" spc="-70"/>
              <a:t> </a:t>
            </a:r>
            <a:r>
              <a:rPr dirty="0" spc="45"/>
              <a:t>we</a:t>
            </a:r>
            <a:r>
              <a:rPr dirty="0" spc="-135"/>
              <a:t> </a:t>
            </a:r>
            <a:r>
              <a:rPr dirty="0" spc="-105"/>
              <a:t>work</a:t>
            </a:r>
            <a:r>
              <a:rPr dirty="0" spc="-350"/>
              <a:t> </a:t>
            </a:r>
            <a:r>
              <a:rPr dirty="0" spc="-95"/>
              <a:t>with</a:t>
            </a:r>
            <a:r>
              <a:rPr dirty="0" spc="-355"/>
              <a:t> </a:t>
            </a:r>
            <a:r>
              <a:rPr dirty="0" spc="-80"/>
              <a:t>High</a:t>
            </a:r>
            <a:r>
              <a:rPr dirty="0" spc="-335"/>
              <a:t> </a:t>
            </a:r>
            <a:r>
              <a:rPr dirty="0" spc="-35"/>
              <a:t>Level?</a:t>
            </a:r>
          </a:p>
        </p:txBody>
      </p:sp>
      <p:sp>
        <p:nvSpPr>
          <p:cNvPr id="3" name="object 3"/>
          <p:cNvSpPr/>
          <p:nvPr/>
        </p:nvSpPr>
        <p:spPr>
          <a:xfrm>
            <a:off x="994403" y="2803387"/>
            <a:ext cx="1965178" cy="1643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97000" y="3443478"/>
            <a:ext cx="1104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sum</a:t>
            </a:r>
            <a:r>
              <a:rPr dirty="0" sz="18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=I+j;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6022" y="2803387"/>
            <a:ext cx="1968228" cy="1643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83457" y="3031615"/>
            <a:ext cx="1490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000000</a:t>
            </a:r>
            <a:r>
              <a:rPr dirty="0" sz="18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00001</a:t>
            </a:r>
            <a:endParaRPr sz="1800">
              <a:latin typeface="Verdana"/>
              <a:cs typeface="Verdana"/>
            </a:endParaRPr>
          </a:p>
          <a:p>
            <a:pPr marL="74930">
              <a:lnSpc>
                <a:spcPct val="100000"/>
              </a:lnSpc>
            </a:pP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00010</a:t>
            </a:r>
            <a:r>
              <a:rPr dirty="0" sz="18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00110</a:t>
            </a:r>
            <a:endParaRPr sz="18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</a:pP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00000</a:t>
            </a:r>
            <a:r>
              <a:rPr dirty="0" sz="18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100000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194" y="3598162"/>
            <a:ext cx="86995" cy="53340"/>
          </a:xfrm>
          <a:custGeom>
            <a:avLst/>
            <a:gdLst/>
            <a:ahLst/>
            <a:cxnLst/>
            <a:rect l="l" t="t" r="r" b="b"/>
            <a:pathLst>
              <a:path w="86995" h="53339">
                <a:moveTo>
                  <a:pt x="69710" y="0"/>
                </a:moveTo>
                <a:lnTo>
                  <a:pt x="1142" y="40005"/>
                </a:lnTo>
                <a:lnTo>
                  <a:pt x="0" y="44704"/>
                </a:lnTo>
                <a:lnTo>
                  <a:pt x="4190" y="51943"/>
                </a:lnTo>
                <a:lnTo>
                  <a:pt x="8889" y="53213"/>
                </a:lnTo>
                <a:lnTo>
                  <a:pt x="86893" y="7620"/>
                </a:lnTo>
                <a:lnTo>
                  <a:pt x="84835" y="7620"/>
                </a:lnTo>
                <a:lnTo>
                  <a:pt x="84835" y="6604"/>
                </a:lnTo>
                <a:lnTo>
                  <a:pt x="81025" y="6604"/>
                </a:lnTo>
                <a:lnTo>
                  <a:pt x="69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8653" y="3598164"/>
            <a:ext cx="654050" cy="7620"/>
          </a:xfrm>
          <a:custGeom>
            <a:avLst/>
            <a:gdLst/>
            <a:ahLst/>
            <a:cxnLst/>
            <a:rect l="l" t="t" r="r" b="b"/>
            <a:pathLst>
              <a:path w="654050" h="7620">
                <a:moveTo>
                  <a:pt x="0" y="7619"/>
                </a:moveTo>
                <a:lnTo>
                  <a:pt x="653719" y="7619"/>
                </a:lnTo>
                <a:lnTo>
                  <a:pt x="653719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8653" y="3590544"/>
            <a:ext cx="654050" cy="7620"/>
          </a:xfrm>
          <a:custGeom>
            <a:avLst/>
            <a:gdLst/>
            <a:ahLst/>
            <a:cxnLst/>
            <a:rect l="l" t="t" r="r" b="b"/>
            <a:pathLst>
              <a:path w="654050" h="7620">
                <a:moveTo>
                  <a:pt x="0" y="7620"/>
                </a:moveTo>
                <a:lnTo>
                  <a:pt x="653719" y="7620"/>
                </a:lnTo>
                <a:lnTo>
                  <a:pt x="65371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4028" y="3590544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58901" y="3591559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28" y="0"/>
                </a:moveTo>
                <a:lnTo>
                  <a:pt x="0" y="6603"/>
                </a:lnTo>
                <a:lnTo>
                  <a:pt x="11328" y="13207"/>
                </a:lnTo>
                <a:lnTo>
                  <a:pt x="11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70223" y="3591559"/>
            <a:ext cx="3810" cy="13335"/>
          </a:xfrm>
          <a:custGeom>
            <a:avLst/>
            <a:gdLst/>
            <a:ahLst/>
            <a:cxnLst/>
            <a:rect l="l" t="t" r="r" b="b"/>
            <a:pathLst>
              <a:path w="3810" h="13335">
                <a:moveTo>
                  <a:pt x="3810" y="0"/>
                </a:moveTo>
                <a:lnTo>
                  <a:pt x="0" y="0"/>
                </a:lnTo>
                <a:lnTo>
                  <a:pt x="0" y="13208"/>
                </a:lnTo>
                <a:lnTo>
                  <a:pt x="3810" y="13208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89196" y="3544951"/>
            <a:ext cx="86995" cy="53340"/>
          </a:xfrm>
          <a:custGeom>
            <a:avLst/>
            <a:gdLst/>
            <a:ahLst/>
            <a:cxnLst/>
            <a:rect l="l" t="t" r="r" b="b"/>
            <a:pathLst>
              <a:path w="86995" h="53339">
                <a:moveTo>
                  <a:pt x="8889" y="0"/>
                </a:moveTo>
                <a:lnTo>
                  <a:pt x="4190" y="1270"/>
                </a:lnTo>
                <a:lnTo>
                  <a:pt x="0" y="8509"/>
                </a:lnTo>
                <a:lnTo>
                  <a:pt x="1142" y="13208"/>
                </a:lnTo>
                <a:lnTo>
                  <a:pt x="69710" y="53213"/>
                </a:lnTo>
                <a:lnTo>
                  <a:pt x="81025" y="46609"/>
                </a:lnTo>
                <a:lnTo>
                  <a:pt x="84835" y="46609"/>
                </a:lnTo>
                <a:lnTo>
                  <a:pt x="84835" y="45593"/>
                </a:lnTo>
                <a:lnTo>
                  <a:pt x="86893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96402" y="3598162"/>
            <a:ext cx="86995" cy="53340"/>
          </a:xfrm>
          <a:custGeom>
            <a:avLst/>
            <a:gdLst/>
            <a:ahLst/>
            <a:cxnLst/>
            <a:rect l="l" t="t" r="r" b="b"/>
            <a:pathLst>
              <a:path w="86995" h="53339">
                <a:moveTo>
                  <a:pt x="69710" y="0"/>
                </a:moveTo>
                <a:lnTo>
                  <a:pt x="1142" y="40005"/>
                </a:lnTo>
                <a:lnTo>
                  <a:pt x="0" y="44704"/>
                </a:lnTo>
                <a:lnTo>
                  <a:pt x="4190" y="51943"/>
                </a:lnTo>
                <a:lnTo>
                  <a:pt x="8889" y="53213"/>
                </a:lnTo>
                <a:lnTo>
                  <a:pt x="86893" y="7620"/>
                </a:lnTo>
                <a:lnTo>
                  <a:pt x="84835" y="7620"/>
                </a:lnTo>
                <a:lnTo>
                  <a:pt x="84835" y="6604"/>
                </a:lnTo>
                <a:lnTo>
                  <a:pt x="81025" y="6604"/>
                </a:lnTo>
                <a:lnTo>
                  <a:pt x="69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05859" y="3598164"/>
            <a:ext cx="654050" cy="7620"/>
          </a:xfrm>
          <a:custGeom>
            <a:avLst/>
            <a:gdLst/>
            <a:ahLst/>
            <a:cxnLst/>
            <a:rect l="l" t="t" r="r" b="b"/>
            <a:pathLst>
              <a:path w="654050" h="7620">
                <a:moveTo>
                  <a:pt x="0" y="7619"/>
                </a:moveTo>
                <a:lnTo>
                  <a:pt x="653719" y="7619"/>
                </a:lnTo>
                <a:lnTo>
                  <a:pt x="653719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05859" y="3590544"/>
            <a:ext cx="654050" cy="7620"/>
          </a:xfrm>
          <a:custGeom>
            <a:avLst/>
            <a:gdLst/>
            <a:ahLst/>
            <a:cxnLst/>
            <a:rect l="l" t="t" r="r" b="b"/>
            <a:pathLst>
              <a:path w="654050" h="7620">
                <a:moveTo>
                  <a:pt x="0" y="7620"/>
                </a:moveTo>
                <a:lnTo>
                  <a:pt x="653719" y="7620"/>
                </a:lnTo>
                <a:lnTo>
                  <a:pt x="65371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81235" y="3590544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66109" y="3591559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603"/>
                </a:lnTo>
                <a:lnTo>
                  <a:pt x="11315" y="13207"/>
                </a:lnTo>
                <a:lnTo>
                  <a:pt x="11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77419" y="3591559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822" y="0"/>
                </a:moveTo>
                <a:lnTo>
                  <a:pt x="0" y="0"/>
                </a:lnTo>
                <a:lnTo>
                  <a:pt x="0" y="13208"/>
                </a:lnTo>
                <a:lnTo>
                  <a:pt x="3822" y="13208"/>
                </a:lnTo>
                <a:lnTo>
                  <a:pt x="3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96404" y="3544951"/>
            <a:ext cx="86995" cy="53340"/>
          </a:xfrm>
          <a:custGeom>
            <a:avLst/>
            <a:gdLst/>
            <a:ahLst/>
            <a:cxnLst/>
            <a:rect l="l" t="t" r="r" b="b"/>
            <a:pathLst>
              <a:path w="86995" h="53339">
                <a:moveTo>
                  <a:pt x="8889" y="0"/>
                </a:moveTo>
                <a:lnTo>
                  <a:pt x="4190" y="1270"/>
                </a:lnTo>
                <a:lnTo>
                  <a:pt x="0" y="8509"/>
                </a:lnTo>
                <a:lnTo>
                  <a:pt x="1142" y="13208"/>
                </a:lnTo>
                <a:lnTo>
                  <a:pt x="69710" y="53213"/>
                </a:lnTo>
                <a:lnTo>
                  <a:pt x="81025" y="46609"/>
                </a:lnTo>
                <a:lnTo>
                  <a:pt x="84835" y="46609"/>
                </a:lnTo>
                <a:lnTo>
                  <a:pt x="84835" y="45593"/>
                </a:lnTo>
                <a:lnTo>
                  <a:pt x="86893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31866" y="2059682"/>
            <a:ext cx="2274509" cy="3213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073144" y="2428111"/>
            <a:ext cx="1176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Magic</a:t>
            </a:r>
            <a:r>
              <a:rPr dirty="0" sz="1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Box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99217" y="2896335"/>
            <a:ext cx="1539929" cy="877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45913" y="3152392"/>
            <a:ext cx="10363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99217" y="4112486"/>
            <a:ext cx="1539929" cy="877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344033" y="4369054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nk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2432" y="4616856"/>
            <a:ext cx="1348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Verdana"/>
                <a:cs typeface="Verdana"/>
              </a:rPr>
              <a:t>In</a:t>
            </a:r>
            <a:r>
              <a:rPr dirty="0" sz="1800" spc="-41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High</a:t>
            </a:r>
            <a:r>
              <a:rPr dirty="0" sz="1800" spc="-28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level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70776" y="4616856"/>
            <a:ext cx="1957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Verdana"/>
                <a:cs typeface="Verdana"/>
              </a:rPr>
              <a:t>In </a:t>
            </a:r>
            <a:r>
              <a:rPr dirty="0" sz="1800" spc="40">
                <a:latin typeface="Verdana"/>
                <a:cs typeface="Verdana"/>
              </a:rPr>
              <a:t>Machine</a:t>
            </a:r>
            <a:r>
              <a:rPr dirty="0" sz="1800" spc="-480">
                <a:latin typeface="Verdana"/>
                <a:cs typeface="Verdana"/>
              </a:rPr>
              <a:t> </a:t>
            </a:r>
            <a:r>
              <a:rPr dirty="0" sz="1800" spc="12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3020" rIns="0" bIns="0" rtlCol="0" vert="horz">
            <a:spAutoFit/>
          </a:bodyPr>
          <a:lstStyle/>
          <a:p>
            <a:pPr marL="405130" marR="5080" indent="-76835">
              <a:lnSpc>
                <a:spcPts val="3600"/>
              </a:lnSpc>
              <a:spcBef>
                <a:spcPts val="415"/>
              </a:spcBef>
            </a:pPr>
            <a:r>
              <a:rPr dirty="0" spc="-60"/>
              <a:t>Before</a:t>
            </a:r>
            <a:r>
              <a:rPr dirty="0" spc="-325"/>
              <a:t> </a:t>
            </a:r>
            <a:r>
              <a:rPr dirty="0" spc="45"/>
              <a:t>we</a:t>
            </a:r>
            <a:r>
              <a:rPr dirty="0" spc="-114"/>
              <a:t> </a:t>
            </a:r>
            <a:r>
              <a:rPr dirty="0" spc="-110"/>
              <a:t>write</a:t>
            </a:r>
            <a:r>
              <a:rPr dirty="0" spc="-355"/>
              <a:t> </a:t>
            </a:r>
            <a:r>
              <a:rPr dirty="0" spc="-5"/>
              <a:t>a</a:t>
            </a:r>
            <a:r>
              <a:rPr dirty="0" spc="30"/>
              <a:t> </a:t>
            </a:r>
            <a:r>
              <a:rPr dirty="0" spc="-30"/>
              <a:t>program</a:t>
            </a:r>
            <a:r>
              <a:rPr dirty="0" spc="-254"/>
              <a:t> </a:t>
            </a:r>
            <a:r>
              <a:rPr dirty="0" spc="-90"/>
              <a:t>for</a:t>
            </a:r>
            <a:r>
              <a:rPr dirty="0" spc="-370"/>
              <a:t> </a:t>
            </a:r>
            <a:r>
              <a:rPr dirty="0" spc="-5"/>
              <a:t>a  </a:t>
            </a:r>
            <a:r>
              <a:rPr dirty="0" spc="-114"/>
              <a:t>solution </a:t>
            </a:r>
            <a:r>
              <a:rPr dirty="0" spc="50"/>
              <a:t>we </a:t>
            </a:r>
            <a:r>
              <a:rPr dirty="0" spc="85"/>
              <a:t>need</a:t>
            </a:r>
            <a:r>
              <a:rPr dirty="0" spc="-825"/>
              <a:t> </a:t>
            </a:r>
            <a:r>
              <a:rPr dirty="0" spc="40"/>
              <a:t>an </a:t>
            </a:r>
            <a:r>
              <a:rPr dirty="0" spc="-285" b="1">
                <a:latin typeface="Verdana"/>
                <a:cs typeface="Verdana"/>
              </a:rPr>
              <a:t>Algorithm.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81012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So</a:t>
            </a:r>
            <a:r>
              <a:rPr dirty="0" spc="-475"/>
              <a:t> </a:t>
            </a:r>
            <a:r>
              <a:rPr dirty="0" spc="5"/>
              <a:t>what</a:t>
            </a:r>
            <a:r>
              <a:rPr dirty="0" spc="20"/>
              <a:t> </a:t>
            </a:r>
            <a:r>
              <a:rPr dirty="0" spc="-175"/>
              <a:t>is</a:t>
            </a:r>
            <a:r>
              <a:rPr dirty="0" spc="-680"/>
              <a:t> </a:t>
            </a:r>
            <a:r>
              <a:rPr dirty="0" spc="40"/>
              <a:t>an</a:t>
            </a:r>
            <a:r>
              <a:rPr dirty="0" spc="-375"/>
              <a:t> </a:t>
            </a:r>
            <a:r>
              <a:rPr dirty="0" spc="-55"/>
              <a:t>algorithm?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47" y="1466291"/>
            <a:ext cx="6908165" cy="3469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0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15">
                <a:latin typeface="Verdana"/>
                <a:cs typeface="Verdana"/>
              </a:rPr>
              <a:t>An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algorithm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is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8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self-contained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dirty="0" sz="2400" spc="-155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dirty="0" sz="2400" spc="-11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dirty="0" sz="2400" spc="-80">
                <a:latin typeface="Verdana"/>
                <a:cs typeface="Verdana"/>
              </a:rPr>
              <a:t>set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operations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be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performed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order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  </a:t>
            </a:r>
            <a:r>
              <a:rPr dirty="0" sz="2400" spc="-70">
                <a:latin typeface="Verdana"/>
                <a:cs typeface="Verdana"/>
              </a:rPr>
              <a:t>solve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476884" indent="-27495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215">
                <a:latin typeface="Verdana"/>
                <a:cs typeface="Verdana"/>
              </a:rPr>
              <a:t>Its </a:t>
            </a:r>
            <a:r>
              <a:rPr dirty="0" sz="2400" spc="35">
                <a:latin typeface="Verdana"/>
                <a:cs typeface="Verdana"/>
              </a:rPr>
              <a:t>an </a:t>
            </a:r>
            <a:r>
              <a:rPr dirty="0" sz="2400" spc="5">
                <a:latin typeface="Verdana"/>
                <a:cs typeface="Verdana"/>
              </a:rPr>
              <a:t>effective </a:t>
            </a:r>
            <a:r>
              <a:rPr dirty="0" sz="2400" spc="10">
                <a:latin typeface="Verdana"/>
                <a:cs typeface="Verdana"/>
              </a:rPr>
              <a:t>method </a:t>
            </a:r>
            <a:r>
              <a:rPr dirty="0" sz="2400" spc="-30">
                <a:latin typeface="Verdana"/>
                <a:cs typeface="Verdana"/>
              </a:rPr>
              <a:t>that </a:t>
            </a:r>
            <a:r>
              <a:rPr dirty="0" sz="2400" spc="95">
                <a:latin typeface="Verdana"/>
                <a:cs typeface="Verdana"/>
              </a:rPr>
              <a:t>can </a:t>
            </a:r>
            <a:r>
              <a:rPr dirty="0" sz="2400" spc="125">
                <a:latin typeface="Verdana"/>
                <a:cs typeface="Verdana"/>
              </a:rPr>
              <a:t>be  </a:t>
            </a:r>
            <a:r>
              <a:rPr dirty="0" sz="2400" spc="-60">
                <a:latin typeface="Verdana"/>
                <a:cs typeface="Verdana"/>
              </a:rPr>
              <a:t>expressed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within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dirty="0" sz="2400" spc="-1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BC5C45"/>
                </a:solidFill>
                <a:latin typeface="Verdana"/>
                <a:cs typeface="Verdana"/>
              </a:rPr>
              <a:t>finite</a:t>
            </a:r>
            <a:r>
              <a:rPr dirty="0" sz="2400" spc="-285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BC5C45"/>
                </a:solidFill>
                <a:latin typeface="Verdana"/>
                <a:cs typeface="Verdana"/>
              </a:rPr>
              <a:t>amount</a:t>
            </a:r>
            <a:r>
              <a:rPr dirty="0" sz="2400" spc="-18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dirty="0" sz="2400" spc="-165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BC5C45"/>
                </a:solidFill>
                <a:latin typeface="Verdana"/>
                <a:cs typeface="Verdana"/>
              </a:rPr>
              <a:t>space  </a:t>
            </a:r>
            <a:r>
              <a:rPr dirty="0" sz="2400" spc="55">
                <a:latin typeface="Verdana"/>
                <a:cs typeface="Verdana"/>
              </a:rPr>
              <a:t>and </a:t>
            </a:r>
            <a:r>
              <a:rPr dirty="0" sz="2400" spc="-55">
                <a:solidFill>
                  <a:srgbClr val="BC5C45"/>
                </a:solidFill>
                <a:latin typeface="Verdana"/>
                <a:cs typeface="Verdana"/>
              </a:rPr>
              <a:t>time </a:t>
            </a:r>
            <a:r>
              <a:rPr dirty="0" sz="2400" spc="55">
                <a:latin typeface="Verdana"/>
                <a:cs typeface="Verdana"/>
              </a:rPr>
              <a:t>and </a:t>
            </a:r>
            <a:r>
              <a:rPr dirty="0" sz="2400" spc="-60">
                <a:latin typeface="Verdana"/>
                <a:cs typeface="Verdana"/>
              </a:rPr>
              <a:t>in </a:t>
            </a:r>
            <a:r>
              <a:rPr dirty="0" sz="2400" spc="-30">
                <a:latin typeface="Verdana"/>
                <a:cs typeface="Verdana"/>
              </a:rPr>
              <a:t>well-defined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formal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dirty="0" sz="2400" spc="40">
                <a:latin typeface="Verdana"/>
                <a:cs typeface="Verdana"/>
              </a:rPr>
              <a:t>language </a:t>
            </a:r>
            <a:r>
              <a:rPr dirty="0" sz="2400" spc="-70">
                <a:latin typeface="Verdana"/>
                <a:cs typeface="Verdana"/>
              </a:rPr>
              <a:t>for </a:t>
            </a:r>
            <a:r>
              <a:rPr dirty="0" sz="2400" spc="-80">
                <a:latin typeface="Verdana"/>
                <a:cs typeface="Verdana"/>
              </a:rPr>
              <a:t>solving </a:t>
            </a:r>
            <a:r>
              <a:rPr dirty="0" sz="2400" spc="-5">
                <a:latin typeface="Verdana"/>
                <a:cs typeface="Verdana"/>
              </a:rPr>
              <a:t>a</a:t>
            </a:r>
            <a:r>
              <a:rPr dirty="0" sz="2400" spc="-54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655" marR="469265" indent="-27559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25">
                <a:latin typeface="Verdana"/>
                <a:cs typeface="Verdana"/>
              </a:rPr>
              <a:t>Another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way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describe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an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algorithm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is</a:t>
            </a:r>
            <a:r>
              <a:rPr dirty="0" sz="2400" spc="-4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  </a:t>
            </a:r>
            <a:r>
              <a:rPr dirty="0" sz="2400" spc="35">
                <a:latin typeface="Verdana"/>
                <a:cs typeface="Verdana"/>
              </a:rPr>
              <a:t>sequence </a:t>
            </a:r>
            <a:r>
              <a:rPr dirty="0" sz="2400" spc="5">
                <a:latin typeface="Verdana"/>
                <a:cs typeface="Verdana"/>
              </a:rPr>
              <a:t>of </a:t>
            </a:r>
            <a:r>
              <a:rPr dirty="0" sz="2400" spc="-20">
                <a:solidFill>
                  <a:srgbClr val="BC5C45"/>
                </a:solidFill>
                <a:latin typeface="Verdana"/>
                <a:cs typeface="Verdana"/>
              </a:rPr>
              <a:t>unambiguous</a:t>
            </a:r>
            <a:r>
              <a:rPr dirty="0" sz="2400" spc="-525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instructions.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41642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5"/>
              <a:t>Expressing</a:t>
            </a:r>
            <a:r>
              <a:rPr dirty="0" spc="-475"/>
              <a:t> </a:t>
            </a:r>
            <a:r>
              <a:rPr dirty="0" spc="-95"/>
              <a:t>Algorithms?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20" y="1466291"/>
            <a:ext cx="6919595" cy="3830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655" marR="80010" indent="-27559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2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85">
                <a:latin typeface="Verdana"/>
                <a:cs typeface="Verdana"/>
              </a:rPr>
              <a:t>Algorithms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can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be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expressed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many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kind</a:t>
            </a:r>
            <a:r>
              <a:rPr dirty="0" sz="2400" spc="-240">
                <a:latin typeface="Verdana"/>
                <a:cs typeface="Verdana"/>
              </a:rPr>
              <a:t> </a:t>
            </a:r>
            <a:r>
              <a:rPr dirty="0" sz="2400" spc="-254">
                <a:latin typeface="Verdana"/>
                <a:cs typeface="Verdana"/>
              </a:rPr>
              <a:t>of  </a:t>
            </a:r>
            <a:r>
              <a:rPr dirty="0" sz="2400" spc="-65">
                <a:latin typeface="Verdana"/>
                <a:cs typeface="Verdana"/>
              </a:rPr>
              <a:t>notations, </a:t>
            </a:r>
            <a:r>
              <a:rPr dirty="0" sz="2400" spc="-15">
                <a:latin typeface="Verdana"/>
                <a:cs typeface="Verdana"/>
              </a:rPr>
              <a:t>including </a:t>
            </a:r>
            <a:r>
              <a:rPr dirty="0" sz="2400" spc="-50">
                <a:solidFill>
                  <a:srgbClr val="BC5C45"/>
                </a:solidFill>
                <a:latin typeface="Verdana"/>
                <a:cs typeface="Verdana"/>
              </a:rPr>
              <a:t>natural</a:t>
            </a:r>
            <a:r>
              <a:rPr dirty="0" sz="2400" spc="-9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BC5C45"/>
                </a:solidFill>
                <a:latin typeface="Verdana"/>
                <a:cs typeface="Verdana"/>
              </a:rPr>
              <a:t>languages</a:t>
            </a:r>
            <a:r>
              <a:rPr dirty="0" sz="2400" spc="-10"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288290">
              <a:lnSpc>
                <a:spcPts val="2845"/>
              </a:lnSpc>
            </a:pPr>
            <a:r>
              <a:rPr dirty="0" sz="2400" spc="45">
                <a:solidFill>
                  <a:srgbClr val="BC5C45"/>
                </a:solidFill>
                <a:latin typeface="Verdana"/>
                <a:cs typeface="Verdana"/>
              </a:rPr>
              <a:t>pseudocode</a:t>
            </a:r>
            <a:r>
              <a:rPr dirty="0" sz="2400" spc="45">
                <a:latin typeface="Verdana"/>
                <a:cs typeface="Verdana"/>
              </a:rPr>
              <a:t>, </a:t>
            </a:r>
            <a:r>
              <a:rPr dirty="0" sz="2400" spc="-60">
                <a:solidFill>
                  <a:srgbClr val="BC5C45"/>
                </a:solidFill>
                <a:latin typeface="Verdana"/>
                <a:cs typeface="Verdana"/>
              </a:rPr>
              <a:t>flowcharts</a:t>
            </a:r>
            <a:r>
              <a:rPr dirty="0" sz="2400" spc="-60">
                <a:latin typeface="Verdana"/>
                <a:cs typeface="Verdana"/>
              </a:rPr>
              <a:t>,</a:t>
            </a:r>
            <a:r>
              <a:rPr dirty="0" sz="2400" spc="-34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etc.</a:t>
            </a:r>
            <a:endParaRPr sz="2400">
              <a:latin typeface="Verdana"/>
              <a:cs typeface="Verdana"/>
            </a:endParaRPr>
          </a:p>
          <a:p>
            <a:pPr marL="287655" marR="5080" indent="-275590">
              <a:lnSpc>
                <a:spcPct val="99600"/>
              </a:lnSpc>
              <a:spcBef>
                <a:spcPts val="645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45">
                <a:latin typeface="Verdana"/>
                <a:cs typeface="Verdana"/>
              </a:rPr>
              <a:t>Natural </a:t>
            </a:r>
            <a:r>
              <a:rPr dirty="0" sz="2400" spc="40">
                <a:latin typeface="Verdana"/>
                <a:cs typeface="Verdana"/>
              </a:rPr>
              <a:t>Language </a:t>
            </a:r>
            <a:r>
              <a:rPr dirty="0" sz="2400" spc="-110">
                <a:latin typeface="Verdana"/>
                <a:cs typeface="Verdana"/>
              </a:rPr>
              <a:t>expressions </a:t>
            </a:r>
            <a:r>
              <a:rPr dirty="0" sz="2400" spc="5">
                <a:latin typeface="Verdana"/>
                <a:cs typeface="Verdana"/>
              </a:rPr>
              <a:t>of </a:t>
            </a:r>
            <a:r>
              <a:rPr dirty="0" sz="2400" spc="-80">
                <a:latin typeface="Verdana"/>
                <a:cs typeface="Verdana"/>
              </a:rPr>
              <a:t>algorithms  </a:t>
            </a:r>
            <a:r>
              <a:rPr dirty="0" sz="2400" spc="5">
                <a:latin typeface="Verdana"/>
                <a:cs typeface="Verdana"/>
              </a:rPr>
              <a:t>tend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be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verbose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ambiguous,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  </a:t>
            </a:r>
            <a:r>
              <a:rPr dirty="0" sz="2400" spc="-95">
                <a:latin typeface="Verdana"/>
                <a:cs typeface="Verdana"/>
              </a:rPr>
              <a:t>rarely </a:t>
            </a:r>
            <a:r>
              <a:rPr dirty="0" sz="2400" spc="-30">
                <a:latin typeface="Verdana"/>
                <a:cs typeface="Verdana"/>
              </a:rPr>
              <a:t>used </a:t>
            </a:r>
            <a:r>
              <a:rPr dirty="0" sz="2400" spc="-70">
                <a:latin typeface="Verdana"/>
                <a:cs typeface="Verdana"/>
              </a:rPr>
              <a:t>for </a:t>
            </a:r>
            <a:r>
              <a:rPr dirty="0" sz="2400" spc="10">
                <a:latin typeface="Verdana"/>
                <a:cs typeface="Verdana"/>
              </a:rPr>
              <a:t>complex </a:t>
            </a:r>
            <a:r>
              <a:rPr dirty="0" sz="2400" spc="-50">
                <a:latin typeface="Verdana"/>
                <a:cs typeface="Verdana"/>
              </a:rPr>
              <a:t>or </a:t>
            </a:r>
            <a:r>
              <a:rPr dirty="0" sz="2400" spc="30">
                <a:latin typeface="Verdana"/>
                <a:cs typeface="Verdana"/>
              </a:rPr>
              <a:t>technical  </a:t>
            </a:r>
            <a:r>
              <a:rPr dirty="0" sz="2400" spc="-90">
                <a:latin typeface="Verdana"/>
                <a:cs typeface="Verdana"/>
              </a:rPr>
              <a:t>algorithms.</a:t>
            </a:r>
            <a:endParaRPr sz="2400">
              <a:latin typeface="Verdana"/>
              <a:cs typeface="Verdana"/>
            </a:endParaRPr>
          </a:p>
          <a:p>
            <a:pPr marL="287020" marR="194945" indent="-274955">
              <a:lnSpc>
                <a:spcPct val="99400"/>
              </a:lnSpc>
              <a:spcBef>
                <a:spcPts val="655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45">
                <a:latin typeface="Verdana"/>
                <a:cs typeface="Verdana"/>
              </a:rPr>
              <a:t>Programming </a:t>
            </a:r>
            <a:r>
              <a:rPr dirty="0" sz="2400" spc="10">
                <a:latin typeface="Verdana"/>
                <a:cs typeface="Verdana"/>
              </a:rPr>
              <a:t>languages </a:t>
            </a:r>
            <a:r>
              <a:rPr dirty="0" sz="2400">
                <a:latin typeface="Verdana"/>
                <a:cs typeface="Verdana"/>
              </a:rPr>
              <a:t>are </a:t>
            </a:r>
            <a:r>
              <a:rPr dirty="0" sz="2400" spc="-120">
                <a:latin typeface="Verdana"/>
                <a:cs typeface="Verdana"/>
              </a:rPr>
              <a:t>primarily  </a:t>
            </a:r>
            <a:r>
              <a:rPr dirty="0" sz="2400" spc="10">
                <a:latin typeface="Verdana"/>
                <a:cs typeface="Verdana"/>
              </a:rPr>
              <a:t>intended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for</a:t>
            </a:r>
            <a:r>
              <a:rPr dirty="0" sz="2400" spc="-25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expressing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algorithms</a:t>
            </a:r>
            <a:r>
              <a:rPr dirty="0" sz="2400" spc="-254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form 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can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be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executed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computer.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692530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Two </a:t>
            </a:r>
            <a:r>
              <a:rPr dirty="0" spc="35"/>
              <a:t>basicaspects </a:t>
            </a:r>
            <a:r>
              <a:rPr dirty="0" spc="5"/>
              <a:t>of</a:t>
            </a:r>
            <a:r>
              <a:rPr dirty="0" spc="-235"/>
              <a:t> </a:t>
            </a:r>
            <a:r>
              <a:rPr dirty="0" spc="-5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209" y="1390205"/>
            <a:ext cx="193865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50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35"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229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160">
                <a:latin typeface="Verdana"/>
                <a:cs typeface="Verdana"/>
              </a:rPr>
              <a:t>Instructions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marL="1169035" marR="5080" indent="-688340">
              <a:lnSpc>
                <a:spcPts val="3300"/>
              </a:lnSpc>
              <a:spcBef>
                <a:spcPts val="655"/>
              </a:spcBef>
            </a:pPr>
            <a:r>
              <a:rPr dirty="0" spc="-114"/>
              <a:t>To</a:t>
            </a:r>
            <a:r>
              <a:rPr dirty="0" spc="-490"/>
              <a:t> </a:t>
            </a:r>
            <a:r>
              <a:rPr dirty="0" spc="-40"/>
              <a:t>understand</a:t>
            </a:r>
            <a:r>
              <a:rPr dirty="0" spc="-290"/>
              <a:t> </a:t>
            </a:r>
            <a:r>
              <a:rPr dirty="0" spc="95"/>
              <a:t>data</a:t>
            </a:r>
            <a:r>
              <a:rPr dirty="0" spc="-114"/>
              <a:t> </a:t>
            </a:r>
            <a:r>
              <a:rPr dirty="0" spc="45"/>
              <a:t>we</a:t>
            </a:r>
            <a:r>
              <a:rPr dirty="0" spc="-140"/>
              <a:t> </a:t>
            </a:r>
            <a:r>
              <a:rPr dirty="0" spc="85"/>
              <a:t>need</a:t>
            </a:r>
            <a:r>
              <a:rPr dirty="0" spc="-145"/>
              <a:t> </a:t>
            </a:r>
            <a:r>
              <a:rPr dirty="0" spc="-20"/>
              <a:t>to  </a:t>
            </a:r>
            <a:r>
              <a:rPr dirty="0" spc="-40"/>
              <a:t>understand</a:t>
            </a:r>
            <a:r>
              <a:rPr dirty="0" spc="-345"/>
              <a:t> </a:t>
            </a:r>
            <a:r>
              <a:rPr dirty="0" spc="-235" b="1">
                <a:latin typeface="Verdana"/>
                <a:cs typeface="Verdana"/>
              </a:rPr>
              <a:t>Variables</a:t>
            </a:r>
            <a:r>
              <a:rPr dirty="0" spc="-235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6" y="736852"/>
            <a:ext cx="329437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BT-1 </a:t>
            </a:r>
            <a:r>
              <a:rPr dirty="0" spc="-30"/>
              <a:t>Hour</a:t>
            </a:r>
            <a:r>
              <a:rPr dirty="0" spc="-180"/>
              <a:t> </a:t>
            </a:r>
            <a:r>
              <a:rPr dirty="0" spc="-35"/>
              <a:t>Glass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4145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pc="-55"/>
              <a:t>You </a:t>
            </a:r>
            <a:r>
              <a:rPr dirty="0" spc="-15"/>
              <a:t>have </a:t>
            </a:r>
            <a:r>
              <a:rPr dirty="0" spc="-5"/>
              <a:t>two hourglasses: </a:t>
            </a:r>
            <a:r>
              <a:rPr dirty="0"/>
              <a:t>a 7 </a:t>
            </a:r>
            <a:r>
              <a:rPr dirty="0" spc="-5"/>
              <a:t>minute one  and </a:t>
            </a:r>
            <a:r>
              <a:rPr dirty="0"/>
              <a:t>a </a:t>
            </a:r>
            <a:r>
              <a:rPr dirty="0" spc="-5"/>
              <a:t>11 minute one. Using just two  hourglass, </a:t>
            </a:r>
            <a:r>
              <a:rPr dirty="0" spc="-5" b="1">
                <a:latin typeface="Verdana"/>
                <a:cs typeface="Verdana"/>
              </a:rPr>
              <a:t>accurately measure time 15  minutes</a:t>
            </a:r>
            <a:r>
              <a:rPr dirty="0" spc="-5"/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01955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What </a:t>
            </a:r>
            <a:r>
              <a:rPr dirty="0" spc="5"/>
              <a:t>are</a:t>
            </a:r>
            <a:r>
              <a:rPr dirty="0" spc="-570"/>
              <a:t> </a:t>
            </a:r>
            <a:r>
              <a:rPr dirty="0" spc="-30"/>
              <a:t>Variables?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47" y="1466291"/>
            <a:ext cx="6631305" cy="310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marR="206375" indent="-2749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55">
                <a:latin typeface="Verdana"/>
                <a:cs typeface="Verdana"/>
              </a:rPr>
              <a:t>Variables </a:t>
            </a:r>
            <a:r>
              <a:rPr dirty="0" sz="2400" spc="-60">
                <a:latin typeface="Verdana"/>
                <a:cs typeface="Verdana"/>
              </a:rPr>
              <a:t>in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5">
                <a:latin typeface="Verdana"/>
                <a:cs typeface="Verdana"/>
              </a:rPr>
              <a:t>computer </a:t>
            </a:r>
            <a:r>
              <a:rPr dirty="0" sz="2400" spc="-25">
                <a:latin typeface="Verdana"/>
                <a:cs typeface="Verdana"/>
              </a:rPr>
              <a:t>program </a:t>
            </a:r>
            <a:r>
              <a:rPr dirty="0" sz="2400" spc="-5">
                <a:latin typeface="Verdana"/>
                <a:cs typeface="Verdana"/>
              </a:rPr>
              <a:t>are  </a:t>
            </a:r>
            <a:r>
              <a:rPr dirty="0" sz="2400" spc="5">
                <a:latin typeface="Verdana"/>
                <a:cs typeface="Verdana"/>
              </a:rPr>
              <a:t>analogous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BC5C45"/>
                </a:solidFill>
                <a:latin typeface="Verdana"/>
                <a:cs typeface="Verdana"/>
              </a:rPr>
              <a:t>Buckets</a:t>
            </a:r>
            <a:r>
              <a:rPr dirty="0" sz="2400" spc="-254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or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BC5C45"/>
                </a:solidFill>
                <a:latin typeface="Verdana"/>
                <a:cs typeface="Verdana"/>
              </a:rPr>
              <a:t>Envelopes</a:t>
            </a:r>
            <a:r>
              <a:rPr dirty="0" sz="2400" spc="-21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where  </a:t>
            </a:r>
            <a:r>
              <a:rPr dirty="0" sz="2400" spc="-60">
                <a:latin typeface="Verdana"/>
                <a:cs typeface="Verdana"/>
              </a:rPr>
              <a:t>information </a:t>
            </a:r>
            <a:r>
              <a:rPr dirty="0" sz="2400" spc="90">
                <a:latin typeface="Verdana"/>
                <a:cs typeface="Verdana"/>
              </a:rPr>
              <a:t>can </a:t>
            </a:r>
            <a:r>
              <a:rPr dirty="0" sz="2400" spc="60">
                <a:latin typeface="Verdana"/>
                <a:cs typeface="Verdana"/>
              </a:rPr>
              <a:t>be </a:t>
            </a:r>
            <a:r>
              <a:rPr dirty="0" sz="2400" spc="-5">
                <a:latin typeface="Verdana"/>
                <a:cs typeface="Verdana"/>
              </a:rPr>
              <a:t>maintained </a:t>
            </a:r>
            <a:r>
              <a:rPr dirty="0" sz="2400" spc="85">
                <a:latin typeface="Verdana"/>
                <a:cs typeface="Verdana"/>
              </a:rPr>
              <a:t>and  </a:t>
            </a:r>
            <a:r>
              <a:rPr dirty="0" sz="2400" spc="-5">
                <a:latin typeface="Verdana"/>
                <a:cs typeface="Verdana"/>
              </a:rPr>
              <a:t>referenced.</a:t>
            </a:r>
            <a:endParaRPr sz="2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4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30">
                <a:latin typeface="Verdana"/>
                <a:cs typeface="Verdana"/>
              </a:rPr>
              <a:t>On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outside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bucket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is</a:t>
            </a:r>
            <a:r>
              <a:rPr dirty="0" sz="2400" spc="-4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name.</a:t>
            </a:r>
            <a:endParaRPr sz="2400">
              <a:latin typeface="Verdana"/>
              <a:cs typeface="Verdana"/>
            </a:endParaRPr>
          </a:p>
          <a:p>
            <a:pPr marL="287655" marR="6350" indent="-27559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25">
                <a:latin typeface="Verdana"/>
                <a:cs typeface="Verdana"/>
              </a:rPr>
              <a:t>When </a:t>
            </a:r>
            <a:r>
              <a:rPr dirty="0" sz="2400" spc="-90">
                <a:latin typeface="Verdana"/>
                <a:cs typeface="Verdana"/>
              </a:rPr>
              <a:t>referring </a:t>
            </a:r>
            <a:r>
              <a:rPr dirty="0" sz="2400" spc="-5">
                <a:latin typeface="Verdana"/>
                <a:cs typeface="Verdana"/>
              </a:rPr>
              <a:t>to </a:t>
            </a:r>
            <a:r>
              <a:rPr dirty="0" sz="2400" spc="-15">
                <a:latin typeface="Verdana"/>
                <a:cs typeface="Verdana"/>
              </a:rPr>
              <a:t>the bucket, </a:t>
            </a:r>
            <a:r>
              <a:rPr dirty="0" sz="2400" spc="35">
                <a:latin typeface="Verdana"/>
                <a:cs typeface="Verdana"/>
              </a:rPr>
              <a:t>we </a:t>
            </a:r>
            <a:r>
              <a:rPr dirty="0" sz="2400" spc="-60">
                <a:latin typeface="Verdana"/>
                <a:cs typeface="Verdana"/>
              </a:rPr>
              <a:t>use </a:t>
            </a:r>
            <a:r>
              <a:rPr dirty="0" sz="2400" spc="-20">
                <a:latin typeface="Verdana"/>
                <a:cs typeface="Verdana"/>
              </a:rPr>
              <a:t>the  </a:t>
            </a:r>
            <a:r>
              <a:rPr dirty="0" sz="2400" spc="30">
                <a:latin typeface="Verdana"/>
                <a:cs typeface="Verdana"/>
              </a:rPr>
              <a:t>name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bucket,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not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data</a:t>
            </a:r>
            <a:r>
              <a:rPr dirty="0" sz="2400" spc="-9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stored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in 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bucket.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3373754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Variable</a:t>
            </a:r>
            <a:r>
              <a:rPr dirty="0" spc="-310"/>
              <a:t> </a:t>
            </a:r>
            <a:r>
              <a:rPr dirty="0" spc="-60"/>
              <a:t>Actions!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47" y="1730754"/>
            <a:ext cx="6868159" cy="39814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87020" marR="23495" indent="-274955">
              <a:lnSpc>
                <a:spcPct val="79600"/>
              </a:lnSpc>
              <a:spcBef>
                <a:spcPts val="640"/>
              </a:spcBef>
            </a:pPr>
            <a:r>
              <a:rPr dirty="0" sz="165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200" spc="35">
                <a:solidFill>
                  <a:srgbClr val="BC5C45"/>
                </a:solidFill>
                <a:latin typeface="Verdana"/>
                <a:cs typeface="Verdana"/>
              </a:rPr>
              <a:t>Create </a:t>
            </a:r>
            <a:r>
              <a:rPr dirty="0" sz="2200" spc="35">
                <a:latin typeface="Verdana"/>
                <a:cs typeface="Verdana"/>
              </a:rPr>
              <a:t>one </a:t>
            </a:r>
            <a:r>
              <a:rPr dirty="0" sz="2200" spc="-90">
                <a:latin typeface="Verdana"/>
                <a:cs typeface="Verdana"/>
              </a:rPr>
              <a:t>(with </a:t>
            </a:r>
            <a:r>
              <a:rPr dirty="0" sz="2200">
                <a:latin typeface="Verdana"/>
                <a:cs typeface="Verdana"/>
              </a:rPr>
              <a:t>a </a:t>
            </a:r>
            <a:r>
              <a:rPr dirty="0" sz="2200" spc="30">
                <a:latin typeface="Verdana"/>
                <a:cs typeface="Verdana"/>
              </a:rPr>
              <a:t>nice </a:t>
            </a:r>
            <a:r>
              <a:rPr dirty="0" sz="2200" spc="-40">
                <a:latin typeface="Verdana"/>
                <a:cs typeface="Verdana"/>
              </a:rPr>
              <a:t>name). </a:t>
            </a:r>
            <a:r>
              <a:rPr dirty="0" sz="2200">
                <a:latin typeface="Verdana"/>
                <a:cs typeface="Verdana"/>
              </a:rPr>
              <a:t>A </a:t>
            </a:r>
            <a:r>
              <a:rPr dirty="0" sz="2200" spc="-25">
                <a:latin typeface="Verdana"/>
                <a:cs typeface="Verdana"/>
              </a:rPr>
              <a:t>variable  </a:t>
            </a:r>
            <a:r>
              <a:rPr dirty="0" sz="2200" spc="-55">
                <a:latin typeface="Verdana"/>
                <a:cs typeface="Verdana"/>
              </a:rPr>
              <a:t>should</a:t>
            </a:r>
            <a:r>
              <a:rPr dirty="0" sz="2200" spc="-245">
                <a:latin typeface="Verdana"/>
                <a:cs typeface="Verdana"/>
              </a:rPr>
              <a:t> </a:t>
            </a:r>
            <a:r>
              <a:rPr dirty="0" sz="2200" spc="55">
                <a:latin typeface="Verdana"/>
                <a:cs typeface="Verdana"/>
              </a:rPr>
              <a:t>be</a:t>
            </a:r>
            <a:r>
              <a:rPr dirty="0" sz="2200" spc="-55">
                <a:latin typeface="Verdana"/>
                <a:cs typeface="Verdana"/>
              </a:rPr>
              <a:t> </a:t>
            </a:r>
            <a:r>
              <a:rPr dirty="0" sz="2200" spc="40">
                <a:latin typeface="Verdana"/>
                <a:cs typeface="Verdana"/>
              </a:rPr>
              <a:t>named</a:t>
            </a:r>
            <a:r>
              <a:rPr dirty="0" sz="2200" spc="-11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represent</a:t>
            </a:r>
            <a:r>
              <a:rPr dirty="0" sz="2200" spc="-24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all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possible</a:t>
            </a:r>
            <a:r>
              <a:rPr dirty="0" sz="2200" spc="-25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values  </a:t>
            </a:r>
            <a:r>
              <a:rPr dirty="0" sz="2200" spc="-25">
                <a:latin typeface="Verdana"/>
                <a:cs typeface="Verdana"/>
              </a:rPr>
              <a:t>that </a:t>
            </a:r>
            <a:r>
              <a:rPr dirty="0" sz="2200" spc="-75">
                <a:latin typeface="Verdana"/>
                <a:cs typeface="Verdana"/>
              </a:rPr>
              <a:t>it </a:t>
            </a:r>
            <a:r>
              <a:rPr dirty="0" sz="2200" spc="-55">
                <a:latin typeface="Verdana"/>
                <a:cs typeface="Verdana"/>
              </a:rPr>
              <a:t>might </a:t>
            </a:r>
            <a:r>
              <a:rPr dirty="0" sz="2200" spc="-10">
                <a:latin typeface="Verdana"/>
                <a:cs typeface="Verdana"/>
              </a:rPr>
              <a:t>contain. </a:t>
            </a:r>
            <a:r>
              <a:rPr dirty="0" sz="2200" spc="-60">
                <a:latin typeface="Verdana"/>
                <a:cs typeface="Verdana"/>
              </a:rPr>
              <a:t>Some </a:t>
            </a:r>
            <a:r>
              <a:rPr dirty="0" sz="2200" spc="-35">
                <a:latin typeface="Verdana"/>
                <a:cs typeface="Verdana"/>
              </a:rPr>
              <a:t>examples </a:t>
            </a:r>
            <a:r>
              <a:rPr dirty="0" sz="2200" spc="-80">
                <a:latin typeface="Verdana"/>
                <a:cs typeface="Verdana"/>
              </a:rPr>
              <a:t>are:  </a:t>
            </a:r>
            <a:r>
              <a:rPr dirty="0" sz="2200" spc="-75">
                <a:latin typeface="Verdana"/>
                <a:cs typeface="Verdana"/>
              </a:rPr>
              <a:t>midterm_score, </a:t>
            </a:r>
            <a:r>
              <a:rPr dirty="0" sz="2200" spc="-85">
                <a:latin typeface="Verdana"/>
                <a:cs typeface="Verdana"/>
              </a:rPr>
              <a:t>midterm_scores, </a:t>
            </a:r>
            <a:r>
              <a:rPr dirty="0" sz="2200" spc="-50">
                <a:latin typeface="Verdana"/>
                <a:cs typeface="Verdana"/>
              </a:rPr>
              <a:t>data_points,  </a:t>
            </a:r>
            <a:r>
              <a:rPr dirty="0" sz="2200" spc="-40">
                <a:latin typeface="Verdana"/>
                <a:cs typeface="Verdana"/>
              </a:rPr>
              <a:t>course_name,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10">
                <a:latin typeface="Verdana"/>
                <a:cs typeface="Verdana"/>
              </a:rPr>
              <a:t>etc.</a:t>
            </a:r>
            <a:endParaRPr sz="2200">
              <a:latin typeface="Verdana"/>
              <a:cs typeface="Verdana"/>
            </a:endParaRPr>
          </a:p>
          <a:p>
            <a:pPr marL="287655" marR="5080" indent="-275590">
              <a:lnSpc>
                <a:spcPct val="80000"/>
              </a:lnSpc>
              <a:spcBef>
                <a:spcPts val="595"/>
              </a:spcBef>
            </a:pPr>
            <a:r>
              <a:rPr dirty="0" sz="165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200" spc="-55">
                <a:solidFill>
                  <a:srgbClr val="BC5C45"/>
                </a:solidFill>
                <a:latin typeface="Verdana"/>
                <a:cs typeface="Verdana"/>
              </a:rPr>
              <a:t>Put </a:t>
            </a:r>
            <a:r>
              <a:rPr dirty="0" sz="2200" spc="-40">
                <a:latin typeface="Verdana"/>
                <a:cs typeface="Verdana"/>
              </a:rPr>
              <a:t>some </a:t>
            </a:r>
            <a:r>
              <a:rPr dirty="0" sz="2200" spc="-55">
                <a:latin typeface="Verdana"/>
                <a:cs typeface="Verdana"/>
              </a:rPr>
              <a:t>information </a:t>
            </a:r>
            <a:r>
              <a:rPr dirty="0" sz="2200" spc="-45">
                <a:latin typeface="Verdana"/>
                <a:cs typeface="Verdana"/>
              </a:rPr>
              <a:t>into </a:t>
            </a:r>
            <a:r>
              <a:rPr dirty="0" sz="2200" spc="-75">
                <a:latin typeface="Verdana"/>
                <a:cs typeface="Verdana"/>
              </a:rPr>
              <a:t>it (destroying  </a:t>
            </a:r>
            <a:r>
              <a:rPr dirty="0" sz="2200" spc="-60">
                <a:latin typeface="Verdana"/>
                <a:cs typeface="Verdana"/>
              </a:rPr>
              <a:t>whatever </a:t>
            </a:r>
            <a:r>
              <a:rPr dirty="0" sz="2200" spc="-35">
                <a:latin typeface="Verdana"/>
                <a:cs typeface="Verdana"/>
              </a:rPr>
              <a:t>was </a:t>
            </a:r>
            <a:r>
              <a:rPr dirty="0" sz="2200" spc="-40">
                <a:latin typeface="Verdana"/>
                <a:cs typeface="Verdana"/>
              </a:rPr>
              <a:t>there </a:t>
            </a:r>
            <a:r>
              <a:rPr dirty="0" sz="2200" spc="-45">
                <a:latin typeface="Verdana"/>
                <a:cs typeface="Verdana"/>
              </a:rPr>
              <a:t>before). </a:t>
            </a:r>
            <a:r>
              <a:rPr dirty="0" sz="2200" spc="-55">
                <a:latin typeface="Verdana"/>
                <a:cs typeface="Verdana"/>
              </a:rPr>
              <a:t>We </a:t>
            </a:r>
            <a:r>
              <a:rPr dirty="0" sz="2200" spc="-120">
                <a:latin typeface="Verdana"/>
                <a:cs typeface="Verdana"/>
              </a:rPr>
              <a:t>"put"  </a:t>
            </a:r>
            <a:r>
              <a:rPr dirty="0" sz="2200" spc="-55">
                <a:latin typeface="Verdana"/>
                <a:cs typeface="Verdana"/>
              </a:rPr>
              <a:t>information </a:t>
            </a:r>
            <a:r>
              <a:rPr dirty="0" sz="2200" spc="-45">
                <a:latin typeface="Verdana"/>
                <a:cs typeface="Verdana"/>
              </a:rPr>
              <a:t>into </a:t>
            </a:r>
            <a:r>
              <a:rPr dirty="0" sz="2200">
                <a:latin typeface="Verdana"/>
                <a:cs typeface="Verdana"/>
              </a:rPr>
              <a:t>a </a:t>
            </a:r>
            <a:r>
              <a:rPr dirty="0" sz="2200" spc="-25">
                <a:latin typeface="Verdana"/>
                <a:cs typeface="Verdana"/>
              </a:rPr>
              <a:t>variable </a:t>
            </a:r>
            <a:r>
              <a:rPr dirty="0" sz="2200" spc="-80">
                <a:latin typeface="Verdana"/>
                <a:cs typeface="Verdana"/>
              </a:rPr>
              <a:t>using </a:t>
            </a:r>
            <a:r>
              <a:rPr dirty="0" sz="2200" spc="-15">
                <a:latin typeface="Verdana"/>
                <a:cs typeface="Verdana"/>
              </a:rPr>
              <a:t>the </a:t>
            </a:r>
            <a:r>
              <a:rPr dirty="0" sz="2200" spc="-70">
                <a:latin typeface="Verdana"/>
                <a:cs typeface="Verdana"/>
              </a:rPr>
              <a:t>assignment  operator, </a:t>
            </a:r>
            <a:r>
              <a:rPr dirty="0" sz="2200" spc="-90">
                <a:latin typeface="Verdana"/>
                <a:cs typeface="Verdana"/>
              </a:rPr>
              <a:t>e.g., </a:t>
            </a:r>
            <a:r>
              <a:rPr dirty="0" sz="2200" spc="-70">
                <a:latin typeface="Verdana"/>
                <a:cs typeface="Verdana"/>
              </a:rPr>
              <a:t>midterm_score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250">
                <a:latin typeface="Verdana"/>
                <a:cs typeface="Verdana"/>
              </a:rPr>
              <a:t>=93;</a:t>
            </a:r>
            <a:endParaRPr sz="2200">
              <a:latin typeface="Verdana"/>
              <a:cs typeface="Verdana"/>
            </a:endParaRPr>
          </a:p>
          <a:p>
            <a:pPr marL="287655" marR="15240" indent="-275590">
              <a:lnSpc>
                <a:spcPct val="80000"/>
              </a:lnSpc>
              <a:spcBef>
                <a:spcPts val="500"/>
              </a:spcBef>
            </a:pPr>
            <a:r>
              <a:rPr dirty="0" sz="165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650" spc="15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200" spc="40">
                <a:solidFill>
                  <a:srgbClr val="BC5C45"/>
                </a:solidFill>
                <a:latin typeface="Verdana"/>
                <a:cs typeface="Verdana"/>
              </a:rPr>
              <a:t>Get</a:t>
            </a:r>
            <a:r>
              <a:rPr dirty="0" sz="2200" spc="-105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</a:t>
            </a:r>
            <a:r>
              <a:rPr dirty="0" sz="2200" spc="15">
                <a:latin typeface="Verdana"/>
                <a:cs typeface="Verdana"/>
              </a:rPr>
              <a:t> </a:t>
            </a:r>
            <a:r>
              <a:rPr dirty="0" sz="2200" spc="65">
                <a:latin typeface="Verdana"/>
                <a:cs typeface="Verdana"/>
              </a:rPr>
              <a:t>copy</a:t>
            </a:r>
            <a:r>
              <a:rPr dirty="0" sz="2200" spc="-7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</a:t>
            </a:r>
            <a:r>
              <a:rPr dirty="0" sz="2200" spc="-150">
                <a:latin typeface="Verdana"/>
                <a:cs typeface="Verdana"/>
              </a:rPr>
              <a:t> </a:t>
            </a:r>
            <a:r>
              <a:rPr dirty="0" sz="2200" spc="-15">
                <a:latin typeface="Verdana"/>
                <a:cs typeface="Verdana"/>
              </a:rPr>
              <a:t>the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information</a:t>
            </a:r>
            <a:r>
              <a:rPr dirty="0" sz="2200" spc="-28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out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</a:t>
            </a:r>
            <a:r>
              <a:rPr dirty="0" sz="2200" spc="-15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it</a:t>
            </a:r>
            <a:r>
              <a:rPr dirty="0" sz="2200" spc="-32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(leaving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  </a:t>
            </a:r>
            <a:r>
              <a:rPr dirty="0" sz="2200" spc="65">
                <a:latin typeface="Verdana"/>
                <a:cs typeface="Verdana"/>
              </a:rPr>
              <a:t>copy </a:t>
            </a:r>
            <a:r>
              <a:rPr dirty="0" sz="2200" spc="-100">
                <a:latin typeface="Verdana"/>
                <a:cs typeface="Verdana"/>
              </a:rPr>
              <a:t>inside). </a:t>
            </a:r>
            <a:r>
              <a:rPr dirty="0" sz="2200" spc="-55">
                <a:latin typeface="Verdana"/>
                <a:cs typeface="Verdana"/>
              </a:rPr>
              <a:t>We </a:t>
            </a:r>
            <a:r>
              <a:rPr dirty="0" sz="2200" spc="-95">
                <a:latin typeface="Verdana"/>
                <a:cs typeface="Verdana"/>
              </a:rPr>
              <a:t>"get" </a:t>
            </a:r>
            <a:r>
              <a:rPr dirty="0" sz="2200" spc="-15">
                <a:latin typeface="Verdana"/>
                <a:cs typeface="Verdana"/>
              </a:rPr>
              <a:t>the </a:t>
            </a:r>
            <a:r>
              <a:rPr dirty="0" sz="2200" spc="-55">
                <a:latin typeface="Verdana"/>
                <a:cs typeface="Verdana"/>
              </a:rPr>
              <a:t>information </a:t>
            </a:r>
            <a:r>
              <a:rPr dirty="0" sz="2200" spc="-25">
                <a:latin typeface="Verdana"/>
                <a:cs typeface="Verdana"/>
              </a:rPr>
              <a:t>out </a:t>
            </a:r>
            <a:r>
              <a:rPr dirty="0" sz="2200" spc="-10">
                <a:latin typeface="Verdana"/>
                <a:cs typeface="Verdana"/>
              </a:rPr>
              <a:t>by  </a:t>
            </a:r>
            <a:r>
              <a:rPr dirty="0" sz="2200" spc="-100">
                <a:latin typeface="Verdana"/>
                <a:cs typeface="Verdana"/>
              </a:rPr>
              <a:t>simply </a:t>
            </a:r>
            <a:r>
              <a:rPr dirty="0" sz="2200" spc="-85">
                <a:latin typeface="Verdana"/>
                <a:cs typeface="Verdana"/>
              </a:rPr>
              <a:t>writing </a:t>
            </a:r>
            <a:r>
              <a:rPr dirty="0" sz="2200" spc="-15">
                <a:latin typeface="Verdana"/>
                <a:cs typeface="Verdana"/>
              </a:rPr>
              <a:t>the </a:t>
            </a:r>
            <a:r>
              <a:rPr dirty="0" sz="2200" spc="25">
                <a:latin typeface="Verdana"/>
                <a:cs typeface="Verdana"/>
              </a:rPr>
              <a:t>name </a:t>
            </a:r>
            <a:r>
              <a:rPr dirty="0" sz="2200">
                <a:latin typeface="Verdana"/>
                <a:cs typeface="Verdana"/>
              </a:rPr>
              <a:t>of </a:t>
            </a:r>
            <a:r>
              <a:rPr dirty="0" sz="2200" spc="-15">
                <a:latin typeface="Verdana"/>
                <a:cs typeface="Verdana"/>
              </a:rPr>
              <a:t>the </a:t>
            </a:r>
            <a:r>
              <a:rPr dirty="0" sz="2200" spc="-40">
                <a:latin typeface="Verdana"/>
                <a:cs typeface="Verdana"/>
              </a:rPr>
              <a:t>variable, </a:t>
            </a:r>
            <a:r>
              <a:rPr dirty="0" sz="2200" spc="-15">
                <a:latin typeface="Verdana"/>
                <a:cs typeface="Verdana"/>
              </a:rPr>
              <a:t>the  </a:t>
            </a:r>
            <a:r>
              <a:rPr dirty="0" sz="2200" spc="5">
                <a:latin typeface="Verdana"/>
                <a:cs typeface="Verdana"/>
              </a:rPr>
              <a:t>computer does </a:t>
            </a:r>
            <a:r>
              <a:rPr dirty="0" sz="2200" spc="-15">
                <a:latin typeface="Verdana"/>
                <a:cs typeface="Verdana"/>
              </a:rPr>
              <a:t>the </a:t>
            </a:r>
            <a:r>
              <a:rPr dirty="0" sz="2200" spc="-110">
                <a:latin typeface="Verdana"/>
                <a:cs typeface="Verdana"/>
              </a:rPr>
              <a:t>rest </a:t>
            </a:r>
            <a:r>
              <a:rPr dirty="0" sz="2200" spc="-60">
                <a:latin typeface="Verdana"/>
                <a:cs typeface="Verdana"/>
              </a:rPr>
              <a:t>for </a:t>
            </a:r>
            <a:r>
              <a:rPr dirty="0" sz="2200" spc="-130">
                <a:latin typeface="Verdana"/>
                <a:cs typeface="Verdana"/>
              </a:rPr>
              <a:t>us, </a:t>
            </a:r>
            <a:r>
              <a:rPr dirty="0" sz="2200" spc="-90">
                <a:latin typeface="Verdana"/>
                <a:cs typeface="Verdana"/>
              </a:rPr>
              <a:t>e.g., </a:t>
            </a:r>
            <a:r>
              <a:rPr dirty="0" sz="2200" spc="25">
                <a:latin typeface="Verdana"/>
                <a:cs typeface="Verdana"/>
              </a:rPr>
              <a:t>average </a:t>
            </a:r>
            <a:r>
              <a:rPr dirty="0" sz="2200">
                <a:latin typeface="Verdana"/>
                <a:cs typeface="Verdana"/>
              </a:rPr>
              <a:t>=  </a:t>
            </a:r>
            <a:r>
              <a:rPr dirty="0" sz="2200" spc="-60">
                <a:latin typeface="Verdana"/>
                <a:cs typeface="Verdana"/>
              </a:rPr>
              <a:t>(grade_1 </a:t>
            </a:r>
            <a:r>
              <a:rPr dirty="0" sz="2200" spc="-70">
                <a:latin typeface="Verdana"/>
                <a:cs typeface="Verdana"/>
              </a:rPr>
              <a:t>+grade_2) </a:t>
            </a:r>
            <a:r>
              <a:rPr dirty="0" sz="2200">
                <a:latin typeface="Verdana"/>
                <a:cs typeface="Verdana"/>
              </a:rPr>
              <a:t>/</a:t>
            </a:r>
            <a:r>
              <a:rPr dirty="0" sz="2200" spc="-450">
                <a:latin typeface="Verdana"/>
                <a:cs typeface="Verdana"/>
              </a:rPr>
              <a:t> </a:t>
            </a:r>
            <a:r>
              <a:rPr dirty="0" sz="2200" spc="-204">
                <a:latin typeface="Verdana"/>
                <a:cs typeface="Verdana"/>
              </a:rPr>
              <a:t>2.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34530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What </a:t>
            </a:r>
            <a:r>
              <a:rPr dirty="0" spc="5"/>
              <a:t>are</a:t>
            </a:r>
            <a:r>
              <a:rPr dirty="0" spc="-590"/>
              <a:t> </a:t>
            </a:r>
            <a:r>
              <a:rPr dirty="0" spc="-130"/>
              <a:t>instructions?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47" y="1390205"/>
            <a:ext cx="6600190" cy="28143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7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215">
                <a:latin typeface="Verdana"/>
                <a:cs typeface="Verdana"/>
              </a:rPr>
              <a:t>Its</a:t>
            </a:r>
            <a:r>
              <a:rPr dirty="0" sz="2400" spc="-47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an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order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given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computer.</a:t>
            </a:r>
            <a:endParaRPr sz="2400">
              <a:latin typeface="Verdana"/>
              <a:cs typeface="Verdana"/>
            </a:endParaRPr>
          </a:p>
          <a:p>
            <a:pPr marL="287655" marR="5080" indent="-27559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4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20">
                <a:latin typeface="Verdana"/>
                <a:cs typeface="Verdana"/>
              </a:rPr>
              <a:t>At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lowest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level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each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these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is</a:t>
            </a:r>
            <a:r>
              <a:rPr dirty="0" sz="2400" spc="-4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sequence  </a:t>
            </a:r>
            <a:r>
              <a:rPr dirty="0" sz="2400" spc="5">
                <a:latin typeface="Verdana"/>
                <a:cs typeface="Verdana"/>
              </a:rPr>
              <a:t>of </a:t>
            </a:r>
            <a:r>
              <a:rPr dirty="0" sz="2400" spc="-135">
                <a:latin typeface="Verdana"/>
                <a:cs typeface="Verdana"/>
              </a:rPr>
              <a:t>0s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365">
                <a:latin typeface="Verdana"/>
                <a:cs typeface="Verdana"/>
              </a:rPr>
              <a:t> </a:t>
            </a:r>
            <a:r>
              <a:rPr dirty="0" sz="2400" spc="-254">
                <a:latin typeface="Verdana"/>
                <a:cs typeface="Verdana"/>
              </a:rPr>
              <a:t>1s.</a:t>
            </a:r>
            <a:endParaRPr sz="2400">
              <a:latin typeface="Verdana"/>
              <a:cs typeface="Verdana"/>
            </a:endParaRPr>
          </a:p>
          <a:p>
            <a:pPr marL="287020" marR="320675" indent="-27495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50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135">
                <a:latin typeface="Verdana"/>
                <a:cs typeface="Verdana"/>
              </a:rPr>
              <a:t>In</a:t>
            </a:r>
            <a:r>
              <a:rPr dirty="0" sz="2400" spc="-45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assembly</a:t>
            </a:r>
            <a:r>
              <a:rPr dirty="0" sz="2400" spc="-254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language,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5">
                <a:latin typeface="Verdana"/>
                <a:cs typeface="Verdana"/>
              </a:rPr>
              <a:t>each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statement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505">
                <a:latin typeface="Verdana"/>
                <a:cs typeface="Verdana"/>
              </a:rPr>
              <a:t>is  </a:t>
            </a:r>
            <a:r>
              <a:rPr dirty="0" sz="2400" spc="35">
                <a:latin typeface="Verdana"/>
                <a:cs typeface="Verdana"/>
              </a:rPr>
              <a:t>one </a:t>
            </a:r>
            <a:r>
              <a:rPr dirty="0" sz="2400" spc="-85">
                <a:latin typeface="Verdana"/>
                <a:cs typeface="Verdana"/>
              </a:rPr>
              <a:t>instruction </a:t>
            </a:r>
            <a:r>
              <a:rPr dirty="0" sz="2400" spc="-20">
                <a:latin typeface="Verdana"/>
                <a:cs typeface="Verdana"/>
              </a:rPr>
              <a:t>but </a:t>
            </a:r>
            <a:r>
              <a:rPr dirty="0" sz="2400" spc="-60">
                <a:latin typeface="Verdana"/>
                <a:cs typeface="Verdana"/>
              </a:rPr>
              <a:t>in </a:t>
            </a:r>
            <a:r>
              <a:rPr dirty="0" sz="2400" spc="-35">
                <a:latin typeface="Verdana"/>
                <a:cs typeface="Verdana"/>
              </a:rPr>
              <a:t>high </a:t>
            </a:r>
            <a:r>
              <a:rPr dirty="0" sz="2400" spc="-45">
                <a:latin typeface="Verdana"/>
                <a:cs typeface="Verdana"/>
              </a:rPr>
              <a:t>level </a:t>
            </a:r>
            <a:r>
              <a:rPr dirty="0" sz="2400" spc="95">
                <a:latin typeface="Verdana"/>
                <a:cs typeface="Verdana"/>
              </a:rPr>
              <a:t>each  </a:t>
            </a:r>
            <a:r>
              <a:rPr dirty="0" sz="2400" spc="-45">
                <a:latin typeface="Verdana"/>
                <a:cs typeface="Verdana"/>
              </a:rPr>
              <a:t>statement </a:t>
            </a:r>
            <a:r>
              <a:rPr dirty="0" sz="2400" spc="90">
                <a:latin typeface="Verdana"/>
                <a:cs typeface="Verdana"/>
              </a:rPr>
              <a:t>can </a:t>
            </a:r>
            <a:r>
              <a:rPr dirty="0" sz="2400" spc="60">
                <a:latin typeface="Verdana"/>
                <a:cs typeface="Verdana"/>
              </a:rPr>
              <a:t>be </a:t>
            </a:r>
            <a:r>
              <a:rPr dirty="0" sz="2400" spc="-105">
                <a:latin typeface="Verdana"/>
                <a:cs typeface="Verdana"/>
              </a:rPr>
              <a:t>further </a:t>
            </a:r>
            <a:r>
              <a:rPr dirty="0" sz="2400" spc="-40">
                <a:latin typeface="Verdana"/>
                <a:cs typeface="Verdana"/>
              </a:rPr>
              <a:t>broken </a:t>
            </a:r>
            <a:r>
              <a:rPr dirty="0" sz="2400" spc="-65">
                <a:latin typeface="Verdana"/>
                <a:cs typeface="Verdana"/>
              </a:rPr>
              <a:t>into  multiple</a:t>
            </a:r>
            <a:r>
              <a:rPr dirty="0" sz="2400" spc="-26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steps.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600583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75"/>
              <a:t>Six </a:t>
            </a:r>
            <a:r>
              <a:rPr dirty="0" spc="20"/>
              <a:t>basic </a:t>
            </a:r>
            <a:r>
              <a:rPr dirty="0" spc="10"/>
              <a:t>computer</a:t>
            </a:r>
            <a:r>
              <a:rPr dirty="0" spc="-844"/>
              <a:t> </a:t>
            </a:r>
            <a:r>
              <a:rPr dirty="0" spc="-145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752" y="1390205"/>
            <a:ext cx="5786120" cy="30429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 spc="-5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2400" spc="-5">
                <a:latin typeface="Verdana"/>
                <a:cs typeface="Verdana"/>
              </a:rPr>
              <a:t>Reading/Receiving </a:t>
            </a:r>
            <a:r>
              <a:rPr dirty="0" sz="2400" spc="-40">
                <a:latin typeface="Verdana"/>
                <a:cs typeface="Verdana"/>
              </a:rPr>
              <a:t>some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5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2400" spc="-55">
                <a:latin typeface="Verdana"/>
                <a:cs typeface="Verdana"/>
              </a:rPr>
              <a:t>Outputting/Printing </a:t>
            </a:r>
            <a:r>
              <a:rPr dirty="0" sz="2400" spc="-40">
                <a:latin typeface="Verdana"/>
                <a:cs typeface="Verdana"/>
              </a:rPr>
              <a:t>some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75">
                <a:latin typeface="Verdana"/>
                <a:cs typeface="Verdana"/>
              </a:rPr>
              <a:t>Performing </a:t>
            </a:r>
            <a:r>
              <a:rPr dirty="0" sz="2400" spc="-45">
                <a:latin typeface="Verdana"/>
                <a:cs typeface="Verdana"/>
              </a:rPr>
              <a:t>arithmetic</a:t>
            </a:r>
            <a:r>
              <a:rPr dirty="0" sz="2400" spc="-434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operation</a:t>
            </a:r>
            <a:endParaRPr sz="2400">
              <a:latin typeface="Verdana"/>
              <a:cs typeface="Verdana"/>
            </a:endParaRPr>
          </a:p>
          <a:p>
            <a:pPr marL="12700" marR="34988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75">
                <a:latin typeface="Verdana"/>
                <a:cs typeface="Verdana"/>
              </a:rPr>
              <a:t>Assigning </a:t>
            </a:r>
            <a:r>
              <a:rPr dirty="0" sz="2400" spc="-5">
                <a:latin typeface="Verdana"/>
                <a:cs typeface="Verdana"/>
              </a:rPr>
              <a:t>a </a:t>
            </a:r>
            <a:r>
              <a:rPr dirty="0" sz="2400" spc="-15">
                <a:latin typeface="Verdana"/>
                <a:cs typeface="Verdana"/>
              </a:rPr>
              <a:t>value </a:t>
            </a:r>
            <a:r>
              <a:rPr dirty="0" sz="2400" spc="-5">
                <a:latin typeface="Verdana"/>
                <a:cs typeface="Verdana"/>
              </a:rPr>
              <a:t>to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25">
                <a:latin typeface="Verdana"/>
                <a:cs typeface="Verdana"/>
              </a:rPr>
              <a:t>variable </a:t>
            </a:r>
            <a:r>
              <a:rPr dirty="0" sz="2400" spc="-50">
                <a:latin typeface="Verdana"/>
                <a:cs typeface="Verdana"/>
              </a:rPr>
              <a:t>or  </a:t>
            </a:r>
            <a:r>
              <a:rPr dirty="0" sz="2400" spc="-95">
                <a:latin typeface="Verdana"/>
                <a:cs typeface="Verdana"/>
              </a:rPr>
              <a:t>memory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location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>
                <a:latin typeface="Verdana"/>
                <a:cs typeface="Verdana"/>
              </a:rPr>
              <a:t>Conditional</a:t>
            </a:r>
            <a:r>
              <a:rPr dirty="0" sz="2400" spc="-70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Execution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15">
                <a:latin typeface="Verdana"/>
                <a:cs typeface="Verdana"/>
              </a:rPr>
              <a:t>Repeat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group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48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actions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387222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Time </a:t>
            </a:r>
            <a:r>
              <a:rPr dirty="0" spc="-90"/>
              <a:t>for</a:t>
            </a:r>
            <a:r>
              <a:rPr dirty="0" spc="-760"/>
              <a:t> </a:t>
            </a:r>
            <a:r>
              <a:rPr dirty="0" spc="-95"/>
              <a:t>Flowcharts!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02209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What </a:t>
            </a:r>
            <a:r>
              <a:rPr dirty="0" spc="-175"/>
              <a:t>is </a:t>
            </a:r>
            <a:r>
              <a:rPr dirty="0" spc="-5"/>
              <a:t>a</a:t>
            </a:r>
            <a:r>
              <a:rPr dirty="0" spc="-750"/>
              <a:t> </a:t>
            </a:r>
            <a:r>
              <a:rPr dirty="0" spc="-5"/>
              <a:t>flowchart?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47" y="1466291"/>
            <a:ext cx="6905625" cy="354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7655" marR="450850" indent="-2743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15">
                <a:solidFill>
                  <a:srgbClr val="BC5C45"/>
                </a:solidFill>
                <a:latin typeface="Verdana"/>
                <a:cs typeface="Verdana"/>
              </a:rPr>
              <a:t>Diagrammatic </a:t>
            </a:r>
            <a:r>
              <a:rPr dirty="0" sz="2400" spc="-50">
                <a:solidFill>
                  <a:srgbClr val="BC5C45"/>
                </a:solidFill>
                <a:latin typeface="Verdana"/>
                <a:cs typeface="Verdana"/>
              </a:rPr>
              <a:t>representation </a:t>
            </a:r>
            <a:r>
              <a:rPr dirty="0" sz="2400" spc="-120">
                <a:latin typeface="Verdana"/>
                <a:cs typeface="Verdana"/>
              </a:rPr>
              <a:t>illustrating</a:t>
            </a:r>
            <a:r>
              <a:rPr dirty="0" sz="2400" spc="-6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  </a:t>
            </a:r>
            <a:r>
              <a:rPr dirty="0" sz="2400" spc="-85">
                <a:latin typeface="Verdana"/>
                <a:cs typeface="Verdana"/>
              </a:rPr>
              <a:t>solution </a:t>
            </a:r>
            <a:r>
              <a:rPr dirty="0" sz="2400" spc="-5">
                <a:latin typeface="Verdana"/>
                <a:cs typeface="Verdana"/>
              </a:rPr>
              <a:t>to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25">
                <a:latin typeface="Verdana"/>
                <a:cs typeface="Verdana"/>
              </a:rPr>
              <a:t>given</a:t>
            </a:r>
            <a:r>
              <a:rPr dirty="0" sz="2400" spc="-57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algn="just" marL="286385" marR="287020" indent="-27432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60">
                <a:latin typeface="Verdana"/>
                <a:cs typeface="Verdana"/>
              </a:rPr>
              <a:t>Allows </a:t>
            </a:r>
            <a:r>
              <a:rPr dirty="0" sz="2400" spc="-25">
                <a:latin typeface="Verdana"/>
                <a:cs typeface="Verdana"/>
              </a:rPr>
              <a:t>you </a:t>
            </a:r>
            <a:r>
              <a:rPr dirty="0" sz="2400" spc="-5">
                <a:latin typeface="Verdana"/>
                <a:cs typeface="Verdana"/>
              </a:rPr>
              <a:t>to </a:t>
            </a:r>
            <a:r>
              <a:rPr dirty="0" sz="2400" spc="-20">
                <a:latin typeface="Verdana"/>
                <a:cs typeface="Verdana"/>
              </a:rPr>
              <a:t>break </a:t>
            </a:r>
            <a:r>
              <a:rPr dirty="0" sz="2400" spc="40">
                <a:latin typeface="Verdana"/>
                <a:cs typeface="Verdana"/>
              </a:rPr>
              <a:t>down </a:t>
            </a:r>
            <a:r>
              <a:rPr dirty="0" sz="2400" spc="-15">
                <a:solidFill>
                  <a:srgbClr val="BC5C45"/>
                </a:solidFill>
                <a:latin typeface="Verdana"/>
                <a:cs typeface="Verdana"/>
              </a:rPr>
              <a:t>any </a:t>
            </a:r>
            <a:r>
              <a:rPr dirty="0" sz="2400" spc="-40">
                <a:solidFill>
                  <a:srgbClr val="BC5C45"/>
                </a:solidFill>
                <a:latin typeface="Verdana"/>
                <a:cs typeface="Verdana"/>
              </a:rPr>
              <a:t>process  </a:t>
            </a:r>
            <a:r>
              <a:rPr dirty="0" sz="2400" spc="-95">
                <a:solidFill>
                  <a:srgbClr val="BC5C45"/>
                </a:solidFill>
                <a:latin typeface="Verdana"/>
                <a:cs typeface="Verdana"/>
              </a:rPr>
              <a:t>into </a:t>
            </a:r>
            <a:r>
              <a:rPr dirty="0" sz="2400" spc="-100">
                <a:solidFill>
                  <a:srgbClr val="BC5C45"/>
                </a:solidFill>
                <a:latin typeface="Verdana"/>
                <a:cs typeface="Verdana"/>
              </a:rPr>
              <a:t>smaller </a:t>
            </a:r>
            <a:r>
              <a:rPr dirty="0" sz="2400" spc="-90">
                <a:solidFill>
                  <a:srgbClr val="BC5C45"/>
                </a:solidFill>
                <a:latin typeface="Verdana"/>
                <a:cs typeface="Verdana"/>
              </a:rPr>
              <a:t>steps </a:t>
            </a:r>
            <a:r>
              <a:rPr dirty="0" sz="2400" spc="60">
                <a:latin typeface="Verdana"/>
                <a:cs typeface="Verdana"/>
              </a:rPr>
              <a:t>and </a:t>
            </a:r>
            <a:r>
              <a:rPr dirty="0" sz="2400" spc="-50">
                <a:latin typeface="Verdana"/>
                <a:cs typeface="Verdana"/>
              </a:rPr>
              <a:t>display </a:t>
            </a:r>
            <a:r>
              <a:rPr dirty="0" sz="2400" spc="-30">
                <a:latin typeface="Verdana"/>
                <a:cs typeface="Verdana"/>
              </a:rPr>
              <a:t>them </a:t>
            </a:r>
            <a:r>
              <a:rPr dirty="0" sz="2400" spc="-60">
                <a:latin typeface="Verdana"/>
                <a:cs typeface="Verdana"/>
              </a:rPr>
              <a:t>in </a:t>
            </a:r>
            <a:r>
              <a:rPr dirty="0" sz="2400">
                <a:latin typeface="Verdana"/>
                <a:cs typeface="Verdana"/>
              </a:rPr>
              <a:t>a  </a:t>
            </a:r>
            <a:r>
              <a:rPr dirty="0" sz="2400" spc="-110">
                <a:latin typeface="Verdana"/>
                <a:cs typeface="Verdana"/>
              </a:rPr>
              <a:t>visually </a:t>
            </a:r>
            <a:r>
              <a:rPr dirty="0" sz="2400" spc="-25">
                <a:latin typeface="Verdana"/>
                <a:cs typeface="Verdana"/>
              </a:rPr>
              <a:t>pleasing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way</a:t>
            </a:r>
            <a:endParaRPr sz="2400">
              <a:latin typeface="Verdana"/>
              <a:cs typeface="Verdana"/>
            </a:endParaRPr>
          </a:p>
          <a:p>
            <a:pPr algn="just" marL="287020" marR="151765" indent="-27495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4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160">
                <a:latin typeface="Verdana"/>
                <a:cs typeface="Verdana"/>
              </a:rPr>
              <a:t>It</a:t>
            </a:r>
            <a:r>
              <a:rPr dirty="0" sz="2400" spc="-47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shows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steps</a:t>
            </a:r>
            <a:r>
              <a:rPr dirty="0" sz="2400" spc="-254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as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BC5C45"/>
                </a:solidFill>
                <a:latin typeface="Verdana"/>
                <a:cs typeface="Verdana"/>
              </a:rPr>
              <a:t>boxes</a:t>
            </a:r>
            <a:r>
              <a:rPr dirty="0" sz="2400" spc="-195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various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kinds,</a:t>
            </a:r>
            <a:r>
              <a:rPr dirty="0" sz="2400" spc="-32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and  </a:t>
            </a:r>
            <a:r>
              <a:rPr dirty="0" sz="2400" spc="-95">
                <a:latin typeface="Verdana"/>
                <a:cs typeface="Verdana"/>
              </a:rPr>
              <a:t>their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order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connecting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them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with</a:t>
            </a:r>
            <a:r>
              <a:rPr dirty="0" sz="2400" spc="-265"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BC5C45"/>
                </a:solidFill>
                <a:latin typeface="Verdana"/>
                <a:cs typeface="Verdana"/>
              </a:rPr>
              <a:t>arrows</a:t>
            </a:r>
            <a:r>
              <a:rPr dirty="0" sz="2400" spc="-105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algn="just" marL="287655" marR="5080" indent="-27559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155">
                <a:latin typeface="Verdana"/>
                <a:cs typeface="Verdana"/>
              </a:rPr>
              <a:t>It </a:t>
            </a:r>
            <a:r>
              <a:rPr dirty="0" sz="2400" spc="-55">
                <a:latin typeface="Verdana"/>
                <a:cs typeface="Verdana"/>
              </a:rPr>
              <a:t>helps </a:t>
            </a:r>
            <a:r>
              <a:rPr dirty="0" sz="2400" spc="-85">
                <a:latin typeface="Verdana"/>
                <a:cs typeface="Verdana"/>
              </a:rPr>
              <a:t>your </a:t>
            </a:r>
            <a:r>
              <a:rPr dirty="0" sz="2400" spc="60">
                <a:latin typeface="Verdana"/>
                <a:cs typeface="Verdana"/>
              </a:rPr>
              <a:t>audience </a:t>
            </a:r>
            <a:r>
              <a:rPr dirty="0" sz="2400" spc="-5">
                <a:latin typeface="Verdana"/>
                <a:cs typeface="Verdana"/>
              </a:rPr>
              <a:t>to </a:t>
            </a:r>
            <a:r>
              <a:rPr dirty="0" sz="2400" spc="-20">
                <a:latin typeface="Verdana"/>
                <a:cs typeface="Verdana"/>
              </a:rPr>
              <a:t>see </a:t>
            </a:r>
            <a:r>
              <a:rPr dirty="0" sz="2400" spc="-15">
                <a:latin typeface="Verdana"/>
                <a:cs typeface="Verdana"/>
              </a:rPr>
              <a:t>the </a:t>
            </a:r>
            <a:r>
              <a:rPr dirty="0" sz="2400" spc="20">
                <a:solidFill>
                  <a:srgbClr val="BC5C45"/>
                </a:solidFill>
                <a:latin typeface="Verdana"/>
                <a:cs typeface="Verdana"/>
              </a:rPr>
              <a:t>logical</a:t>
            </a:r>
            <a:r>
              <a:rPr dirty="0" sz="2400" spc="-114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-409">
                <a:solidFill>
                  <a:srgbClr val="BC5C45"/>
                </a:solidFill>
                <a:latin typeface="Verdana"/>
                <a:cs typeface="Verdana"/>
              </a:rPr>
              <a:t>flow  </a:t>
            </a:r>
            <a:r>
              <a:rPr dirty="0" sz="2400" spc="55">
                <a:solidFill>
                  <a:srgbClr val="BC5C45"/>
                </a:solidFill>
                <a:latin typeface="Verdana"/>
                <a:cs typeface="Verdana"/>
              </a:rPr>
              <a:t>and </a:t>
            </a:r>
            <a:r>
              <a:rPr dirty="0" sz="2400" spc="-70">
                <a:solidFill>
                  <a:srgbClr val="BC5C45"/>
                </a:solidFill>
                <a:latin typeface="Verdana"/>
                <a:cs typeface="Verdana"/>
              </a:rPr>
              <a:t>relationship </a:t>
            </a:r>
            <a:r>
              <a:rPr dirty="0" sz="2400" spc="35">
                <a:solidFill>
                  <a:srgbClr val="BC5C45"/>
                </a:solidFill>
                <a:latin typeface="Verdana"/>
                <a:cs typeface="Verdana"/>
              </a:rPr>
              <a:t>between</a:t>
            </a:r>
            <a:r>
              <a:rPr dirty="0" sz="2400" spc="-465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BC5C45"/>
                </a:solidFill>
                <a:latin typeface="Verdana"/>
                <a:cs typeface="Verdana"/>
              </a:rPr>
              <a:t>steps.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56692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Flowchart</a:t>
            </a:r>
            <a:r>
              <a:rPr dirty="0" spc="-360"/>
              <a:t> </a:t>
            </a:r>
            <a:r>
              <a:rPr dirty="0" spc="15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04076" y="1479929"/>
            <a:ext cx="2299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solidFill>
                  <a:srgbClr val="535353"/>
                </a:solidFill>
                <a:latin typeface="Verdana"/>
                <a:cs typeface="Verdana"/>
              </a:rPr>
              <a:t>Initializer </a:t>
            </a:r>
            <a:r>
              <a:rPr dirty="0" sz="1800" spc="-5">
                <a:solidFill>
                  <a:srgbClr val="535353"/>
                </a:solidFill>
                <a:latin typeface="Verdana"/>
                <a:cs typeface="Verdana"/>
              </a:rPr>
              <a:t>/</a:t>
            </a:r>
            <a:r>
              <a:rPr dirty="0" sz="1800" spc="-38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35353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7439" y="1413535"/>
            <a:ext cx="1599402" cy="450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02026" y="1513586"/>
            <a:ext cx="4044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4076" y="3816172"/>
            <a:ext cx="959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dirty="0" sz="1800" spc="-35">
                <a:solidFill>
                  <a:srgbClr val="535353"/>
                </a:solidFill>
                <a:latin typeface="Verdana"/>
                <a:cs typeface="Verdana"/>
              </a:rPr>
              <a:t>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5675" y="3483076"/>
            <a:ext cx="1882857" cy="982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38424" y="3636264"/>
            <a:ext cx="734060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40640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IsI 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than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4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4076" y="2178177"/>
            <a:ext cx="1583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535353"/>
                </a:solidFill>
                <a:latin typeface="Verdana"/>
                <a:cs typeface="Verdana"/>
              </a:rPr>
              <a:t>Input </a:t>
            </a:r>
            <a:r>
              <a:rPr dirty="0" sz="1800" spc="-5">
                <a:solidFill>
                  <a:srgbClr val="535353"/>
                </a:solidFill>
                <a:latin typeface="Verdana"/>
                <a:cs typeface="Verdana"/>
              </a:rPr>
              <a:t>/</a:t>
            </a:r>
            <a:r>
              <a:rPr dirty="0" sz="1800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35353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8050" y="2105374"/>
            <a:ext cx="1898114" cy="462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68804" y="2211958"/>
            <a:ext cx="6610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4076" y="2867404"/>
            <a:ext cx="867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535353"/>
                </a:solidFill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4627" y="2809480"/>
            <a:ext cx="1824987" cy="4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08250" y="2901061"/>
            <a:ext cx="13658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Verdana"/>
                <a:cs typeface="Verdana"/>
              </a:rPr>
              <a:t>Sum</a:t>
            </a:r>
            <a:r>
              <a:rPr dirty="0" sz="14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=0,</a:t>
            </a:r>
            <a:r>
              <a:rPr dirty="0" sz="1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I=1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4076" y="4758054"/>
            <a:ext cx="668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35353"/>
                </a:solidFill>
                <a:latin typeface="Verdana"/>
                <a:cs typeface="Verdana"/>
              </a:rPr>
              <a:t>rr</a:t>
            </a:r>
            <a:r>
              <a:rPr dirty="0" sz="1800" spc="-18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dirty="0" sz="1800" spc="-5">
                <a:solidFill>
                  <a:srgbClr val="535353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77339" y="5020309"/>
            <a:ext cx="106425" cy="99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22932" y="4710684"/>
            <a:ext cx="15240" cy="365760"/>
          </a:xfrm>
          <a:custGeom>
            <a:avLst/>
            <a:gdLst/>
            <a:ahLst/>
            <a:cxnLst/>
            <a:rect l="l" t="t" r="r" b="b"/>
            <a:pathLst>
              <a:path w="15239" h="365760">
                <a:moveTo>
                  <a:pt x="0" y="365760"/>
                </a:moveTo>
                <a:lnTo>
                  <a:pt x="15239" y="365760"/>
                </a:lnTo>
                <a:lnTo>
                  <a:pt x="1523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75330" y="4739399"/>
            <a:ext cx="15240" cy="380365"/>
          </a:xfrm>
          <a:custGeom>
            <a:avLst/>
            <a:gdLst/>
            <a:ahLst/>
            <a:cxnLst/>
            <a:rect l="l" t="t" r="r" b="b"/>
            <a:pathLst>
              <a:path w="15239" h="380364">
                <a:moveTo>
                  <a:pt x="7619" y="0"/>
                </a:moveTo>
                <a:lnTo>
                  <a:pt x="0" y="13055"/>
                </a:lnTo>
                <a:lnTo>
                  <a:pt x="0" y="380098"/>
                </a:lnTo>
                <a:lnTo>
                  <a:pt x="15239" y="380098"/>
                </a:lnTo>
                <a:lnTo>
                  <a:pt x="15239" y="13055"/>
                </a:lnTo>
                <a:lnTo>
                  <a:pt x="761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29737" y="4709158"/>
            <a:ext cx="106431" cy="999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04076" y="5466383"/>
            <a:ext cx="1221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dirty="0" sz="1800" spc="2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dirty="0" sz="1800" spc="25">
                <a:solidFill>
                  <a:srgbClr val="535353"/>
                </a:solidFill>
                <a:latin typeface="Verdana"/>
                <a:cs typeface="Verdana"/>
              </a:rPr>
              <a:t>nne</a:t>
            </a:r>
            <a:r>
              <a:rPr dirty="0" sz="1800" spc="20">
                <a:solidFill>
                  <a:srgbClr val="535353"/>
                </a:solidFill>
                <a:latin typeface="Verdana"/>
                <a:cs typeface="Verdana"/>
              </a:rPr>
              <a:t>ctor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62111" y="5365216"/>
            <a:ext cx="489953" cy="5174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26995" y="5499454"/>
            <a:ext cx="1473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248488"/>
            <a:ext cx="6889750" cy="100139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11430">
              <a:lnSpc>
                <a:spcPct val="100000"/>
              </a:lnSpc>
              <a:spcBef>
                <a:spcPts val="95"/>
              </a:spcBef>
            </a:pPr>
            <a:r>
              <a:rPr dirty="0" spc="-140"/>
              <a:t>Lets</a:t>
            </a:r>
            <a:r>
              <a:rPr dirty="0" spc="-434"/>
              <a:t> </a:t>
            </a:r>
            <a:r>
              <a:rPr dirty="0" spc="-50"/>
              <a:t>look</a:t>
            </a:r>
            <a:r>
              <a:rPr dirty="0" spc="-310"/>
              <a:t> </a:t>
            </a:r>
            <a:r>
              <a:rPr dirty="0" spc="15"/>
              <a:t>at</a:t>
            </a:r>
            <a:r>
              <a:rPr dirty="0" spc="-200"/>
              <a:t> </a:t>
            </a:r>
            <a:r>
              <a:rPr dirty="0" spc="20"/>
              <a:t>few</a:t>
            </a:r>
            <a:r>
              <a:rPr dirty="0" spc="-220"/>
              <a:t> </a:t>
            </a:r>
            <a:r>
              <a:rPr dirty="0" spc="-60"/>
              <a:t>problems</a:t>
            </a:r>
            <a:r>
              <a:rPr dirty="0" spc="-305"/>
              <a:t> </a:t>
            </a:r>
            <a:r>
              <a:rPr dirty="0" spc="80"/>
              <a:t>and</a:t>
            </a:r>
            <a:r>
              <a:rPr dirty="0" spc="-125"/>
              <a:t> </a:t>
            </a:r>
            <a:r>
              <a:rPr dirty="0" spc="-155"/>
              <a:t>their  </a:t>
            </a:r>
            <a:r>
              <a:rPr dirty="0" spc="-75"/>
              <a:t>flowcharts!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2199" y="1405858"/>
            <a:ext cx="1757880" cy="44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77630" y="2137377"/>
            <a:ext cx="2088623" cy="462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18759" y="2884137"/>
            <a:ext cx="2006264" cy="430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7630" y="3597370"/>
            <a:ext cx="2088623" cy="462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42200" y="4321276"/>
            <a:ext cx="1757880" cy="45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2687" y="798066"/>
            <a:ext cx="68084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5"/>
              <a:t>Read</a:t>
            </a:r>
            <a:r>
              <a:rPr dirty="0" sz="2800" spc="-140"/>
              <a:t> </a:t>
            </a:r>
            <a:r>
              <a:rPr dirty="0" sz="2800" spc="-60"/>
              <a:t>Principal,</a:t>
            </a:r>
            <a:r>
              <a:rPr dirty="0" sz="2800" spc="-254"/>
              <a:t> </a:t>
            </a:r>
            <a:r>
              <a:rPr dirty="0" sz="2800" spc="-25"/>
              <a:t>Rate</a:t>
            </a:r>
            <a:r>
              <a:rPr dirty="0" sz="2800" spc="-195"/>
              <a:t> </a:t>
            </a:r>
            <a:r>
              <a:rPr dirty="0" sz="2800"/>
              <a:t>&amp;</a:t>
            </a:r>
            <a:r>
              <a:rPr dirty="0" sz="2800" spc="-135"/>
              <a:t> </a:t>
            </a:r>
            <a:r>
              <a:rPr dirty="0" sz="2800" spc="-130"/>
              <a:t>Time</a:t>
            </a:r>
            <a:r>
              <a:rPr dirty="0" sz="2800" spc="-390"/>
              <a:t> </a:t>
            </a:r>
            <a:r>
              <a:rPr dirty="0" sz="2800" spc="65"/>
              <a:t>and</a:t>
            </a:r>
            <a:r>
              <a:rPr dirty="0" sz="2800" spc="-90"/>
              <a:t> </a:t>
            </a:r>
            <a:r>
              <a:rPr dirty="0" sz="2800" spc="-140"/>
              <a:t>Print</a:t>
            </a:r>
            <a:r>
              <a:rPr dirty="0" sz="2800" spc="-370"/>
              <a:t> </a:t>
            </a:r>
            <a:r>
              <a:rPr dirty="0" sz="2800" spc="-275"/>
              <a:t>SI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668985" y="1505964"/>
            <a:ext cx="1263650" cy="3015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5560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Verdana"/>
              <a:cs typeface="Verdana"/>
            </a:endParaRPr>
          </a:p>
          <a:p>
            <a:pPr algn="ctr" marL="60325">
              <a:lnSpc>
                <a:spcPct val="100000"/>
              </a:lnSpc>
              <a:spcBef>
                <a:spcPts val="5"/>
              </a:spcBef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R,</a:t>
            </a:r>
            <a:r>
              <a:rPr dirty="0" sz="14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150">
                <a:solidFill>
                  <a:srgbClr val="FFFFFF"/>
                </a:solidFill>
                <a:latin typeface="Verdana"/>
                <a:cs typeface="Verdana"/>
              </a:rPr>
              <a:t>SI=(P*R*T)/100</a:t>
            </a:r>
            <a:endParaRPr sz="1400">
              <a:latin typeface="Verdana"/>
              <a:cs typeface="Verdana"/>
            </a:endParaRPr>
          </a:p>
          <a:p>
            <a:pPr algn="ctr" marL="268605" marR="182245">
              <a:lnSpc>
                <a:spcPct val="336100"/>
              </a:lnSpc>
              <a:spcBef>
                <a:spcPts val="125"/>
              </a:spcBef>
            </a:pP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dirty="0" sz="1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SI  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7581" y="2067939"/>
            <a:ext cx="106426" cy="99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13174" y="1851660"/>
            <a:ext cx="15240" cy="273050"/>
          </a:xfrm>
          <a:custGeom>
            <a:avLst/>
            <a:gdLst/>
            <a:ahLst/>
            <a:cxnLst/>
            <a:rect l="l" t="t" r="r" b="b"/>
            <a:pathLst>
              <a:path w="15239" h="273050">
                <a:moveTo>
                  <a:pt x="0" y="273050"/>
                </a:moveTo>
                <a:lnTo>
                  <a:pt x="15239" y="273050"/>
                </a:lnTo>
                <a:lnTo>
                  <a:pt x="15239" y="0"/>
                </a:lnTo>
                <a:lnTo>
                  <a:pt x="0" y="0"/>
                </a:lnTo>
                <a:lnTo>
                  <a:pt x="0" y="27305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67581" y="2606038"/>
            <a:ext cx="106426" cy="285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7581" y="3310128"/>
            <a:ext cx="106426" cy="2894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7581" y="4250942"/>
            <a:ext cx="106426" cy="1000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13174" y="4032502"/>
            <a:ext cx="15240" cy="275590"/>
          </a:xfrm>
          <a:custGeom>
            <a:avLst/>
            <a:gdLst/>
            <a:ahLst/>
            <a:cxnLst/>
            <a:rect l="l" t="t" r="r" b="b"/>
            <a:pathLst>
              <a:path w="15239" h="275589">
                <a:moveTo>
                  <a:pt x="0" y="275590"/>
                </a:moveTo>
                <a:lnTo>
                  <a:pt x="15239" y="275590"/>
                </a:lnTo>
                <a:lnTo>
                  <a:pt x="15239" y="0"/>
                </a:lnTo>
                <a:lnTo>
                  <a:pt x="0" y="0"/>
                </a:lnTo>
                <a:lnTo>
                  <a:pt x="0" y="27559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2199" y="1405858"/>
            <a:ext cx="1757880" cy="44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77630" y="2137377"/>
            <a:ext cx="2088623" cy="462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572262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Find largest </a:t>
            </a:r>
            <a:r>
              <a:rPr dirty="0" spc="5"/>
              <a:t>of</a:t>
            </a:r>
            <a:r>
              <a:rPr dirty="0" spc="-220"/>
              <a:t> </a:t>
            </a:r>
            <a:r>
              <a:rPr dirty="0" spc="-60"/>
              <a:t>threenumbers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3030" y="1505710"/>
            <a:ext cx="4044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040" y="2267710"/>
            <a:ext cx="10052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9383" y="3092925"/>
            <a:ext cx="2088609" cy="462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28817" y="3200398"/>
            <a:ext cx="5473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dirty="0" sz="14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35470" y="5179301"/>
            <a:ext cx="1757835" cy="450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37910" y="5280659"/>
            <a:ext cx="3524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67581" y="2067939"/>
            <a:ext cx="106426" cy="99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13174" y="1851660"/>
            <a:ext cx="15240" cy="273050"/>
          </a:xfrm>
          <a:custGeom>
            <a:avLst/>
            <a:gdLst/>
            <a:ahLst/>
            <a:cxnLst/>
            <a:rect l="l" t="t" r="r" b="b"/>
            <a:pathLst>
              <a:path w="15239" h="273050">
                <a:moveTo>
                  <a:pt x="0" y="273050"/>
                </a:moveTo>
                <a:lnTo>
                  <a:pt x="15239" y="273050"/>
                </a:lnTo>
                <a:lnTo>
                  <a:pt x="15239" y="0"/>
                </a:lnTo>
                <a:lnTo>
                  <a:pt x="0" y="0"/>
                </a:lnTo>
                <a:lnTo>
                  <a:pt x="0" y="27305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7581" y="2606038"/>
            <a:ext cx="106426" cy="285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79844" y="3323842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837" y="0"/>
                </a:moveTo>
                <a:lnTo>
                  <a:pt x="1270" y="40005"/>
                </a:lnTo>
                <a:lnTo>
                  <a:pt x="0" y="44704"/>
                </a:lnTo>
                <a:lnTo>
                  <a:pt x="4318" y="51943"/>
                </a:lnTo>
                <a:lnTo>
                  <a:pt x="8890" y="53213"/>
                </a:lnTo>
                <a:lnTo>
                  <a:pt x="87020" y="7620"/>
                </a:lnTo>
                <a:lnTo>
                  <a:pt x="84963" y="7620"/>
                </a:lnTo>
                <a:lnTo>
                  <a:pt x="84963" y="6604"/>
                </a:lnTo>
                <a:lnTo>
                  <a:pt x="81153" y="6604"/>
                </a:lnTo>
                <a:lnTo>
                  <a:pt x="6983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45283" y="3323842"/>
            <a:ext cx="798195" cy="7620"/>
          </a:xfrm>
          <a:custGeom>
            <a:avLst/>
            <a:gdLst/>
            <a:ahLst/>
            <a:cxnLst/>
            <a:rect l="l" t="t" r="r" b="b"/>
            <a:pathLst>
              <a:path w="798195" h="7620">
                <a:moveTo>
                  <a:pt x="0" y="7619"/>
                </a:moveTo>
                <a:lnTo>
                  <a:pt x="797864" y="7619"/>
                </a:lnTo>
                <a:lnTo>
                  <a:pt x="797864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5283" y="3316222"/>
            <a:ext cx="798195" cy="7620"/>
          </a:xfrm>
          <a:custGeom>
            <a:avLst/>
            <a:gdLst/>
            <a:ahLst/>
            <a:cxnLst/>
            <a:rect l="l" t="t" r="r" b="b"/>
            <a:pathLst>
              <a:path w="798195" h="7620">
                <a:moveTo>
                  <a:pt x="0" y="7620"/>
                </a:moveTo>
                <a:lnTo>
                  <a:pt x="797864" y="7620"/>
                </a:lnTo>
                <a:lnTo>
                  <a:pt x="79786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64804" y="3316222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49681" y="3317240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603"/>
                </a:lnTo>
                <a:lnTo>
                  <a:pt x="11315" y="13207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61001" y="3317240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822" y="0"/>
                </a:moveTo>
                <a:lnTo>
                  <a:pt x="0" y="0"/>
                </a:lnTo>
                <a:lnTo>
                  <a:pt x="0" y="13208"/>
                </a:lnTo>
                <a:lnTo>
                  <a:pt x="3822" y="13208"/>
                </a:lnTo>
                <a:lnTo>
                  <a:pt x="382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79846" y="3270629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89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837" y="53213"/>
                </a:lnTo>
                <a:lnTo>
                  <a:pt x="81152" y="46609"/>
                </a:lnTo>
                <a:lnTo>
                  <a:pt x="84962" y="46609"/>
                </a:lnTo>
                <a:lnTo>
                  <a:pt x="84962" y="45593"/>
                </a:lnTo>
                <a:lnTo>
                  <a:pt x="87020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67581" y="5075552"/>
            <a:ext cx="106426" cy="99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13174" y="4814314"/>
            <a:ext cx="15240" cy="317500"/>
          </a:xfrm>
          <a:custGeom>
            <a:avLst/>
            <a:gdLst/>
            <a:ahLst/>
            <a:cxnLst/>
            <a:rect l="l" t="t" r="r" b="b"/>
            <a:pathLst>
              <a:path w="15239" h="317500">
                <a:moveTo>
                  <a:pt x="0" y="317500"/>
                </a:moveTo>
                <a:lnTo>
                  <a:pt x="15239" y="317500"/>
                </a:lnTo>
                <a:lnTo>
                  <a:pt x="15239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37422" y="5404102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710" y="0"/>
                </a:moveTo>
                <a:lnTo>
                  <a:pt x="1282" y="40005"/>
                </a:lnTo>
                <a:lnTo>
                  <a:pt x="0" y="44704"/>
                </a:lnTo>
                <a:lnTo>
                  <a:pt x="4190" y="51943"/>
                </a:lnTo>
                <a:lnTo>
                  <a:pt x="8889" y="53213"/>
                </a:lnTo>
                <a:lnTo>
                  <a:pt x="87020" y="7620"/>
                </a:lnTo>
                <a:lnTo>
                  <a:pt x="84962" y="7620"/>
                </a:lnTo>
                <a:lnTo>
                  <a:pt x="84962" y="6604"/>
                </a:lnTo>
                <a:lnTo>
                  <a:pt x="81025" y="6604"/>
                </a:lnTo>
                <a:lnTo>
                  <a:pt x="6971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4422" y="5404102"/>
            <a:ext cx="746760" cy="7620"/>
          </a:xfrm>
          <a:custGeom>
            <a:avLst/>
            <a:gdLst/>
            <a:ahLst/>
            <a:cxnLst/>
            <a:rect l="l" t="t" r="r" b="b"/>
            <a:pathLst>
              <a:path w="746760" h="7620">
                <a:moveTo>
                  <a:pt x="0" y="7619"/>
                </a:moveTo>
                <a:lnTo>
                  <a:pt x="746182" y="7619"/>
                </a:lnTo>
                <a:lnTo>
                  <a:pt x="746182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4422" y="5396482"/>
            <a:ext cx="746760" cy="7620"/>
          </a:xfrm>
          <a:custGeom>
            <a:avLst/>
            <a:gdLst/>
            <a:ahLst/>
            <a:cxnLst/>
            <a:rect l="l" t="t" r="r" b="b"/>
            <a:pathLst>
              <a:path w="746760" h="7620">
                <a:moveTo>
                  <a:pt x="0" y="7620"/>
                </a:moveTo>
                <a:lnTo>
                  <a:pt x="746182" y="7620"/>
                </a:lnTo>
                <a:lnTo>
                  <a:pt x="746182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22386" y="5396482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07127" y="5397500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28" y="0"/>
                </a:moveTo>
                <a:lnTo>
                  <a:pt x="0" y="6603"/>
                </a:lnTo>
                <a:lnTo>
                  <a:pt x="11328" y="13207"/>
                </a:lnTo>
                <a:lnTo>
                  <a:pt x="11328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18455" y="5397500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937" y="0"/>
                </a:moveTo>
                <a:lnTo>
                  <a:pt x="0" y="0"/>
                </a:lnTo>
                <a:lnTo>
                  <a:pt x="0" y="13208"/>
                </a:lnTo>
                <a:lnTo>
                  <a:pt x="3937" y="13208"/>
                </a:lnTo>
                <a:lnTo>
                  <a:pt x="393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37428" y="5350889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89" y="0"/>
                </a:moveTo>
                <a:lnTo>
                  <a:pt x="4190" y="1269"/>
                </a:lnTo>
                <a:lnTo>
                  <a:pt x="0" y="8508"/>
                </a:lnTo>
                <a:lnTo>
                  <a:pt x="1269" y="13207"/>
                </a:lnTo>
                <a:lnTo>
                  <a:pt x="69710" y="53212"/>
                </a:lnTo>
                <a:lnTo>
                  <a:pt x="81025" y="46608"/>
                </a:lnTo>
                <a:lnTo>
                  <a:pt x="84962" y="46608"/>
                </a:lnTo>
                <a:lnTo>
                  <a:pt x="84962" y="45592"/>
                </a:lnTo>
                <a:lnTo>
                  <a:pt x="87020" y="45592"/>
                </a:lnTo>
                <a:lnTo>
                  <a:pt x="888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400044" y="4871845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24832" y="3076573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94017" y="2890266"/>
            <a:ext cx="1654272" cy="8679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70001" y="3757465"/>
            <a:ext cx="106420" cy="1958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94017" y="3949433"/>
            <a:ext cx="1654272" cy="8679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69383" y="4152100"/>
            <a:ext cx="2088609" cy="4625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544056" y="4258945"/>
            <a:ext cx="5473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dirty="0" sz="14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79844" y="4383021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837" y="0"/>
                </a:moveTo>
                <a:lnTo>
                  <a:pt x="1270" y="40005"/>
                </a:lnTo>
                <a:lnTo>
                  <a:pt x="0" y="44704"/>
                </a:lnTo>
                <a:lnTo>
                  <a:pt x="4318" y="51943"/>
                </a:lnTo>
                <a:lnTo>
                  <a:pt x="8890" y="53213"/>
                </a:lnTo>
                <a:lnTo>
                  <a:pt x="87020" y="7620"/>
                </a:lnTo>
                <a:lnTo>
                  <a:pt x="84963" y="7620"/>
                </a:lnTo>
                <a:lnTo>
                  <a:pt x="84963" y="6604"/>
                </a:lnTo>
                <a:lnTo>
                  <a:pt x="81153" y="6604"/>
                </a:lnTo>
                <a:lnTo>
                  <a:pt x="6983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45283" y="4383022"/>
            <a:ext cx="798195" cy="7620"/>
          </a:xfrm>
          <a:custGeom>
            <a:avLst/>
            <a:gdLst/>
            <a:ahLst/>
            <a:cxnLst/>
            <a:rect l="l" t="t" r="r" b="b"/>
            <a:pathLst>
              <a:path w="798195" h="7620">
                <a:moveTo>
                  <a:pt x="0" y="7619"/>
                </a:moveTo>
                <a:lnTo>
                  <a:pt x="797864" y="7619"/>
                </a:lnTo>
                <a:lnTo>
                  <a:pt x="797864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45283" y="4375402"/>
            <a:ext cx="798195" cy="7620"/>
          </a:xfrm>
          <a:custGeom>
            <a:avLst/>
            <a:gdLst/>
            <a:ahLst/>
            <a:cxnLst/>
            <a:rect l="l" t="t" r="r" b="b"/>
            <a:pathLst>
              <a:path w="798195" h="7620">
                <a:moveTo>
                  <a:pt x="0" y="7620"/>
                </a:moveTo>
                <a:lnTo>
                  <a:pt x="797864" y="7620"/>
                </a:lnTo>
                <a:lnTo>
                  <a:pt x="79786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64804" y="4375402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49681" y="4376425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591"/>
                </a:lnTo>
                <a:lnTo>
                  <a:pt x="11315" y="13195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61001" y="4376420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822" y="0"/>
                </a:moveTo>
                <a:lnTo>
                  <a:pt x="0" y="0"/>
                </a:lnTo>
                <a:lnTo>
                  <a:pt x="0" y="13207"/>
                </a:lnTo>
                <a:lnTo>
                  <a:pt x="3822" y="13207"/>
                </a:lnTo>
                <a:lnTo>
                  <a:pt x="382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79846" y="4329809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89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837" y="53213"/>
                </a:lnTo>
                <a:lnTo>
                  <a:pt x="81152" y="46609"/>
                </a:lnTo>
                <a:lnTo>
                  <a:pt x="84962" y="46609"/>
                </a:lnTo>
                <a:lnTo>
                  <a:pt x="84962" y="45593"/>
                </a:lnTo>
                <a:lnTo>
                  <a:pt x="87020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276725" y="4135754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09392" y="2987039"/>
            <a:ext cx="62801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IsA</a:t>
            </a:r>
            <a:r>
              <a:rPr dirty="0" sz="14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&gt;B</a:t>
            </a:r>
            <a:endParaRPr sz="1400">
              <a:latin typeface="Verdana"/>
              <a:cs typeface="Verdana"/>
            </a:endParaRPr>
          </a:p>
          <a:p>
            <a:pPr algn="ctr" marL="80645" marR="89535" indent="19050">
              <a:lnSpc>
                <a:spcPct val="100000"/>
              </a:lnSpc>
            </a:pP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Verdana"/>
                <a:cs typeface="Verdana"/>
              </a:rPr>
              <a:t>&gt;C</a:t>
            </a:r>
            <a:endParaRPr sz="1400">
              <a:latin typeface="Verdana"/>
              <a:cs typeface="Verdana"/>
            </a:endParaRPr>
          </a:p>
          <a:p>
            <a:pPr marL="402590">
              <a:lnSpc>
                <a:spcPct val="100000"/>
              </a:lnSpc>
              <a:spcBef>
                <a:spcPts val="8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 marR="3175">
              <a:lnSpc>
                <a:spcPct val="100000"/>
              </a:lnSpc>
              <a:spcBef>
                <a:spcPts val="1100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IsB</a:t>
            </a:r>
            <a:r>
              <a:rPr dirty="0" sz="14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dirty="0" sz="14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 marL="19050">
              <a:lnSpc>
                <a:spcPct val="100000"/>
              </a:lnSpc>
            </a:pP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 marR="12700">
              <a:lnSpc>
                <a:spcPct val="100000"/>
              </a:lnSpc>
            </a:pP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&gt;C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77630" y="5173198"/>
            <a:ext cx="2088623" cy="462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029710" y="5280659"/>
            <a:ext cx="5499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dirty="0" sz="14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59321" y="5082157"/>
            <a:ext cx="106426" cy="99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04913" y="4611622"/>
            <a:ext cx="15240" cy="527050"/>
          </a:xfrm>
          <a:custGeom>
            <a:avLst/>
            <a:gdLst/>
            <a:ahLst/>
            <a:cxnLst/>
            <a:rect l="l" t="t" r="r" b="b"/>
            <a:pathLst>
              <a:path w="15239" h="527050">
                <a:moveTo>
                  <a:pt x="0" y="527049"/>
                </a:moveTo>
                <a:lnTo>
                  <a:pt x="15239" y="527049"/>
                </a:lnTo>
                <a:lnTo>
                  <a:pt x="15239" y="0"/>
                </a:lnTo>
                <a:lnTo>
                  <a:pt x="0" y="0"/>
                </a:lnTo>
                <a:lnTo>
                  <a:pt x="0" y="52704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89088" y="5351016"/>
            <a:ext cx="100075" cy="1062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719352" y="5396482"/>
            <a:ext cx="371475" cy="15240"/>
          </a:xfrm>
          <a:custGeom>
            <a:avLst/>
            <a:gdLst/>
            <a:ahLst/>
            <a:cxnLst/>
            <a:rect l="l" t="t" r="r" b="b"/>
            <a:pathLst>
              <a:path w="371475" h="15239">
                <a:moveTo>
                  <a:pt x="356069" y="0"/>
                </a:moveTo>
                <a:lnTo>
                  <a:pt x="13169" y="0"/>
                </a:lnTo>
                <a:lnTo>
                  <a:pt x="0" y="7683"/>
                </a:lnTo>
                <a:lnTo>
                  <a:pt x="12954" y="15240"/>
                </a:lnTo>
                <a:lnTo>
                  <a:pt x="367880" y="15240"/>
                </a:lnTo>
                <a:lnTo>
                  <a:pt x="371309" y="11938"/>
                </a:lnTo>
                <a:lnTo>
                  <a:pt x="371309" y="7620"/>
                </a:lnTo>
                <a:lnTo>
                  <a:pt x="356069" y="7620"/>
                </a:lnTo>
                <a:lnTo>
                  <a:pt x="35606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708140" y="5397629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0" y="0"/>
                </a:moveTo>
                <a:lnTo>
                  <a:pt x="0" y="13081"/>
                </a:lnTo>
                <a:lnTo>
                  <a:pt x="11214" y="6527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708140" y="5404157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59" h="6985">
                <a:moveTo>
                  <a:pt x="11214" y="0"/>
                </a:moveTo>
                <a:lnTo>
                  <a:pt x="0" y="6553"/>
                </a:lnTo>
                <a:lnTo>
                  <a:pt x="22428" y="6553"/>
                </a:lnTo>
                <a:lnTo>
                  <a:pt x="1121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708140" y="5397623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59" h="6985">
                <a:moveTo>
                  <a:pt x="22428" y="0"/>
                </a:moveTo>
                <a:lnTo>
                  <a:pt x="0" y="0"/>
                </a:lnTo>
                <a:lnTo>
                  <a:pt x="11214" y="6540"/>
                </a:lnTo>
                <a:lnTo>
                  <a:pt x="22428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75422" y="3323842"/>
            <a:ext cx="15875" cy="2080260"/>
          </a:xfrm>
          <a:custGeom>
            <a:avLst/>
            <a:gdLst/>
            <a:ahLst/>
            <a:cxnLst/>
            <a:rect l="l" t="t" r="r" b="b"/>
            <a:pathLst>
              <a:path w="15875" h="2080260">
                <a:moveTo>
                  <a:pt x="0" y="2080260"/>
                </a:moveTo>
                <a:lnTo>
                  <a:pt x="15252" y="2080260"/>
                </a:lnTo>
                <a:lnTo>
                  <a:pt x="15252" y="0"/>
                </a:lnTo>
                <a:lnTo>
                  <a:pt x="0" y="0"/>
                </a:lnTo>
                <a:lnTo>
                  <a:pt x="0" y="208026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46162" y="3323842"/>
            <a:ext cx="429259" cy="7620"/>
          </a:xfrm>
          <a:custGeom>
            <a:avLst/>
            <a:gdLst/>
            <a:ahLst/>
            <a:cxnLst/>
            <a:rect l="l" t="t" r="r" b="b"/>
            <a:pathLst>
              <a:path w="429259" h="7620">
                <a:moveTo>
                  <a:pt x="0" y="7619"/>
                </a:moveTo>
                <a:lnTo>
                  <a:pt x="429260" y="7619"/>
                </a:lnTo>
                <a:lnTo>
                  <a:pt x="42926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46162" y="3320032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809"/>
                </a:moveTo>
                <a:lnTo>
                  <a:pt x="444500" y="3809"/>
                </a:lnTo>
                <a:lnTo>
                  <a:pt x="44450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46162" y="3316222"/>
            <a:ext cx="443230" cy="3810"/>
          </a:xfrm>
          <a:custGeom>
            <a:avLst/>
            <a:gdLst/>
            <a:ahLst/>
            <a:cxnLst/>
            <a:rect l="l" t="t" r="r" b="b"/>
            <a:pathLst>
              <a:path w="443229" h="3810">
                <a:moveTo>
                  <a:pt x="0" y="3810"/>
                </a:moveTo>
                <a:lnTo>
                  <a:pt x="442976" y="3810"/>
                </a:lnTo>
                <a:lnTo>
                  <a:pt x="442976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326834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Course</a:t>
            </a:r>
            <a:r>
              <a:rPr dirty="0" spc="-400"/>
              <a:t> </a:t>
            </a:r>
            <a:r>
              <a:rPr dirty="0" spc="-145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209" y="1390205"/>
            <a:ext cx="4768850" cy="17932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85">
                <a:latin typeface="Verdana"/>
                <a:cs typeface="Verdana"/>
              </a:rPr>
              <a:t>Basics </a:t>
            </a:r>
            <a:r>
              <a:rPr dirty="0" sz="2400" spc="5">
                <a:latin typeface="Verdana"/>
                <a:cs typeface="Verdana"/>
              </a:rPr>
              <a:t>of </a:t>
            </a:r>
            <a:r>
              <a:rPr dirty="0" sz="2400" spc="-35">
                <a:latin typeface="Verdana"/>
                <a:cs typeface="Verdana"/>
              </a:rPr>
              <a:t>Problem</a:t>
            </a:r>
            <a:r>
              <a:rPr dirty="0" sz="2400" spc="-60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Solving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50">
                <a:latin typeface="Verdana"/>
                <a:cs typeface="Verdana"/>
              </a:rPr>
              <a:t>Programming</a:t>
            </a:r>
            <a:r>
              <a:rPr dirty="0" sz="2400" spc="-75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Fundamentals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35">
                <a:latin typeface="Verdana"/>
                <a:cs typeface="Verdana"/>
              </a:rPr>
              <a:t>Object </a:t>
            </a:r>
            <a:r>
              <a:rPr dirty="0" sz="2400" spc="-15">
                <a:latin typeface="Verdana"/>
                <a:cs typeface="Verdana"/>
              </a:rPr>
              <a:t>Oriented</a:t>
            </a:r>
            <a:r>
              <a:rPr dirty="0" sz="2400" spc="-40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Programming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35">
                <a:latin typeface="Verdana"/>
                <a:cs typeface="Verdana"/>
              </a:rPr>
              <a:t>Data</a:t>
            </a:r>
            <a:r>
              <a:rPr dirty="0" sz="2400" spc="-660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Structures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2199" y="1405858"/>
            <a:ext cx="1757880" cy="44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86755" y="3597391"/>
            <a:ext cx="2070296" cy="983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28239" y="3964432"/>
            <a:ext cx="6985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30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7630" y="2137377"/>
            <a:ext cx="2088623" cy="462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8759" y="2884137"/>
            <a:ext cx="2006264" cy="430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2687" y="370662"/>
            <a:ext cx="634682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</a:pPr>
            <a:r>
              <a:rPr dirty="0" sz="2800" spc="35"/>
              <a:t>Read</a:t>
            </a:r>
            <a:r>
              <a:rPr dirty="0" sz="2800" spc="-145"/>
              <a:t> </a:t>
            </a:r>
            <a:r>
              <a:rPr dirty="0" sz="2800"/>
              <a:t>a</a:t>
            </a:r>
            <a:r>
              <a:rPr dirty="0" sz="2800" spc="10"/>
              <a:t> </a:t>
            </a:r>
            <a:r>
              <a:rPr dirty="0" sz="2800"/>
              <a:t>&amp;</a:t>
            </a:r>
            <a:r>
              <a:rPr dirty="0" sz="2800" spc="-120"/>
              <a:t> </a:t>
            </a:r>
            <a:r>
              <a:rPr dirty="0" sz="2800" spc="-25"/>
              <a:t>d,</a:t>
            </a:r>
            <a:r>
              <a:rPr dirty="0" sz="2800" spc="-270"/>
              <a:t> </a:t>
            </a:r>
            <a:r>
              <a:rPr dirty="0" sz="2800" spc="-105"/>
              <a:t>print</a:t>
            </a:r>
            <a:r>
              <a:rPr dirty="0" sz="2800" spc="-340"/>
              <a:t> </a:t>
            </a:r>
            <a:r>
              <a:rPr dirty="0" sz="2800" spc="-120"/>
              <a:t>10</a:t>
            </a:r>
            <a:r>
              <a:rPr dirty="0" sz="2800" spc="-455"/>
              <a:t> </a:t>
            </a:r>
            <a:r>
              <a:rPr dirty="0" sz="2800" spc="-85"/>
              <a:t>numbers</a:t>
            </a:r>
            <a:r>
              <a:rPr dirty="0" sz="2800" spc="-300"/>
              <a:t> </a:t>
            </a:r>
            <a:r>
              <a:rPr dirty="0" sz="2800"/>
              <a:t>of</a:t>
            </a:r>
            <a:r>
              <a:rPr dirty="0" sz="2800" spc="-204"/>
              <a:t> </a:t>
            </a:r>
            <a:r>
              <a:rPr dirty="0" sz="2800" spc="-114"/>
              <a:t>form  </a:t>
            </a:r>
            <a:r>
              <a:rPr dirty="0" sz="2800" spc="-90"/>
              <a:t>a+d, </a:t>
            </a:r>
            <a:r>
              <a:rPr dirty="0" sz="2800" spc="-114"/>
              <a:t>a+2d,</a:t>
            </a:r>
            <a:r>
              <a:rPr dirty="0" sz="2800" spc="-610"/>
              <a:t> </a:t>
            </a:r>
            <a:r>
              <a:rPr dirty="0" sz="2800" spc="10"/>
              <a:t>a+3d…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892161" y="1505280"/>
            <a:ext cx="854710" cy="1565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a,</a:t>
            </a:r>
            <a:r>
              <a:rPr dirty="0" sz="14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Verdana"/>
              <a:cs typeface="Verdana"/>
            </a:endParaRPr>
          </a:p>
          <a:p>
            <a:pPr algn="ctr" marL="24765">
              <a:lnSpc>
                <a:spcPct val="100000"/>
              </a:lnSpc>
            </a:pP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I=1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62315" y="4904960"/>
            <a:ext cx="2006225" cy="430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18174" y="4996002"/>
            <a:ext cx="12128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=a</a:t>
            </a:r>
            <a:r>
              <a:rPr dirty="0" sz="14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+I*d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42199" y="4886673"/>
            <a:ext cx="1757880" cy="44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45026" y="4986858"/>
            <a:ext cx="3524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7581" y="2067939"/>
            <a:ext cx="106426" cy="99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13174" y="1851660"/>
            <a:ext cx="15240" cy="273050"/>
          </a:xfrm>
          <a:custGeom>
            <a:avLst/>
            <a:gdLst/>
            <a:ahLst/>
            <a:cxnLst/>
            <a:rect l="l" t="t" r="r" b="b"/>
            <a:pathLst>
              <a:path w="15239" h="273050">
                <a:moveTo>
                  <a:pt x="0" y="273050"/>
                </a:moveTo>
                <a:lnTo>
                  <a:pt x="15239" y="273050"/>
                </a:lnTo>
                <a:lnTo>
                  <a:pt x="15239" y="0"/>
                </a:lnTo>
                <a:lnTo>
                  <a:pt x="0" y="0"/>
                </a:lnTo>
                <a:lnTo>
                  <a:pt x="0" y="27305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67581" y="2606038"/>
            <a:ext cx="106426" cy="285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67581" y="3310128"/>
            <a:ext cx="106426" cy="2894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67581" y="4788406"/>
            <a:ext cx="106426" cy="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13174" y="4564378"/>
            <a:ext cx="15240" cy="280670"/>
          </a:xfrm>
          <a:custGeom>
            <a:avLst/>
            <a:gdLst/>
            <a:ahLst/>
            <a:cxnLst/>
            <a:rect l="l" t="t" r="r" b="b"/>
            <a:pathLst>
              <a:path w="15239" h="280670">
                <a:moveTo>
                  <a:pt x="0" y="280670"/>
                </a:moveTo>
                <a:lnTo>
                  <a:pt x="15239" y="280670"/>
                </a:lnTo>
                <a:lnTo>
                  <a:pt x="15239" y="0"/>
                </a:lnTo>
                <a:lnTo>
                  <a:pt x="0" y="0"/>
                </a:lnTo>
                <a:lnTo>
                  <a:pt x="0" y="28067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13526" y="4674996"/>
            <a:ext cx="106350" cy="2332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63770" y="5119940"/>
            <a:ext cx="86995" cy="53340"/>
          </a:xfrm>
          <a:custGeom>
            <a:avLst/>
            <a:gdLst/>
            <a:ahLst/>
            <a:cxnLst/>
            <a:rect l="l" t="t" r="r" b="b"/>
            <a:pathLst>
              <a:path w="86995" h="53339">
                <a:moveTo>
                  <a:pt x="69938" y="0"/>
                </a:moveTo>
                <a:lnTo>
                  <a:pt x="1270" y="39941"/>
                </a:lnTo>
                <a:lnTo>
                  <a:pt x="0" y="44640"/>
                </a:lnTo>
                <a:lnTo>
                  <a:pt x="4318" y="51879"/>
                </a:lnTo>
                <a:lnTo>
                  <a:pt x="9017" y="53149"/>
                </a:lnTo>
                <a:lnTo>
                  <a:pt x="86982" y="7683"/>
                </a:lnTo>
                <a:lnTo>
                  <a:pt x="84963" y="7683"/>
                </a:lnTo>
                <a:lnTo>
                  <a:pt x="84963" y="6540"/>
                </a:lnTo>
                <a:lnTo>
                  <a:pt x="81153" y="6540"/>
                </a:lnTo>
                <a:lnTo>
                  <a:pt x="69938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01335" y="4088889"/>
            <a:ext cx="232410" cy="1038860"/>
          </a:xfrm>
          <a:custGeom>
            <a:avLst/>
            <a:gdLst/>
            <a:ahLst/>
            <a:cxnLst/>
            <a:rect l="l" t="t" r="r" b="b"/>
            <a:pathLst>
              <a:path w="232410" h="1038860">
                <a:moveTo>
                  <a:pt x="0" y="0"/>
                </a:moveTo>
                <a:lnTo>
                  <a:pt x="0" y="1035304"/>
                </a:lnTo>
                <a:lnTo>
                  <a:pt x="3429" y="1038733"/>
                </a:lnTo>
                <a:lnTo>
                  <a:pt x="219202" y="1038733"/>
                </a:lnTo>
                <a:lnTo>
                  <a:pt x="232257" y="1031113"/>
                </a:lnTo>
                <a:lnTo>
                  <a:pt x="15240" y="1031113"/>
                </a:lnTo>
                <a:lnTo>
                  <a:pt x="7620" y="1023493"/>
                </a:lnTo>
                <a:lnTo>
                  <a:pt x="15240" y="1023493"/>
                </a:lnTo>
                <a:lnTo>
                  <a:pt x="15240" y="7620"/>
                </a:lnTo>
                <a:lnTo>
                  <a:pt x="762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48726" y="5112383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19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33712" y="5113402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214" y="0"/>
                </a:moveTo>
                <a:lnTo>
                  <a:pt x="0" y="6540"/>
                </a:lnTo>
                <a:lnTo>
                  <a:pt x="11214" y="13080"/>
                </a:lnTo>
                <a:lnTo>
                  <a:pt x="1121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44922" y="5113401"/>
            <a:ext cx="3810" cy="13335"/>
          </a:xfrm>
          <a:custGeom>
            <a:avLst/>
            <a:gdLst/>
            <a:ahLst/>
            <a:cxnLst/>
            <a:rect l="l" t="t" r="r" b="b"/>
            <a:pathLst>
              <a:path w="3810" h="13335">
                <a:moveTo>
                  <a:pt x="3810" y="0"/>
                </a:moveTo>
                <a:lnTo>
                  <a:pt x="0" y="0"/>
                </a:lnTo>
                <a:lnTo>
                  <a:pt x="0" y="13081"/>
                </a:lnTo>
                <a:lnTo>
                  <a:pt x="3810" y="13081"/>
                </a:lnTo>
                <a:lnTo>
                  <a:pt x="381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08953" y="511238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0" y="0"/>
                </a:moveTo>
                <a:lnTo>
                  <a:pt x="0" y="0"/>
                </a:lnTo>
                <a:lnTo>
                  <a:pt x="7620" y="7607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16577" y="5112387"/>
            <a:ext cx="217170" cy="7620"/>
          </a:xfrm>
          <a:custGeom>
            <a:avLst/>
            <a:gdLst/>
            <a:ahLst/>
            <a:cxnLst/>
            <a:rect l="l" t="t" r="r" b="b"/>
            <a:pathLst>
              <a:path w="217170" h="7620">
                <a:moveTo>
                  <a:pt x="204177" y="0"/>
                </a:moveTo>
                <a:lnTo>
                  <a:pt x="0" y="0"/>
                </a:lnTo>
                <a:lnTo>
                  <a:pt x="0" y="7607"/>
                </a:lnTo>
                <a:lnTo>
                  <a:pt x="217017" y="7607"/>
                </a:lnTo>
                <a:lnTo>
                  <a:pt x="20417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63768" y="5066789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9016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938" y="53149"/>
                </a:lnTo>
                <a:lnTo>
                  <a:pt x="81152" y="46609"/>
                </a:lnTo>
                <a:lnTo>
                  <a:pt x="84962" y="46609"/>
                </a:lnTo>
                <a:lnTo>
                  <a:pt x="84962" y="45593"/>
                </a:lnTo>
                <a:lnTo>
                  <a:pt x="87020" y="45593"/>
                </a:lnTo>
                <a:lnTo>
                  <a:pt x="9016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54066" y="4088890"/>
            <a:ext cx="247650" cy="7620"/>
          </a:xfrm>
          <a:custGeom>
            <a:avLst/>
            <a:gdLst/>
            <a:ahLst/>
            <a:cxnLst/>
            <a:rect l="l" t="t" r="r" b="b"/>
            <a:pathLst>
              <a:path w="247650" h="7620">
                <a:moveTo>
                  <a:pt x="0" y="7620"/>
                </a:moveTo>
                <a:lnTo>
                  <a:pt x="247268" y="7620"/>
                </a:lnTo>
                <a:lnTo>
                  <a:pt x="247268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54066" y="4085080"/>
            <a:ext cx="262890" cy="3810"/>
          </a:xfrm>
          <a:custGeom>
            <a:avLst/>
            <a:gdLst/>
            <a:ahLst/>
            <a:cxnLst/>
            <a:rect l="l" t="t" r="r" b="b"/>
            <a:pathLst>
              <a:path w="262889" h="3810">
                <a:moveTo>
                  <a:pt x="0" y="3810"/>
                </a:moveTo>
                <a:lnTo>
                  <a:pt x="262508" y="3810"/>
                </a:lnTo>
                <a:lnTo>
                  <a:pt x="262508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54066" y="4081270"/>
            <a:ext cx="260985" cy="3810"/>
          </a:xfrm>
          <a:custGeom>
            <a:avLst/>
            <a:gdLst/>
            <a:ahLst/>
            <a:cxnLst/>
            <a:rect l="l" t="t" r="r" b="b"/>
            <a:pathLst>
              <a:path w="260985" h="3810">
                <a:moveTo>
                  <a:pt x="0" y="3809"/>
                </a:moveTo>
                <a:lnTo>
                  <a:pt x="260984" y="3809"/>
                </a:lnTo>
                <a:lnTo>
                  <a:pt x="260984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01340" y="4088888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40" y="0"/>
                </a:moveTo>
                <a:lnTo>
                  <a:pt x="0" y="0"/>
                </a:lnTo>
                <a:lnTo>
                  <a:pt x="7607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56223" y="3398515"/>
            <a:ext cx="15240" cy="200660"/>
          </a:xfrm>
          <a:custGeom>
            <a:avLst/>
            <a:gdLst/>
            <a:ahLst/>
            <a:cxnLst/>
            <a:rect l="l" t="t" r="r" b="b"/>
            <a:pathLst>
              <a:path w="15239" h="200660">
                <a:moveTo>
                  <a:pt x="0" y="200662"/>
                </a:moveTo>
                <a:lnTo>
                  <a:pt x="15245" y="200662"/>
                </a:lnTo>
                <a:lnTo>
                  <a:pt x="15245" y="0"/>
                </a:lnTo>
                <a:lnTo>
                  <a:pt x="0" y="0"/>
                </a:lnTo>
                <a:lnTo>
                  <a:pt x="0" y="200662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56223" y="3398518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7620"/>
                </a:moveTo>
                <a:lnTo>
                  <a:pt x="3810" y="7620"/>
                </a:lnTo>
                <a:lnTo>
                  <a:pt x="381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10128" y="3345307"/>
            <a:ext cx="99949" cy="106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46900" y="3398518"/>
            <a:ext cx="2509520" cy="7620"/>
          </a:xfrm>
          <a:custGeom>
            <a:avLst/>
            <a:gdLst/>
            <a:ahLst/>
            <a:cxnLst/>
            <a:rect l="l" t="t" r="r" b="b"/>
            <a:pathLst>
              <a:path w="2509520" h="7620">
                <a:moveTo>
                  <a:pt x="0" y="7619"/>
                </a:moveTo>
                <a:lnTo>
                  <a:pt x="2509323" y="7619"/>
                </a:lnTo>
                <a:lnTo>
                  <a:pt x="2509323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43633" y="3394708"/>
            <a:ext cx="2527935" cy="3810"/>
          </a:xfrm>
          <a:custGeom>
            <a:avLst/>
            <a:gdLst/>
            <a:ahLst/>
            <a:cxnLst/>
            <a:rect l="l" t="t" r="r" b="b"/>
            <a:pathLst>
              <a:path w="2527935" h="3810">
                <a:moveTo>
                  <a:pt x="0" y="3809"/>
                </a:moveTo>
                <a:lnTo>
                  <a:pt x="2527830" y="3809"/>
                </a:lnTo>
                <a:lnTo>
                  <a:pt x="252783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50167" y="3390898"/>
            <a:ext cx="2520315" cy="3810"/>
          </a:xfrm>
          <a:custGeom>
            <a:avLst/>
            <a:gdLst/>
            <a:ahLst/>
            <a:cxnLst/>
            <a:rect l="l" t="t" r="r" b="b"/>
            <a:pathLst>
              <a:path w="2520315" h="3810">
                <a:moveTo>
                  <a:pt x="0" y="3810"/>
                </a:moveTo>
                <a:lnTo>
                  <a:pt x="2519772" y="3810"/>
                </a:lnTo>
                <a:lnTo>
                  <a:pt x="2519772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29056" y="3391914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0" y="0"/>
                </a:moveTo>
                <a:lnTo>
                  <a:pt x="0" y="13208"/>
                </a:lnTo>
                <a:lnTo>
                  <a:pt x="11315" y="6604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29056" y="3398518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11315" y="0"/>
                </a:moveTo>
                <a:lnTo>
                  <a:pt x="0" y="6603"/>
                </a:lnTo>
                <a:lnTo>
                  <a:pt x="22631" y="6603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29056" y="3391909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22631" y="0"/>
                </a:moveTo>
                <a:lnTo>
                  <a:pt x="0" y="0"/>
                </a:lnTo>
                <a:lnTo>
                  <a:pt x="11315" y="6604"/>
                </a:lnTo>
                <a:lnTo>
                  <a:pt x="22631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297679" y="3825746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69106" y="4567477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821199" y="4214590"/>
            <a:ext cx="2088609" cy="462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323713" y="4320539"/>
            <a:ext cx="10731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dirty="0" sz="1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term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862315" y="3597340"/>
            <a:ext cx="2006225" cy="4320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556503" y="3688967"/>
            <a:ext cx="5340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813526" y="4028833"/>
            <a:ext cx="106350" cy="1899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2199" y="1405858"/>
            <a:ext cx="1757880" cy="44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86755" y="3597391"/>
            <a:ext cx="2070296" cy="983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7630" y="2137377"/>
            <a:ext cx="2088623" cy="462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18759" y="2884137"/>
            <a:ext cx="2006264" cy="430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62315" y="3521140"/>
            <a:ext cx="2006225" cy="432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2687" y="798066"/>
            <a:ext cx="64166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Given</a:t>
            </a:r>
            <a:r>
              <a:rPr dirty="0" sz="2800" spc="-210"/>
              <a:t> </a:t>
            </a:r>
            <a:r>
              <a:rPr dirty="0" sz="2800" spc="-75"/>
              <a:t>N,</a:t>
            </a:r>
            <a:r>
              <a:rPr dirty="0" sz="2800" spc="-360"/>
              <a:t> </a:t>
            </a:r>
            <a:r>
              <a:rPr dirty="0" sz="2800" spc="-105"/>
              <a:t>print</a:t>
            </a:r>
            <a:r>
              <a:rPr dirty="0" sz="2800" spc="-330"/>
              <a:t> </a:t>
            </a:r>
            <a:r>
              <a:rPr dirty="0" sz="2800" spc="-55"/>
              <a:t>all</a:t>
            </a:r>
            <a:r>
              <a:rPr dirty="0" sz="2800" spc="-270"/>
              <a:t> </a:t>
            </a:r>
            <a:r>
              <a:rPr dirty="0" sz="2800" spc="-85"/>
              <a:t>numbers</a:t>
            </a:r>
            <a:r>
              <a:rPr dirty="0" sz="2800" spc="-295"/>
              <a:t> </a:t>
            </a:r>
            <a:r>
              <a:rPr dirty="0" sz="2800" spc="-85"/>
              <a:t>from</a:t>
            </a:r>
            <a:r>
              <a:rPr dirty="0" sz="2800" spc="-310"/>
              <a:t> </a:t>
            </a:r>
            <a:r>
              <a:rPr dirty="0" sz="2800"/>
              <a:t>1</a:t>
            </a:r>
            <a:r>
              <a:rPr dirty="0" sz="2800" spc="-470"/>
              <a:t> </a:t>
            </a:r>
            <a:r>
              <a:rPr dirty="0" sz="2800" spc="-10"/>
              <a:t>to</a:t>
            </a:r>
            <a:r>
              <a:rPr dirty="0" sz="2800" spc="-220"/>
              <a:t> </a:t>
            </a:r>
            <a:r>
              <a:rPr dirty="0" sz="2800"/>
              <a:t>N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994960" y="1505964"/>
            <a:ext cx="661035" cy="1565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Verdana"/>
              <a:cs typeface="Verdana"/>
            </a:endParaRPr>
          </a:p>
          <a:p>
            <a:pPr algn="ctr" marL="12700">
              <a:lnSpc>
                <a:spcPct val="100000"/>
              </a:lnSpc>
            </a:pP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I=1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3988" y="3628134"/>
            <a:ext cx="8832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dirty="0" sz="1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42199" y="4886673"/>
            <a:ext cx="1757880" cy="44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67581" y="2067939"/>
            <a:ext cx="106426" cy="999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13174" y="1851660"/>
            <a:ext cx="15240" cy="273050"/>
          </a:xfrm>
          <a:custGeom>
            <a:avLst/>
            <a:gdLst/>
            <a:ahLst/>
            <a:cxnLst/>
            <a:rect l="l" t="t" r="r" b="b"/>
            <a:pathLst>
              <a:path w="15239" h="273050">
                <a:moveTo>
                  <a:pt x="0" y="273050"/>
                </a:moveTo>
                <a:lnTo>
                  <a:pt x="15239" y="273050"/>
                </a:lnTo>
                <a:lnTo>
                  <a:pt x="15239" y="0"/>
                </a:lnTo>
                <a:lnTo>
                  <a:pt x="0" y="0"/>
                </a:lnTo>
                <a:lnTo>
                  <a:pt x="0" y="27305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7581" y="2606038"/>
            <a:ext cx="106426" cy="285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67581" y="3310128"/>
            <a:ext cx="106426" cy="2894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67581" y="4788406"/>
            <a:ext cx="106426" cy="99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13174" y="4564378"/>
            <a:ext cx="15240" cy="280670"/>
          </a:xfrm>
          <a:custGeom>
            <a:avLst/>
            <a:gdLst/>
            <a:ahLst/>
            <a:cxnLst/>
            <a:rect l="l" t="t" r="r" b="b"/>
            <a:pathLst>
              <a:path w="15239" h="280670">
                <a:moveTo>
                  <a:pt x="0" y="280670"/>
                </a:moveTo>
                <a:lnTo>
                  <a:pt x="15239" y="280670"/>
                </a:lnTo>
                <a:lnTo>
                  <a:pt x="15239" y="0"/>
                </a:lnTo>
                <a:lnTo>
                  <a:pt x="0" y="0"/>
                </a:lnTo>
                <a:lnTo>
                  <a:pt x="0" y="28067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13526" y="3951096"/>
            <a:ext cx="106350" cy="2332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90515" y="4412042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938" y="0"/>
                </a:moveTo>
                <a:lnTo>
                  <a:pt x="1270" y="39941"/>
                </a:lnTo>
                <a:lnTo>
                  <a:pt x="0" y="44640"/>
                </a:lnTo>
                <a:lnTo>
                  <a:pt x="4318" y="51879"/>
                </a:lnTo>
                <a:lnTo>
                  <a:pt x="8890" y="53149"/>
                </a:lnTo>
                <a:lnTo>
                  <a:pt x="87020" y="7556"/>
                </a:lnTo>
                <a:lnTo>
                  <a:pt x="84963" y="7556"/>
                </a:lnTo>
                <a:lnTo>
                  <a:pt x="84963" y="6540"/>
                </a:lnTo>
                <a:lnTo>
                  <a:pt x="81153" y="6540"/>
                </a:lnTo>
                <a:lnTo>
                  <a:pt x="69938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4708" y="4088889"/>
            <a:ext cx="295910" cy="330835"/>
          </a:xfrm>
          <a:custGeom>
            <a:avLst/>
            <a:gdLst/>
            <a:ahLst/>
            <a:cxnLst/>
            <a:rect l="l" t="t" r="r" b="b"/>
            <a:pathLst>
              <a:path w="295910" h="330835">
                <a:moveTo>
                  <a:pt x="0" y="0"/>
                </a:moveTo>
                <a:lnTo>
                  <a:pt x="0" y="327406"/>
                </a:lnTo>
                <a:lnTo>
                  <a:pt x="3429" y="330708"/>
                </a:lnTo>
                <a:lnTo>
                  <a:pt x="282790" y="330708"/>
                </a:lnTo>
                <a:lnTo>
                  <a:pt x="295744" y="323151"/>
                </a:lnTo>
                <a:lnTo>
                  <a:pt x="15240" y="323088"/>
                </a:lnTo>
                <a:lnTo>
                  <a:pt x="7620" y="315468"/>
                </a:lnTo>
                <a:lnTo>
                  <a:pt x="15240" y="315468"/>
                </a:lnTo>
                <a:lnTo>
                  <a:pt x="15240" y="7620"/>
                </a:lnTo>
                <a:lnTo>
                  <a:pt x="762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75478" y="440435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19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1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60460" y="4405496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214" y="0"/>
                </a:moveTo>
                <a:lnTo>
                  <a:pt x="0" y="6540"/>
                </a:lnTo>
                <a:lnTo>
                  <a:pt x="11214" y="13093"/>
                </a:lnTo>
                <a:lnTo>
                  <a:pt x="1121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71669" y="4405503"/>
            <a:ext cx="3810" cy="13335"/>
          </a:xfrm>
          <a:custGeom>
            <a:avLst/>
            <a:gdLst/>
            <a:ahLst/>
            <a:cxnLst/>
            <a:rect l="l" t="t" r="r" b="b"/>
            <a:pathLst>
              <a:path w="3810" h="13335">
                <a:moveTo>
                  <a:pt x="3810" y="0"/>
                </a:moveTo>
                <a:lnTo>
                  <a:pt x="0" y="0"/>
                </a:lnTo>
                <a:lnTo>
                  <a:pt x="0" y="13081"/>
                </a:lnTo>
                <a:lnTo>
                  <a:pt x="3810" y="13081"/>
                </a:lnTo>
                <a:lnTo>
                  <a:pt x="381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90514" y="4358891"/>
            <a:ext cx="86995" cy="53340"/>
          </a:xfrm>
          <a:custGeom>
            <a:avLst/>
            <a:gdLst/>
            <a:ahLst/>
            <a:cxnLst/>
            <a:rect l="l" t="t" r="r" b="b"/>
            <a:pathLst>
              <a:path w="86995" h="53339">
                <a:moveTo>
                  <a:pt x="8889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938" y="53149"/>
                </a:lnTo>
                <a:lnTo>
                  <a:pt x="81152" y="46609"/>
                </a:lnTo>
                <a:lnTo>
                  <a:pt x="84962" y="46609"/>
                </a:lnTo>
                <a:lnTo>
                  <a:pt x="84962" y="45466"/>
                </a:lnTo>
                <a:lnTo>
                  <a:pt x="86982" y="45466"/>
                </a:lnTo>
                <a:lnTo>
                  <a:pt x="888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72332" y="440435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07" y="0"/>
                </a:moveTo>
                <a:lnTo>
                  <a:pt x="0" y="0"/>
                </a:lnTo>
                <a:lnTo>
                  <a:pt x="7607" y="7619"/>
                </a:lnTo>
                <a:lnTo>
                  <a:pt x="760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9944" y="4404356"/>
            <a:ext cx="280670" cy="7620"/>
          </a:xfrm>
          <a:custGeom>
            <a:avLst/>
            <a:gdLst/>
            <a:ahLst/>
            <a:cxnLst/>
            <a:rect l="l" t="t" r="r" b="b"/>
            <a:pathLst>
              <a:path w="280670" h="7620">
                <a:moveTo>
                  <a:pt x="267335" y="0"/>
                </a:moveTo>
                <a:lnTo>
                  <a:pt x="0" y="0"/>
                </a:lnTo>
                <a:lnTo>
                  <a:pt x="0" y="7619"/>
                </a:lnTo>
                <a:lnTo>
                  <a:pt x="280403" y="7619"/>
                </a:lnTo>
                <a:lnTo>
                  <a:pt x="26733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54066" y="4088890"/>
            <a:ext cx="311150" cy="7620"/>
          </a:xfrm>
          <a:custGeom>
            <a:avLst/>
            <a:gdLst/>
            <a:ahLst/>
            <a:cxnLst/>
            <a:rect l="l" t="t" r="r" b="b"/>
            <a:pathLst>
              <a:path w="311150" h="7620">
                <a:moveTo>
                  <a:pt x="0" y="7620"/>
                </a:moveTo>
                <a:lnTo>
                  <a:pt x="310641" y="7620"/>
                </a:lnTo>
                <a:lnTo>
                  <a:pt x="310641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54066" y="4085080"/>
            <a:ext cx="326390" cy="3810"/>
          </a:xfrm>
          <a:custGeom>
            <a:avLst/>
            <a:gdLst/>
            <a:ahLst/>
            <a:cxnLst/>
            <a:rect l="l" t="t" r="r" b="b"/>
            <a:pathLst>
              <a:path w="326389" h="3810">
                <a:moveTo>
                  <a:pt x="0" y="3810"/>
                </a:moveTo>
                <a:lnTo>
                  <a:pt x="325881" y="3810"/>
                </a:lnTo>
                <a:lnTo>
                  <a:pt x="325881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54066" y="4081270"/>
            <a:ext cx="324485" cy="3810"/>
          </a:xfrm>
          <a:custGeom>
            <a:avLst/>
            <a:gdLst/>
            <a:ahLst/>
            <a:cxnLst/>
            <a:rect l="l" t="t" r="r" b="b"/>
            <a:pathLst>
              <a:path w="324485" h="3810">
                <a:moveTo>
                  <a:pt x="0" y="3809"/>
                </a:moveTo>
                <a:lnTo>
                  <a:pt x="324357" y="3809"/>
                </a:lnTo>
                <a:lnTo>
                  <a:pt x="324357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64708" y="4088888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40" y="0"/>
                </a:moveTo>
                <a:lnTo>
                  <a:pt x="0" y="0"/>
                </a:lnTo>
                <a:lnTo>
                  <a:pt x="7620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56223" y="3398515"/>
            <a:ext cx="15240" cy="124460"/>
          </a:xfrm>
          <a:custGeom>
            <a:avLst/>
            <a:gdLst/>
            <a:ahLst/>
            <a:cxnLst/>
            <a:rect l="l" t="t" r="r" b="b"/>
            <a:pathLst>
              <a:path w="15239" h="124460">
                <a:moveTo>
                  <a:pt x="0" y="124462"/>
                </a:moveTo>
                <a:lnTo>
                  <a:pt x="15245" y="124462"/>
                </a:lnTo>
                <a:lnTo>
                  <a:pt x="15245" y="0"/>
                </a:lnTo>
                <a:lnTo>
                  <a:pt x="0" y="0"/>
                </a:lnTo>
                <a:lnTo>
                  <a:pt x="0" y="124462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56223" y="3398518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7620"/>
                </a:moveTo>
                <a:lnTo>
                  <a:pt x="3810" y="7620"/>
                </a:lnTo>
                <a:lnTo>
                  <a:pt x="381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10128" y="3345307"/>
            <a:ext cx="99949" cy="106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46900" y="3398518"/>
            <a:ext cx="2509520" cy="7620"/>
          </a:xfrm>
          <a:custGeom>
            <a:avLst/>
            <a:gdLst/>
            <a:ahLst/>
            <a:cxnLst/>
            <a:rect l="l" t="t" r="r" b="b"/>
            <a:pathLst>
              <a:path w="2509520" h="7620">
                <a:moveTo>
                  <a:pt x="0" y="7619"/>
                </a:moveTo>
                <a:lnTo>
                  <a:pt x="2509323" y="7619"/>
                </a:lnTo>
                <a:lnTo>
                  <a:pt x="2509323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43633" y="3394708"/>
            <a:ext cx="2527935" cy="3810"/>
          </a:xfrm>
          <a:custGeom>
            <a:avLst/>
            <a:gdLst/>
            <a:ahLst/>
            <a:cxnLst/>
            <a:rect l="l" t="t" r="r" b="b"/>
            <a:pathLst>
              <a:path w="2527935" h="3810">
                <a:moveTo>
                  <a:pt x="0" y="3809"/>
                </a:moveTo>
                <a:lnTo>
                  <a:pt x="2527830" y="3809"/>
                </a:lnTo>
                <a:lnTo>
                  <a:pt x="252783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50167" y="3390898"/>
            <a:ext cx="2520315" cy="3810"/>
          </a:xfrm>
          <a:custGeom>
            <a:avLst/>
            <a:gdLst/>
            <a:ahLst/>
            <a:cxnLst/>
            <a:rect l="l" t="t" r="r" b="b"/>
            <a:pathLst>
              <a:path w="2520315" h="3810">
                <a:moveTo>
                  <a:pt x="0" y="3810"/>
                </a:moveTo>
                <a:lnTo>
                  <a:pt x="2519772" y="3810"/>
                </a:lnTo>
                <a:lnTo>
                  <a:pt x="2519772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29056" y="3391914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0" y="0"/>
                </a:moveTo>
                <a:lnTo>
                  <a:pt x="0" y="13208"/>
                </a:lnTo>
                <a:lnTo>
                  <a:pt x="11315" y="6604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29056" y="3398518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11315" y="0"/>
                </a:moveTo>
                <a:lnTo>
                  <a:pt x="0" y="6603"/>
                </a:lnTo>
                <a:lnTo>
                  <a:pt x="22631" y="6603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29056" y="3391909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22631" y="0"/>
                </a:moveTo>
                <a:lnTo>
                  <a:pt x="0" y="0"/>
                </a:lnTo>
                <a:lnTo>
                  <a:pt x="11315" y="6604"/>
                </a:lnTo>
                <a:lnTo>
                  <a:pt x="22631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80051" y="4181062"/>
            <a:ext cx="2088609" cy="4625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395851" y="3779899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51098" y="3948301"/>
            <a:ext cx="7385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14">
                <a:solidFill>
                  <a:srgbClr val="FFFFFF"/>
                </a:solidFill>
                <a:latin typeface="Verdana"/>
                <a:cs typeface="Verdana"/>
              </a:rPr>
              <a:t>IsI&lt;=N</a:t>
            </a:r>
            <a:r>
              <a:rPr dirty="0" sz="1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83259" y="4292741"/>
            <a:ext cx="7435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dirty="0" sz="1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49980" y="4570093"/>
            <a:ext cx="45593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226568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Time </a:t>
            </a:r>
            <a:r>
              <a:rPr dirty="0" spc="-10"/>
              <a:t>to</a:t>
            </a:r>
            <a:r>
              <a:rPr dirty="0" spc="-670"/>
              <a:t> </a:t>
            </a:r>
            <a:r>
              <a:rPr dirty="0" spc="-165"/>
              <a:t>try?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47" y="1390205"/>
            <a:ext cx="6778625" cy="17170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7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25">
                <a:latin typeface="Verdana"/>
                <a:cs typeface="Verdana"/>
              </a:rPr>
              <a:t>Read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five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numbers</a:t>
            </a:r>
            <a:r>
              <a:rPr dirty="0" sz="2400" spc="-24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and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print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their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average</a:t>
            </a:r>
            <a:endParaRPr sz="2400">
              <a:latin typeface="Verdana"/>
              <a:cs typeface="Verdana"/>
            </a:endParaRPr>
          </a:p>
          <a:p>
            <a:pPr marL="287020" marR="58419" indent="-27495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4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5">
                <a:latin typeface="Verdana"/>
                <a:cs typeface="Verdana"/>
              </a:rPr>
              <a:t>Given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N,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find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sum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even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numbers</a:t>
            </a:r>
            <a:r>
              <a:rPr dirty="0" sz="2400" spc="-25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from</a:t>
            </a:r>
            <a:r>
              <a:rPr dirty="0" sz="2400" spc="-2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1</a:t>
            </a:r>
            <a:r>
              <a:rPr dirty="0" sz="2400" spc="-380">
                <a:latin typeface="Verdana"/>
                <a:cs typeface="Verdana"/>
              </a:rPr>
              <a:t> </a:t>
            </a:r>
            <a:r>
              <a:rPr dirty="0" sz="2400" spc="-530">
                <a:latin typeface="Verdana"/>
                <a:cs typeface="Verdana"/>
              </a:rPr>
              <a:t>to  </a:t>
            </a:r>
            <a:r>
              <a:rPr dirty="0" sz="2400" spc="-5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>
                <a:latin typeface="Verdana"/>
                <a:cs typeface="Verdana"/>
              </a:rPr>
              <a:t>Given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N,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check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if</a:t>
            </a:r>
            <a:r>
              <a:rPr dirty="0" sz="2400" spc="-320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its</a:t>
            </a:r>
            <a:r>
              <a:rPr dirty="0" sz="2400" spc="-40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prime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or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not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6911" y="1405858"/>
            <a:ext cx="1757868" cy="44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02342" y="1980425"/>
            <a:ext cx="2088622" cy="462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0000" y="3123412"/>
            <a:ext cx="2071821" cy="982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14849" y="3489655"/>
            <a:ext cx="84264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14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 &lt; N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2571" y="3382486"/>
            <a:ext cx="2088607" cy="462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57159" y="3383279"/>
            <a:ext cx="2616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285" algn="l"/>
              </a:tabLst>
            </a:pPr>
            <a:r>
              <a:rPr dirty="0" u="heavy" sz="1400" spc="-5">
                <a:solidFill>
                  <a:srgbClr val="FFFFFF"/>
                </a:solidFill>
                <a:uFill>
                  <a:solidFill>
                    <a:srgbClr val="535353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400" spc="-5">
                <a:solidFill>
                  <a:srgbClr val="FFFFFF"/>
                </a:solidFill>
                <a:uFill>
                  <a:solidFill>
                    <a:srgbClr val="535353"/>
                  </a:solidFill>
                </a:uFill>
                <a:latin typeface="Verdana"/>
                <a:cs typeface="Verdana"/>
              </a:rPr>
              <a:t>	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2005" y="3383279"/>
            <a:ext cx="889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4154">
              <a:lnSpc>
                <a:spcPct val="100000"/>
              </a:lnSpc>
              <a:spcBef>
                <a:spcPts val="95"/>
              </a:spcBef>
            </a:pPr>
            <a:r>
              <a:rPr dirty="0" sz="1400" spc="-90">
                <a:solidFill>
                  <a:srgbClr val="FFFFFF"/>
                </a:solidFill>
                <a:latin typeface="Verdana"/>
                <a:cs typeface="Verdana"/>
              </a:rPr>
              <a:t>Print  </a:t>
            </a:r>
            <a:r>
              <a:rPr dirty="0" sz="1400" spc="-155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dirty="0" sz="140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11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1948" y="2567145"/>
            <a:ext cx="2007812" cy="43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678370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Check</a:t>
            </a:r>
            <a:r>
              <a:rPr dirty="0" spc="-150"/>
              <a:t> </a:t>
            </a:r>
            <a:r>
              <a:rPr dirty="0" spc="-100"/>
              <a:t>if</a:t>
            </a:r>
            <a:r>
              <a:rPr dirty="0" spc="-425"/>
              <a:t> </a:t>
            </a:r>
            <a:r>
              <a:rPr dirty="0" spc="-5"/>
              <a:t>a</a:t>
            </a:r>
            <a:r>
              <a:rPr dirty="0" spc="10"/>
              <a:t> </a:t>
            </a:r>
            <a:r>
              <a:rPr dirty="0" spc="-45"/>
              <a:t>number</a:t>
            </a:r>
            <a:r>
              <a:rPr dirty="0" spc="-305"/>
              <a:t> </a:t>
            </a:r>
            <a:r>
              <a:rPr dirty="0" spc="-175"/>
              <a:t>is</a:t>
            </a:r>
            <a:r>
              <a:rPr dirty="0" spc="-585"/>
              <a:t> </a:t>
            </a:r>
            <a:r>
              <a:rPr dirty="0" spc="-70"/>
              <a:t>prime</a:t>
            </a:r>
            <a:r>
              <a:rPr dirty="0" spc="-315"/>
              <a:t> </a:t>
            </a:r>
            <a:r>
              <a:rPr dirty="0" spc="-65"/>
              <a:t>or</a:t>
            </a:r>
            <a:r>
              <a:rPr dirty="0" spc="-385"/>
              <a:t> </a:t>
            </a:r>
            <a:r>
              <a:rPr dirty="0" spc="5"/>
              <a:t>not?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14393" y="1505710"/>
            <a:ext cx="668655" cy="1419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algn="ctr" marL="12700" marR="5080">
              <a:lnSpc>
                <a:spcPct val="275000"/>
              </a:lnSpc>
              <a:spcBef>
                <a:spcPts val="60"/>
              </a:spcBef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=2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32516" y="5337789"/>
            <a:ext cx="1757842" cy="448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35850" y="5437884"/>
            <a:ext cx="3524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02267" y="3559302"/>
            <a:ext cx="100460" cy="1063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72427" y="3606544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79" y="0"/>
                </a:moveTo>
                <a:lnTo>
                  <a:pt x="0" y="6489"/>
                </a:lnTo>
                <a:lnTo>
                  <a:pt x="11252" y="13208"/>
                </a:lnTo>
                <a:lnTo>
                  <a:pt x="1137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94669" y="2440806"/>
            <a:ext cx="106363" cy="1299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28765" y="4667629"/>
            <a:ext cx="208230" cy="1063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06635" y="4714354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578"/>
                </a:lnTo>
                <a:lnTo>
                  <a:pt x="11315" y="13220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56756" y="5237860"/>
            <a:ext cx="106298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8918" y="4948301"/>
            <a:ext cx="19685" cy="360045"/>
          </a:xfrm>
          <a:custGeom>
            <a:avLst/>
            <a:gdLst/>
            <a:ahLst/>
            <a:cxnLst/>
            <a:rect l="l" t="t" r="r" b="b"/>
            <a:pathLst>
              <a:path w="19684" h="360045">
                <a:moveTo>
                  <a:pt x="15240" y="0"/>
                </a:moveTo>
                <a:lnTo>
                  <a:pt x="0" y="254"/>
                </a:lnTo>
                <a:lnTo>
                  <a:pt x="3873" y="346964"/>
                </a:lnTo>
                <a:lnTo>
                  <a:pt x="11620" y="359930"/>
                </a:lnTo>
                <a:lnTo>
                  <a:pt x="19113" y="346722"/>
                </a:lnTo>
                <a:lnTo>
                  <a:pt x="1524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57897" y="5239258"/>
            <a:ext cx="106427" cy="99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03492" y="5172200"/>
            <a:ext cx="1387475" cy="137160"/>
          </a:xfrm>
          <a:custGeom>
            <a:avLst/>
            <a:gdLst/>
            <a:ahLst/>
            <a:cxnLst/>
            <a:rect l="l" t="t" r="r" b="b"/>
            <a:pathLst>
              <a:path w="1387475" h="137160">
                <a:moveTo>
                  <a:pt x="1387348" y="0"/>
                </a:moveTo>
                <a:lnTo>
                  <a:pt x="3429" y="0"/>
                </a:lnTo>
                <a:lnTo>
                  <a:pt x="0" y="3428"/>
                </a:lnTo>
                <a:lnTo>
                  <a:pt x="0" y="123697"/>
                </a:lnTo>
                <a:lnTo>
                  <a:pt x="7620" y="136766"/>
                </a:lnTo>
                <a:lnTo>
                  <a:pt x="15240" y="123697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19"/>
                </a:lnTo>
                <a:lnTo>
                  <a:pt x="1387348" y="7619"/>
                </a:lnTo>
                <a:lnTo>
                  <a:pt x="1387348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11111" y="517982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07" y="0"/>
                </a:moveTo>
                <a:lnTo>
                  <a:pt x="0" y="7607"/>
                </a:lnTo>
                <a:lnTo>
                  <a:pt x="7607" y="7607"/>
                </a:lnTo>
                <a:lnTo>
                  <a:pt x="760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18729" y="5172200"/>
            <a:ext cx="1387475" cy="15240"/>
          </a:xfrm>
          <a:custGeom>
            <a:avLst/>
            <a:gdLst/>
            <a:ahLst/>
            <a:cxnLst/>
            <a:rect l="l" t="t" r="r" b="b"/>
            <a:pathLst>
              <a:path w="1387475" h="15239">
                <a:moveTo>
                  <a:pt x="1387348" y="0"/>
                </a:moveTo>
                <a:lnTo>
                  <a:pt x="1379728" y="0"/>
                </a:lnTo>
                <a:lnTo>
                  <a:pt x="1372108" y="7619"/>
                </a:lnTo>
                <a:lnTo>
                  <a:pt x="0" y="7619"/>
                </a:lnTo>
                <a:lnTo>
                  <a:pt x="0" y="15239"/>
                </a:lnTo>
                <a:lnTo>
                  <a:pt x="1383919" y="15239"/>
                </a:lnTo>
                <a:lnTo>
                  <a:pt x="1387348" y="11810"/>
                </a:lnTo>
                <a:lnTo>
                  <a:pt x="1387348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90838" y="3613400"/>
            <a:ext cx="15240" cy="1566545"/>
          </a:xfrm>
          <a:custGeom>
            <a:avLst/>
            <a:gdLst/>
            <a:ahLst/>
            <a:cxnLst/>
            <a:rect l="l" t="t" r="r" b="b"/>
            <a:pathLst>
              <a:path w="15240" h="1566545">
                <a:moveTo>
                  <a:pt x="0" y="1566420"/>
                </a:moveTo>
                <a:lnTo>
                  <a:pt x="15241" y="1566420"/>
                </a:lnTo>
                <a:lnTo>
                  <a:pt x="15241" y="0"/>
                </a:lnTo>
                <a:lnTo>
                  <a:pt x="0" y="0"/>
                </a:lnTo>
                <a:lnTo>
                  <a:pt x="0" y="15664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24755" y="4050409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94669" y="1854065"/>
            <a:ext cx="106363" cy="129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484418" y="3395699"/>
            <a:ext cx="616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250" algn="l"/>
              </a:tabLst>
            </a:pPr>
            <a:r>
              <a:rPr dirty="0" u="sng" sz="1200" spc="1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Verdana"/>
                <a:cs typeface="Verdana"/>
              </a:rPr>
              <a:t>No	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10000" y="4229829"/>
            <a:ext cx="2071821" cy="9837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106735" y="4383532"/>
            <a:ext cx="679450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5715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IsN 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114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2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I?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12752" y="4490427"/>
            <a:ext cx="2236427" cy="4625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301409" y="4490210"/>
            <a:ext cx="11042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37820">
              <a:lnSpc>
                <a:spcPct val="100000"/>
              </a:lnSpc>
              <a:spcBef>
                <a:spcPts val="95"/>
              </a:spcBef>
            </a:pPr>
            <a:r>
              <a:rPr dirty="0" sz="1400" spc="-90">
                <a:solidFill>
                  <a:srgbClr val="FFFFFF"/>
                </a:solidFill>
                <a:latin typeface="Verdana"/>
                <a:cs typeface="Verdana"/>
              </a:rPr>
              <a:t>Print  </a:t>
            </a: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“NOT</a:t>
            </a:r>
            <a:r>
              <a:rPr dirty="0" sz="1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PRIME”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73700" y="4509133"/>
            <a:ext cx="4610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675" algn="l"/>
              </a:tabLst>
            </a:pPr>
            <a:r>
              <a:rPr dirty="0" u="heavy" sz="1200" spc="-22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200" spc="-65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Verdana"/>
                <a:cs typeface="Verdana"/>
              </a:rPr>
              <a:t>Yes	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87093" y="2997066"/>
            <a:ext cx="106420" cy="129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94669" y="4104931"/>
            <a:ext cx="106363" cy="1299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65090" y="3870164"/>
            <a:ext cx="2006289" cy="430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33804" y="3960495"/>
            <a:ext cx="88391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dirty="0" sz="1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59505" y="4327919"/>
            <a:ext cx="1252855" cy="400685"/>
          </a:xfrm>
          <a:custGeom>
            <a:avLst/>
            <a:gdLst/>
            <a:ahLst/>
            <a:cxnLst/>
            <a:rect l="l" t="t" r="r" b="b"/>
            <a:pathLst>
              <a:path w="1252854" h="400685">
                <a:moveTo>
                  <a:pt x="7619" y="0"/>
                </a:moveTo>
                <a:lnTo>
                  <a:pt x="0" y="13055"/>
                </a:lnTo>
                <a:lnTo>
                  <a:pt x="0" y="397243"/>
                </a:lnTo>
                <a:lnTo>
                  <a:pt x="3428" y="400672"/>
                </a:lnTo>
                <a:lnTo>
                  <a:pt x="1252728" y="400672"/>
                </a:lnTo>
                <a:lnTo>
                  <a:pt x="1252728" y="393052"/>
                </a:lnTo>
                <a:lnTo>
                  <a:pt x="15239" y="393052"/>
                </a:lnTo>
                <a:lnTo>
                  <a:pt x="7619" y="385432"/>
                </a:lnTo>
                <a:lnTo>
                  <a:pt x="15239" y="385432"/>
                </a:lnTo>
                <a:lnTo>
                  <a:pt x="15239" y="13055"/>
                </a:lnTo>
                <a:lnTo>
                  <a:pt x="761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67127" y="4713354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7620" y="0"/>
                </a:moveTo>
                <a:lnTo>
                  <a:pt x="0" y="0"/>
                </a:lnTo>
                <a:lnTo>
                  <a:pt x="7620" y="7607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74748" y="4713363"/>
            <a:ext cx="1237615" cy="7620"/>
          </a:xfrm>
          <a:custGeom>
            <a:avLst/>
            <a:gdLst/>
            <a:ahLst/>
            <a:cxnLst/>
            <a:rect l="l" t="t" r="r" b="b"/>
            <a:pathLst>
              <a:path w="1237614" h="7620">
                <a:moveTo>
                  <a:pt x="1237475" y="0"/>
                </a:moveTo>
                <a:lnTo>
                  <a:pt x="0" y="0"/>
                </a:lnTo>
                <a:lnTo>
                  <a:pt x="0" y="7607"/>
                </a:lnTo>
                <a:lnTo>
                  <a:pt x="1237475" y="7607"/>
                </a:lnTo>
                <a:lnTo>
                  <a:pt x="123747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13912" y="4297678"/>
            <a:ext cx="106431" cy="99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59511" y="3116577"/>
            <a:ext cx="2255520" cy="754380"/>
          </a:xfrm>
          <a:custGeom>
            <a:avLst/>
            <a:gdLst/>
            <a:ahLst/>
            <a:cxnLst/>
            <a:rect l="l" t="t" r="r" b="b"/>
            <a:pathLst>
              <a:path w="2255520" h="754379">
                <a:moveTo>
                  <a:pt x="2242439" y="0"/>
                </a:moveTo>
                <a:lnTo>
                  <a:pt x="3428" y="0"/>
                </a:lnTo>
                <a:lnTo>
                  <a:pt x="0" y="3429"/>
                </a:lnTo>
                <a:lnTo>
                  <a:pt x="0" y="754126"/>
                </a:lnTo>
                <a:lnTo>
                  <a:pt x="15239" y="754126"/>
                </a:lnTo>
                <a:lnTo>
                  <a:pt x="15239" y="15240"/>
                </a:lnTo>
                <a:lnTo>
                  <a:pt x="7619" y="15240"/>
                </a:lnTo>
                <a:lnTo>
                  <a:pt x="15239" y="7620"/>
                </a:lnTo>
                <a:lnTo>
                  <a:pt x="2255494" y="7620"/>
                </a:lnTo>
                <a:lnTo>
                  <a:pt x="224243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45174" y="3124197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837" y="0"/>
                </a:moveTo>
                <a:lnTo>
                  <a:pt x="1270" y="40005"/>
                </a:lnTo>
                <a:lnTo>
                  <a:pt x="0" y="44704"/>
                </a:lnTo>
                <a:lnTo>
                  <a:pt x="4318" y="51943"/>
                </a:lnTo>
                <a:lnTo>
                  <a:pt x="8890" y="53213"/>
                </a:lnTo>
                <a:lnTo>
                  <a:pt x="87020" y="7620"/>
                </a:lnTo>
                <a:lnTo>
                  <a:pt x="84963" y="7620"/>
                </a:lnTo>
                <a:lnTo>
                  <a:pt x="84963" y="6604"/>
                </a:lnTo>
                <a:lnTo>
                  <a:pt x="81153" y="6604"/>
                </a:lnTo>
                <a:lnTo>
                  <a:pt x="6983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67127" y="31242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7620" y="0"/>
                </a:moveTo>
                <a:lnTo>
                  <a:pt x="0" y="7620"/>
                </a:lnTo>
                <a:lnTo>
                  <a:pt x="7620" y="7620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74751" y="3124196"/>
            <a:ext cx="2240280" cy="7620"/>
          </a:xfrm>
          <a:custGeom>
            <a:avLst/>
            <a:gdLst/>
            <a:ahLst/>
            <a:cxnLst/>
            <a:rect l="l" t="t" r="r" b="b"/>
            <a:pathLst>
              <a:path w="2240279" h="7619">
                <a:moveTo>
                  <a:pt x="2240254" y="0"/>
                </a:moveTo>
                <a:lnTo>
                  <a:pt x="0" y="0"/>
                </a:lnTo>
                <a:lnTo>
                  <a:pt x="0" y="7620"/>
                </a:lnTo>
                <a:lnTo>
                  <a:pt x="2227199" y="7620"/>
                </a:lnTo>
                <a:lnTo>
                  <a:pt x="224025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30134" y="3116577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15008" y="3117592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603"/>
                </a:lnTo>
                <a:lnTo>
                  <a:pt x="11315" y="13207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26318" y="3117595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822" y="0"/>
                </a:moveTo>
                <a:lnTo>
                  <a:pt x="0" y="0"/>
                </a:lnTo>
                <a:lnTo>
                  <a:pt x="0" y="13208"/>
                </a:lnTo>
                <a:lnTo>
                  <a:pt x="3822" y="13208"/>
                </a:lnTo>
                <a:lnTo>
                  <a:pt x="382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45176" y="3070985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89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837" y="53213"/>
                </a:lnTo>
                <a:lnTo>
                  <a:pt x="81152" y="46609"/>
                </a:lnTo>
                <a:lnTo>
                  <a:pt x="84962" y="46609"/>
                </a:lnTo>
                <a:lnTo>
                  <a:pt x="84962" y="45593"/>
                </a:lnTo>
                <a:lnTo>
                  <a:pt x="87020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198367" y="4510404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41452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Some </a:t>
            </a:r>
            <a:r>
              <a:rPr dirty="0" spc="-35"/>
              <a:t>more</a:t>
            </a:r>
            <a:r>
              <a:rPr dirty="0" spc="-710"/>
              <a:t> </a:t>
            </a:r>
            <a:r>
              <a:rPr dirty="0" spc="-65"/>
              <a:t>examples!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6911" y="1405858"/>
            <a:ext cx="1757868" cy="44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02342" y="1980425"/>
            <a:ext cx="2088622" cy="462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0000" y="3123412"/>
            <a:ext cx="2071821" cy="982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10278" y="3489655"/>
            <a:ext cx="7391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IsI&lt;=N</a:t>
            </a:r>
            <a:r>
              <a:rPr dirty="0" sz="1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2571" y="3382486"/>
            <a:ext cx="2088607" cy="462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53198" y="3489655"/>
            <a:ext cx="7689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dirty="0" sz="14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1948" y="2567145"/>
            <a:ext cx="2007812" cy="43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98602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Find</a:t>
            </a:r>
            <a:r>
              <a:rPr dirty="0" spc="-204"/>
              <a:t> </a:t>
            </a:r>
            <a:r>
              <a:rPr dirty="0" spc="-85"/>
              <a:t>largest</a:t>
            </a:r>
            <a:r>
              <a:rPr dirty="0" spc="-195"/>
              <a:t> </a:t>
            </a:r>
            <a:r>
              <a:rPr dirty="0" spc="5"/>
              <a:t>of </a:t>
            </a:r>
            <a:r>
              <a:rPr dirty="0" spc="-5"/>
              <a:t>N</a:t>
            </a:r>
            <a:r>
              <a:rPr dirty="0" spc="-885"/>
              <a:t> </a:t>
            </a:r>
            <a:r>
              <a:rPr dirty="0" spc="-95"/>
              <a:t>numbers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0325" y="1505710"/>
            <a:ext cx="1763395" cy="1419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Verdana"/>
              <a:cs typeface="Verdana"/>
            </a:endParaRPr>
          </a:p>
          <a:p>
            <a:pPr algn="ctr" marR="5715">
              <a:lnSpc>
                <a:spcPct val="100000"/>
              </a:lnSpc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I=1,</a:t>
            </a:r>
            <a:r>
              <a:rPr dirty="0" sz="1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=-1000000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8653" y="4295382"/>
            <a:ext cx="1757841" cy="450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61480" y="4395722"/>
            <a:ext cx="3524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8393" y="6007747"/>
            <a:ext cx="99948" cy="1062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98595" y="6053277"/>
            <a:ext cx="1283335" cy="15240"/>
          </a:xfrm>
          <a:custGeom>
            <a:avLst/>
            <a:gdLst/>
            <a:ahLst/>
            <a:cxnLst/>
            <a:rect l="l" t="t" r="r" b="b"/>
            <a:pathLst>
              <a:path w="1283335" h="15239">
                <a:moveTo>
                  <a:pt x="1267485" y="0"/>
                </a:moveTo>
                <a:lnTo>
                  <a:pt x="13068" y="0"/>
                </a:lnTo>
                <a:lnTo>
                  <a:pt x="0" y="7619"/>
                </a:lnTo>
                <a:lnTo>
                  <a:pt x="13068" y="15239"/>
                </a:lnTo>
                <a:lnTo>
                  <a:pt x="1279296" y="15239"/>
                </a:lnTo>
                <a:lnTo>
                  <a:pt x="1282725" y="11823"/>
                </a:lnTo>
                <a:lnTo>
                  <a:pt x="1282725" y="7619"/>
                </a:lnTo>
                <a:lnTo>
                  <a:pt x="1267485" y="7619"/>
                </a:lnTo>
                <a:lnTo>
                  <a:pt x="126748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87312" y="6054321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30" h="13335">
                <a:moveTo>
                  <a:pt x="0" y="0"/>
                </a:moveTo>
                <a:lnTo>
                  <a:pt x="0" y="13157"/>
                </a:lnTo>
                <a:lnTo>
                  <a:pt x="11277" y="6578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7312" y="6060899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11277" y="0"/>
                </a:moveTo>
                <a:lnTo>
                  <a:pt x="0" y="6578"/>
                </a:lnTo>
                <a:lnTo>
                  <a:pt x="22567" y="6578"/>
                </a:lnTo>
                <a:lnTo>
                  <a:pt x="1127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7312" y="6054322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22567" y="0"/>
                </a:moveTo>
                <a:lnTo>
                  <a:pt x="0" y="0"/>
                </a:lnTo>
                <a:lnTo>
                  <a:pt x="11277" y="6578"/>
                </a:lnTo>
                <a:lnTo>
                  <a:pt x="2256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66077" y="5969508"/>
            <a:ext cx="15875" cy="91440"/>
          </a:xfrm>
          <a:custGeom>
            <a:avLst/>
            <a:gdLst/>
            <a:ahLst/>
            <a:cxnLst/>
            <a:rect l="l" t="t" r="r" b="b"/>
            <a:pathLst>
              <a:path w="15875" h="91439">
                <a:moveTo>
                  <a:pt x="0" y="91389"/>
                </a:moveTo>
                <a:lnTo>
                  <a:pt x="15252" y="91389"/>
                </a:lnTo>
                <a:lnTo>
                  <a:pt x="15252" y="0"/>
                </a:lnTo>
                <a:lnTo>
                  <a:pt x="0" y="0"/>
                </a:lnTo>
                <a:lnTo>
                  <a:pt x="0" y="9138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45505" y="5961888"/>
            <a:ext cx="36195" cy="15240"/>
          </a:xfrm>
          <a:custGeom>
            <a:avLst/>
            <a:gdLst/>
            <a:ahLst/>
            <a:cxnLst/>
            <a:rect l="l" t="t" r="r" b="b"/>
            <a:pathLst>
              <a:path w="36195" h="15239">
                <a:moveTo>
                  <a:pt x="32385" y="0"/>
                </a:moveTo>
                <a:lnTo>
                  <a:pt x="0" y="0"/>
                </a:lnTo>
                <a:lnTo>
                  <a:pt x="0" y="15240"/>
                </a:lnTo>
                <a:lnTo>
                  <a:pt x="20574" y="15240"/>
                </a:lnTo>
                <a:lnTo>
                  <a:pt x="20574" y="7620"/>
                </a:lnTo>
                <a:lnTo>
                  <a:pt x="35814" y="7620"/>
                </a:lnTo>
                <a:lnTo>
                  <a:pt x="35814" y="3416"/>
                </a:lnTo>
                <a:lnTo>
                  <a:pt x="3238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94669" y="2440806"/>
            <a:ext cx="106363" cy="1299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59505" y="5490731"/>
            <a:ext cx="15240" cy="356235"/>
          </a:xfrm>
          <a:custGeom>
            <a:avLst/>
            <a:gdLst/>
            <a:ahLst/>
            <a:cxnLst/>
            <a:rect l="l" t="t" r="r" b="b"/>
            <a:pathLst>
              <a:path w="15239" h="356235">
                <a:moveTo>
                  <a:pt x="7619" y="0"/>
                </a:moveTo>
                <a:lnTo>
                  <a:pt x="0" y="13055"/>
                </a:lnTo>
                <a:lnTo>
                  <a:pt x="0" y="356196"/>
                </a:lnTo>
                <a:lnTo>
                  <a:pt x="15239" y="356196"/>
                </a:lnTo>
                <a:lnTo>
                  <a:pt x="15239" y="13055"/>
                </a:lnTo>
                <a:lnTo>
                  <a:pt x="761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3912" y="5460490"/>
            <a:ext cx="106431" cy="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82509" y="4197348"/>
            <a:ext cx="106427" cy="1000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28102" y="3842002"/>
            <a:ext cx="15240" cy="412750"/>
          </a:xfrm>
          <a:custGeom>
            <a:avLst/>
            <a:gdLst/>
            <a:ahLst/>
            <a:cxnLst/>
            <a:rect l="l" t="t" r="r" b="b"/>
            <a:pathLst>
              <a:path w="15240" h="412750">
                <a:moveTo>
                  <a:pt x="0" y="412750"/>
                </a:moveTo>
                <a:lnTo>
                  <a:pt x="15240" y="412750"/>
                </a:lnTo>
                <a:lnTo>
                  <a:pt x="1524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24755" y="4050409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6048" y="5814287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94669" y="1854065"/>
            <a:ext cx="106363" cy="129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28231" y="4970513"/>
            <a:ext cx="2070283" cy="9822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89400" y="5230876"/>
            <a:ext cx="7677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95"/>
              </a:spcBef>
            </a:pP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IsNum</a:t>
            </a:r>
            <a:r>
              <a:rPr dirty="0" sz="1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&gt;  L</a:t>
            </a:r>
            <a:r>
              <a:rPr dirty="0" sz="1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26023" y="3365830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87093" y="2997066"/>
            <a:ext cx="106420" cy="129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94669" y="4104990"/>
            <a:ext cx="106363" cy="1953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65090" y="3870164"/>
            <a:ext cx="2006289" cy="430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733804" y="3960495"/>
            <a:ext cx="88391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dirty="0" sz="1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59505" y="4327919"/>
            <a:ext cx="1270635" cy="1141730"/>
          </a:xfrm>
          <a:custGeom>
            <a:avLst/>
            <a:gdLst/>
            <a:ahLst/>
            <a:cxnLst/>
            <a:rect l="l" t="t" r="r" b="b"/>
            <a:pathLst>
              <a:path w="1270635" h="1141729">
                <a:moveTo>
                  <a:pt x="7619" y="0"/>
                </a:moveTo>
                <a:lnTo>
                  <a:pt x="0" y="13055"/>
                </a:lnTo>
                <a:lnTo>
                  <a:pt x="0" y="1137780"/>
                </a:lnTo>
                <a:lnTo>
                  <a:pt x="3428" y="1141209"/>
                </a:lnTo>
                <a:lnTo>
                  <a:pt x="1270127" y="1141209"/>
                </a:lnTo>
                <a:lnTo>
                  <a:pt x="1270127" y="1133589"/>
                </a:lnTo>
                <a:lnTo>
                  <a:pt x="15239" y="1133589"/>
                </a:lnTo>
                <a:lnTo>
                  <a:pt x="7619" y="1125969"/>
                </a:lnTo>
                <a:lnTo>
                  <a:pt x="15239" y="1125969"/>
                </a:lnTo>
                <a:lnTo>
                  <a:pt x="15239" y="13055"/>
                </a:lnTo>
                <a:lnTo>
                  <a:pt x="761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67127" y="5453881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7620" y="0"/>
                </a:moveTo>
                <a:lnTo>
                  <a:pt x="0" y="0"/>
                </a:lnTo>
                <a:lnTo>
                  <a:pt x="7620" y="7619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74748" y="5453888"/>
            <a:ext cx="1255395" cy="7620"/>
          </a:xfrm>
          <a:custGeom>
            <a:avLst/>
            <a:gdLst/>
            <a:ahLst/>
            <a:cxnLst/>
            <a:rect l="l" t="t" r="r" b="b"/>
            <a:pathLst>
              <a:path w="1255395" h="7620">
                <a:moveTo>
                  <a:pt x="1254874" y="0"/>
                </a:moveTo>
                <a:lnTo>
                  <a:pt x="0" y="0"/>
                </a:lnTo>
                <a:lnTo>
                  <a:pt x="0" y="7620"/>
                </a:lnTo>
                <a:lnTo>
                  <a:pt x="1254874" y="7620"/>
                </a:lnTo>
                <a:lnTo>
                  <a:pt x="125487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13912" y="4297678"/>
            <a:ext cx="106431" cy="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59511" y="3116577"/>
            <a:ext cx="2255520" cy="754380"/>
          </a:xfrm>
          <a:custGeom>
            <a:avLst/>
            <a:gdLst/>
            <a:ahLst/>
            <a:cxnLst/>
            <a:rect l="l" t="t" r="r" b="b"/>
            <a:pathLst>
              <a:path w="2255520" h="754379">
                <a:moveTo>
                  <a:pt x="2242439" y="0"/>
                </a:moveTo>
                <a:lnTo>
                  <a:pt x="3428" y="0"/>
                </a:lnTo>
                <a:lnTo>
                  <a:pt x="0" y="3429"/>
                </a:lnTo>
                <a:lnTo>
                  <a:pt x="0" y="754126"/>
                </a:lnTo>
                <a:lnTo>
                  <a:pt x="15239" y="754126"/>
                </a:lnTo>
                <a:lnTo>
                  <a:pt x="15239" y="15240"/>
                </a:lnTo>
                <a:lnTo>
                  <a:pt x="7619" y="15240"/>
                </a:lnTo>
                <a:lnTo>
                  <a:pt x="15239" y="7620"/>
                </a:lnTo>
                <a:lnTo>
                  <a:pt x="2255494" y="7620"/>
                </a:lnTo>
                <a:lnTo>
                  <a:pt x="224243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45174" y="3124197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837" y="0"/>
                </a:moveTo>
                <a:lnTo>
                  <a:pt x="1270" y="40005"/>
                </a:lnTo>
                <a:lnTo>
                  <a:pt x="0" y="44704"/>
                </a:lnTo>
                <a:lnTo>
                  <a:pt x="4318" y="51943"/>
                </a:lnTo>
                <a:lnTo>
                  <a:pt x="8890" y="53213"/>
                </a:lnTo>
                <a:lnTo>
                  <a:pt x="87020" y="7620"/>
                </a:lnTo>
                <a:lnTo>
                  <a:pt x="84963" y="7620"/>
                </a:lnTo>
                <a:lnTo>
                  <a:pt x="84963" y="6604"/>
                </a:lnTo>
                <a:lnTo>
                  <a:pt x="81153" y="6604"/>
                </a:lnTo>
                <a:lnTo>
                  <a:pt x="6983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67127" y="31242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7620" y="0"/>
                </a:moveTo>
                <a:lnTo>
                  <a:pt x="0" y="7620"/>
                </a:lnTo>
                <a:lnTo>
                  <a:pt x="7620" y="7620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74751" y="3124196"/>
            <a:ext cx="2240280" cy="7620"/>
          </a:xfrm>
          <a:custGeom>
            <a:avLst/>
            <a:gdLst/>
            <a:ahLst/>
            <a:cxnLst/>
            <a:rect l="l" t="t" r="r" b="b"/>
            <a:pathLst>
              <a:path w="2240279" h="7619">
                <a:moveTo>
                  <a:pt x="2240254" y="0"/>
                </a:moveTo>
                <a:lnTo>
                  <a:pt x="0" y="0"/>
                </a:lnTo>
                <a:lnTo>
                  <a:pt x="0" y="7620"/>
                </a:lnTo>
                <a:lnTo>
                  <a:pt x="2227199" y="7620"/>
                </a:lnTo>
                <a:lnTo>
                  <a:pt x="224025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30134" y="3116577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15008" y="3117592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603"/>
                </a:lnTo>
                <a:lnTo>
                  <a:pt x="11315" y="13207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26318" y="3117595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822" y="0"/>
                </a:moveTo>
                <a:lnTo>
                  <a:pt x="0" y="0"/>
                </a:lnTo>
                <a:lnTo>
                  <a:pt x="0" y="13208"/>
                </a:lnTo>
                <a:lnTo>
                  <a:pt x="3822" y="13208"/>
                </a:lnTo>
                <a:lnTo>
                  <a:pt x="382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45176" y="3070985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89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837" y="53213"/>
                </a:lnTo>
                <a:lnTo>
                  <a:pt x="81152" y="46609"/>
                </a:lnTo>
                <a:lnTo>
                  <a:pt x="84962" y="46609"/>
                </a:lnTo>
                <a:lnTo>
                  <a:pt x="84962" y="45593"/>
                </a:lnTo>
                <a:lnTo>
                  <a:pt x="87020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048633" y="5214491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93198" y="4296886"/>
            <a:ext cx="2088623" cy="462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961257" y="4403723"/>
            <a:ext cx="93789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87093" y="4780122"/>
            <a:ext cx="106420" cy="1953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65090" y="5845288"/>
            <a:ext cx="2006289" cy="4320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805430" y="5937453"/>
            <a:ext cx="711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=Num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002278" y="3613402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697" y="0"/>
                </a:moveTo>
                <a:lnTo>
                  <a:pt x="1269" y="40005"/>
                </a:lnTo>
                <a:lnTo>
                  <a:pt x="0" y="44704"/>
                </a:lnTo>
                <a:lnTo>
                  <a:pt x="4317" y="51943"/>
                </a:lnTo>
                <a:lnTo>
                  <a:pt x="8877" y="53213"/>
                </a:lnTo>
                <a:lnTo>
                  <a:pt x="87007" y="7620"/>
                </a:lnTo>
                <a:lnTo>
                  <a:pt x="84963" y="7620"/>
                </a:lnTo>
                <a:lnTo>
                  <a:pt x="84963" y="6604"/>
                </a:lnTo>
                <a:lnTo>
                  <a:pt x="81026" y="6604"/>
                </a:lnTo>
                <a:lnTo>
                  <a:pt x="6969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77254" y="3613402"/>
            <a:ext cx="588645" cy="7620"/>
          </a:xfrm>
          <a:custGeom>
            <a:avLst/>
            <a:gdLst/>
            <a:ahLst/>
            <a:cxnLst/>
            <a:rect l="l" t="t" r="r" b="b"/>
            <a:pathLst>
              <a:path w="588645" h="7620">
                <a:moveTo>
                  <a:pt x="0" y="7619"/>
                </a:moveTo>
                <a:lnTo>
                  <a:pt x="588194" y="7619"/>
                </a:lnTo>
                <a:lnTo>
                  <a:pt x="588194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77254" y="3605782"/>
            <a:ext cx="588645" cy="7620"/>
          </a:xfrm>
          <a:custGeom>
            <a:avLst/>
            <a:gdLst/>
            <a:ahLst/>
            <a:cxnLst/>
            <a:rect l="l" t="t" r="r" b="b"/>
            <a:pathLst>
              <a:path w="588645" h="7620">
                <a:moveTo>
                  <a:pt x="0" y="7620"/>
                </a:moveTo>
                <a:lnTo>
                  <a:pt x="588194" y="7620"/>
                </a:lnTo>
                <a:lnTo>
                  <a:pt x="58819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87230" y="3605782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71981" y="3606796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603"/>
                </a:lnTo>
                <a:lnTo>
                  <a:pt x="11315" y="13207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83300" y="3606800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949" y="0"/>
                </a:moveTo>
                <a:lnTo>
                  <a:pt x="0" y="0"/>
                </a:lnTo>
                <a:lnTo>
                  <a:pt x="0" y="13207"/>
                </a:lnTo>
                <a:lnTo>
                  <a:pt x="3949" y="13207"/>
                </a:lnTo>
                <a:lnTo>
                  <a:pt x="394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02272" y="3560189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89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710" y="53213"/>
                </a:lnTo>
                <a:lnTo>
                  <a:pt x="81025" y="46609"/>
                </a:lnTo>
                <a:lnTo>
                  <a:pt x="84962" y="46609"/>
                </a:lnTo>
                <a:lnTo>
                  <a:pt x="84962" y="45593"/>
                </a:lnTo>
                <a:lnTo>
                  <a:pt x="87020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5243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Print </a:t>
            </a:r>
            <a:r>
              <a:rPr dirty="0" spc="-25"/>
              <a:t>the </a:t>
            </a:r>
            <a:r>
              <a:rPr dirty="0" spc="40"/>
              <a:t>below</a:t>
            </a:r>
            <a:r>
              <a:rPr dirty="0" spc="-755"/>
              <a:t> </a:t>
            </a:r>
            <a:r>
              <a:rPr dirty="0" spc="-35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993" y="1478151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993" y="1843912"/>
            <a:ext cx="704215" cy="17932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2400" spc="-535">
                <a:latin typeface="Verdana"/>
                <a:cs typeface="Verdana"/>
              </a:rPr>
              <a:t>**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2400" spc="-535">
                <a:latin typeface="Verdana"/>
                <a:cs typeface="Verdana"/>
              </a:rPr>
              <a:t>***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2400" spc="-520">
                <a:latin typeface="Verdana"/>
                <a:cs typeface="Verdana"/>
              </a:rPr>
              <a:t>****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2400" spc="-535">
                <a:latin typeface="Verdana"/>
                <a:cs typeface="Verdana"/>
              </a:rPr>
              <a:t>**</a:t>
            </a:r>
            <a:r>
              <a:rPr dirty="0" sz="2400" spc="-515">
                <a:latin typeface="Verdana"/>
                <a:cs typeface="Verdana"/>
              </a:rPr>
              <a:t>**</a:t>
            </a:r>
            <a:r>
              <a:rPr dirty="0" sz="2400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3843" y="3598893"/>
            <a:ext cx="2071847" cy="98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53510" y="3965954"/>
            <a:ext cx="7385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14">
                <a:solidFill>
                  <a:srgbClr val="FFFFFF"/>
                </a:solidFill>
                <a:latin typeface="Verdana"/>
                <a:cs typeface="Verdana"/>
              </a:rPr>
              <a:t>IsI&lt;=N</a:t>
            </a:r>
            <a:r>
              <a:rPr dirty="0" sz="1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6223" y="2134330"/>
            <a:ext cx="2087083" cy="462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50538" y="2240914"/>
            <a:ext cx="6610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85816" y="2882613"/>
            <a:ext cx="2007811" cy="430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50157" y="2973577"/>
            <a:ext cx="648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dirty="0" sz="1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I=1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1245" y="4920172"/>
            <a:ext cx="2007823" cy="432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22726" y="5011750"/>
            <a:ext cx="6991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4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=1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0781" y="5766041"/>
            <a:ext cx="1757879" cy="450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12973" y="5867044"/>
            <a:ext cx="3524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6163" y="2823461"/>
            <a:ext cx="106424" cy="100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81755" y="2592322"/>
            <a:ext cx="15240" cy="288290"/>
          </a:xfrm>
          <a:custGeom>
            <a:avLst/>
            <a:gdLst/>
            <a:ahLst/>
            <a:cxnLst/>
            <a:rect l="l" t="t" r="r" b="b"/>
            <a:pathLst>
              <a:path w="15239" h="288289">
                <a:moveTo>
                  <a:pt x="0" y="288290"/>
                </a:moveTo>
                <a:lnTo>
                  <a:pt x="15239" y="288290"/>
                </a:lnTo>
                <a:lnTo>
                  <a:pt x="15239" y="0"/>
                </a:lnTo>
                <a:lnTo>
                  <a:pt x="0" y="0"/>
                </a:lnTo>
                <a:lnTo>
                  <a:pt x="0" y="28829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40733" y="3311652"/>
            <a:ext cx="106426" cy="2894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35906" y="5639549"/>
            <a:ext cx="106300" cy="1291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19882" y="4082796"/>
            <a:ext cx="1261745" cy="1564640"/>
          </a:xfrm>
          <a:custGeom>
            <a:avLst/>
            <a:gdLst/>
            <a:ahLst/>
            <a:cxnLst/>
            <a:rect l="l" t="t" r="r" b="b"/>
            <a:pathLst>
              <a:path w="1261745" h="1564639">
                <a:moveTo>
                  <a:pt x="236219" y="0"/>
                </a:moveTo>
                <a:lnTo>
                  <a:pt x="3428" y="0"/>
                </a:lnTo>
                <a:lnTo>
                  <a:pt x="0" y="3428"/>
                </a:lnTo>
                <a:lnTo>
                  <a:pt x="0" y="1560969"/>
                </a:lnTo>
                <a:lnTo>
                  <a:pt x="3428" y="1564373"/>
                </a:lnTo>
                <a:lnTo>
                  <a:pt x="1261491" y="1564373"/>
                </a:lnTo>
                <a:lnTo>
                  <a:pt x="1261491" y="1556753"/>
                </a:lnTo>
                <a:lnTo>
                  <a:pt x="15239" y="1556753"/>
                </a:lnTo>
                <a:lnTo>
                  <a:pt x="7619" y="1549133"/>
                </a:lnTo>
                <a:lnTo>
                  <a:pt x="15239" y="1549133"/>
                </a:lnTo>
                <a:lnTo>
                  <a:pt x="15239" y="15239"/>
                </a:lnTo>
                <a:lnTo>
                  <a:pt x="7619" y="15239"/>
                </a:lnTo>
                <a:lnTo>
                  <a:pt x="15239" y="7619"/>
                </a:lnTo>
                <a:lnTo>
                  <a:pt x="236219" y="7619"/>
                </a:lnTo>
                <a:lnTo>
                  <a:pt x="23621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35122" y="5631929"/>
            <a:ext cx="1261745" cy="15240"/>
          </a:xfrm>
          <a:custGeom>
            <a:avLst/>
            <a:gdLst/>
            <a:ahLst/>
            <a:cxnLst/>
            <a:rect l="l" t="t" r="r" b="b"/>
            <a:pathLst>
              <a:path w="1261745" h="15239">
                <a:moveTo>
                  <a:pt x="1258062" y="0"/>
                </a:moveTo>
                <a:lnTo>
                  <a:pt x="0" y="0"/>
                </a:lnTo>
                <a:lnTo>
                  <a:pt x="0" y="7620"/>
                </a:lnTo>
                <a:lnTo>
                  <a:pt x="1246251" y="7620"/>
                </a:lnTo>
                <a:lnTo>
                  <a:pt x="1253871" y="15240"/>
                </a:lnTo>
                <a:lnTo>
                  <a:pt x="1261491" y="15240"/>
                </a:lnTo>
                <a:lnTo>
                  <a:pt x="1261491" y="3416"/>
                </a:lnTo>
                <a:lnTo>
                  <a:pt x="125806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27500" y="5631926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7620" y="0"/>
                </a:moveTo>
                <a:lnTo>
                  <a:pt x="0" y="0"/>
                </a:lnTo>
                <a:lnTo>
                  <a:pt x="7620" y="7620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27500" y="4090424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7620" y="0"/>
                </a:moveTo>
                <a:lnTo>
                  <a:pt x="0" y="7607"/>
                </a:lnTo>
                <a:lnTo>
                  <a:pt x="7620" y="7607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35123" y="4090428"/>
            <a:ext cx="220979" cy="7620"/>
          </a:xfrm>
          <a:custGeom>
            <a:avLst/>
            <a:gdLst/>
            <a:ahLst/>
            <a:cxnLst/>
            <a:rect l="l" t="t" r="r" b="b"/>
            <a:pathLst>
              <a:path w="220980" h="7620">
                <a:moveTo>
                  <a:pt x="220980" y="0"/>
                </a:moveTo>
                <a:lnTo>
                  <a:pt x="0" y="0"/>
                </a:lnTo>
                <a:lnTo>
                  <a:pt x="0" y="7607"/>
                </a:lnTo>
                <a:lnTo>
                  <a:pt x="220980" y="7607"/>
                </a:lnTo>
                <a:lnTo>
                  <a:pt x="22098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92119" y="4638673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88794" y="3838268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0781" y="1398295"/>
            <a:ext cx="1757879" cy="450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185539" y="1498725"/>
            <a:ext cx="4044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39082" y="2028950"/>
            <a:ext cx="106299" cy="1005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81755" y="1843913"/>
            <a:ext cx="19050" cy="255904"/>
          </a:xfrm>
          <a:custGeom>
            <a:avLst/>
            <a:gdLst/>
            <a:ahLst/>
            <a:cxnLst/>
            <a:rect l="l" t="t" r="r" b="b"/>
            <a:pathLst>
              <a:path w="19050" h="255905">
                <a:moveTo>
                  <a:pt x="15239" y="0"/>
                </a:moveTo>
                <a:lnTo>
                  <a:pt x="0" y="254"/>
                </a:lnTo>
                <a:lnTo>
                  <a:pt x="3517" y="242315"/>
                </a:lnTo>
                <a:lnTo>
                  <a:pt x="11404" y="255384"/>
                </a:lnTo>
                <a:lnTo>
                  <a:pt x="18770" y="242315"/>
                </a:lnTo>
                <a:lnTo>
                  <a:pt x="1523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10014" y="4659617"/>
            <a:ext cx="2070246" cy="9822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132574" y="5025771"/>
            <a:ext cx="7480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IsJ 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&lt;=I</a:t>
            </a:r>
            <a:r>
              <a:rPr dirty="0" sz="1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40044" y="5134353"/>
            <a:ext cx="1611630" cy="739775"/>
          </a:xfrm>
          <a:custGeom>
            <a:avLst/>
            <a:gdLst/>
            <a:ahLst/>
            <a:cxnLst/>
            <a:rect l="l" t="t" r="r" b="b"/>
            <a:pathLst>
              <a:path w="1611629" h="739775">
                <a:moveTo>
                  <a:pt x="0" y="0"/>
                </a:moveTo>
                <a:lnTo>
                  <a:pt x="0" y="735749"/>
                </a:lnTo>
                <a:lnTo>
                  <a:pt x="3429" y="739152"/>
                </a:lnTo>
                <a:lnTo>
                  <a:pt x="1607820" y="739152"/>
                </a:lnTo>
                <a:lnTo>
                  <a:pt x="1611249" y="735749"/>
                </a:lnTo>
                <a:lnTo>
                  <a:pt x="1611249" y="731532"/>
                </a:lnTo>
                <a:lnTo>
                  <a:pt x="15240" y="731532"/>
                </a:lnTo>
                <a:lnTo>
                  <a:pt x="7620" y="723912"/>
                </a:lnTo>
                <a:lnTo>
                  <a:pt x="15240" y="723912"/>
                </a:lnTo>
                <a:lnTo>
                  <a:pt x="15240" y="7619"/>
                </a:lnTo>
                <a:lnTo>
                  <a:pt x="762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47658" y="5858263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0" y="0"/>
                </a:moveTo>
                <a:lnTo>
                  <a:pt x="0" y="0"/>
                </a:lnTo>
                <a:lnTo>
                  <a:pt x="7620" y="7620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55285" y="5858268"/>
            <a:ext cx="1581150" cy="7620"/>
          </a:xfrm>
          <a:custGeom>
            <a:avLst/>
            <a:gdLst/>
            <a:ahLst/>
            <a:cxnLst/>
            <a:rect l="l" t="t" r="r" b="b"/>
            <a:pathLst>
              <a:path w="1581150" h="7620">
                <a:moveTo>
                  <a:pt x="1580768" y="0"/>
                </a:moveTo>
                <a:lnTo>
                  <a:pt x="0" y="0"/>
                </a:lnTo>
                <a:lnTo>
                  <a:pt x="0" y="7619"/>
                </a:lnTo>
                <a:lnTo>
                  <a:pt x="1580768" y="7619"/>
                </a:lnTo>
                <a:lnTo>
                  <a:pt x="1580768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90587" y="5637249"/>
            <a:ext cx="106298" cy="2286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84546" y="5134354"/>
            <a:ext cx="555625" cy="7620"/>
          </a:xfrm>
          <a:custGeom>
            <a:avLst/>
            <a:gdLst/>
            <a:ahLst/>
            <a:cxnLst/>
            <a:rect l="l" t="t" r="r" b="b"/>
            <a:pathLst>
              <a:path w="555625" h="7620">
                <a:moveTo>
                  <a:pt x="0" y="7620"/>
                </a:moveTo>
                <a:lnTo>
                  <a:pt x="555498" y="7620"/>
                </a:lnTo>
                <a:lnTo>
                  <a:pt x="555498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84546" y="5130544"/>
            <a:ext cx="570865" cy="3810"/>
          </a:xfrm>
          <a:custGeom>
            <a:avLst/>
            <a:gdLst/>
            <a:ahLst/>
            <a:cxnLst/>
            <a:rect l="l" t="t" r="r" b="b"/>
            <a:pathLst>
              <a:path w="570864" h="3810">
                <a:moveTo>
                  <a:pt x="0" y="3809"/>
                </a:moveTo>
                <a:lnTo>
                  <a:pt x="570738" y="3809"/>
                </a:lnTo>
                <a:lnTo>
                  <a:pt x="570738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84546" y="5126734"/>
            <a:ext cx="569595" cy="3810"/>
          </a:xfrm>
          <a:custGeom>
            <a:avLst/>
            <a:gdLst/>
            <a:ahLst/>
            <a:cxnLst/>
            <a:rect l="l" t="t" r="r" b="b"/>
            <a:pathLst>
              <a:path w="569595" h="3810">
                <a:moveTo>
                  <a:pt x="0" y="3810"/>
                </a:moveTo>
                <a:lnTo>
                  <a:pt x="569214" y="3810"/>
                </a:lnTo>
                <a:lnTo>
                  <a:pt x="569214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40046" y="5134355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40" y="0"/>
                </a:moveTo>
                <a:lnTo>
                  <a:pt x="0" y="0"/>
                </a:lnTo>
                <a:lnTo>
                  <a:pt x="7607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00903" y="3967702"/>
            <a:ext cx="2088607" cy="4625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26808" y="4074795"/>
            <a:ext cx="732155" cy="586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dirty="0" sz="1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‘*’</a:t>
            </a:r>
            <a:endParaRPr sz="1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1300"/>
              </a:spcBef>
            </a:pPr>
            <a:r>
              <a:rPr dirty="0" sz="1200" spc="-120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0">
                <a:solidFill>
                  <a:srgbClr val="535353"/>
                </a:solidFill>
                <a:latin typeface="Verdana"/>
                <a:cs typeface="Verdana"/>
              </a:rPr>
              <a:t>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09051" y="4866360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58526" y="1843216"/>
            <a:ext cx="2006200" cy="432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253349" y="1934210"/>
            <a:ext cx="5340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17423" y="2516853"/>
            <a:ext cx="2088598" cy="4625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173212" y="2623693"/>
            <a:ext cx="7664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dirty="0" sz="14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95">
                <a:solidFill>
                  <a:srgbClr val="FFFFFF"/>
                </a:solidFill>
                <a:latin typeface="Verdana"/>
                <a:cs typeface="Verdana"/>
              </a:rPr>
              <a:t>‘\n’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12234" y="3417568"/>
            <a:ext cx="99949" cy="106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42473" y="3463160"/>
            <a:ext cx="1202055" cy="15240"/>
          </a:xfrm>
          <a:custGeom>
            <a:avLst/>
            <a:gdLst/>
            <a:ahLst/>
            <a:cxnLst/>
            <a:rect l="l" t="t" r="r" b="b"/>
            <a:pathLst>
              <a:path w="1202054" h="15239">
                <a:moveTo>
                  <a:pt x="1186548" y="0"/>
                </a:moveTo>
                <a:lnTo>
                  <a:pt x="13068" y="0"/>
                </a:lnTo>
                <a:lnTo>
                  <a:pt x="0" y="7620"/>
                </a:lnTo>
                <a:lnTo>
                  <a:pt x="13068" y="15240"/>
                </a:lnTo>
                <a:lnTo>
                  <a:pt x="1198359" y="15240"/>
                </a:lnTo>
                <a:lnTo>
                  <a:pt x="1201788" y="11811"/>
                </a:lnTo>
                <a:lnTo>
                  <a:pt x="1201788" y="7620"/>
                </a:lnTo>
                <a:lnTo>
                  <a:pt x="1186548" y="7620"/>
                </a:lnTo>
                <a:lnTo>
                  <a:pt x="1186548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31160" y="3464175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0" y="0"/>
                </a:moveTo>
                <a:lnTo>
                  <a:pt x="0" y="13208"/>
                </a:lnTo>
                <a:lnTo>
                  <a:pt x="11315" y="6604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31160" y="3470779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11315" y="0"/>
                </a:moveTo>
                <a:lnTo>
                  <a:pt x="0" y="6603"/>
                </a:lnTo>
                <a:lnTo>
                  <a:pt x="22631" y="6603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31160" y="3464181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22631" y="0"/>
                </a:moveTo>
                <a:lnTo>
                  <a:pt x="0" y="0"/>
                </a:lnTo>
                <a:lnTo>
                  <a:pt x="11315" y="6591"/>
                </a:lnTo>
                <a:lnTo>
                  <a:pt x="22631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29020" y="1607818"/>
            <a:ext cx="2939415" cy="1863089"/>
          </a:xfrm>
          <a:custGeom>
            <a:avLst/>
            <a:gdLst/>
            <a:ahLst/>
            <a:cxnLst/>
            <a:rect l="l" t="t" r="r" b="b"/>
            <a:pathLst>
              <a:path w="2939415" h="1863089">
                <a:moveTo>
                  <a:pt x="2935604" y="0"/>
                </a:moveTo>
                <a:lnTo>
                  <a:pt x="3428" y="0"/>
                </a:lnTo>
                <a:lnTo>
                  <a:pt x="0" y="3429"/>
                </a:lnTo>
                <a:lnTo>
                  <a:pt x="0" y="1862963"/>
                </a:lnTo>
                <a:lnTo>
                  <a:pt x="7619" y="1855343"/>
                </a:lnTo>
                <a:lnTo>
                  <a:pt x="15239" y="1855343"/>
                </a:lnTo>
                <a:lnTo>
                  <a:pt x="15239" y="15240"/>
                </a:lnTo>
                <a:lnTo>
                  <a:pt x="7619" y="15240"/>
                </a:lnTo>
                <a:lnTo>
                  <a:pt x="15239" y="7620"/>
                </a:lnTo>
                <a:lnTo>
                  <a:pt x="2939034" y="7620"/>
                </a:lnTo>
                <a:lnTo>
                  <a:pt x="2939034" y="3429"/>
                </a:lnTo>
                <a:lnTo>
                  <a:pt x="293560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29029" y="3463164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27" y="0"/>
                </a:moveTo>
                <a:lnTo>
                  <a:pt x="7607" y="0"/>
                </a:lnTo>
                <a:lnTo>
                  <a:pt x="0" y="7607"/>
                </a:lnTo>
                <a:lnTo>
                  <a:pt x="15227" y="7607"/>
                </a:lnTo>
                <a:lnTo>
                  <a:pt x="1522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52815" y="1623057"/>
            <a:ext cx="15240" cy="220979"/>
          </a:xfrm>
          <a:custGeom>
            <a:avLst/>
            <a:gdLst/>
            <a:ahLst/>
            <a:cxnLst/>
            <a:rect l="l" t="t" r="r" b="b"/>
            <a:pathLst>
              <a:path w="15240" h="220980">
                <a:moveTo>
                  <a:pt x="0" y="220979"/>
                </a:moveTo>
                <a:lnTo>
                  <a:pt x="15240" y="220979"/>
                </a:lnTo>
                <a:lnTo>
                  <a:pt x="15240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52815" y="1615437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19">
                <a:moveTo>
                  <a:pt x="0" y="7620"/>
                </a:moveTo>
                <a:lnTo>
                  <a:pt x="3810" y="7620"/>
                </a:lnTo>
                <a:lnTo>
                  <a:pt x="381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36636" y="161543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7620" y="0"/>
                </a:moveTo>
                <a:lnTo>
                  <a:pt x="0" y="7620"/>
                </a:lnTo>
                <a:lnTo>
                  <a:pt x="7620" y="7620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44263" y="1615439"/>
            <a:ext cx="2908935" cy="7620"/>
          </a:xfrm>
          <a:custGeom>
            <a:avLst/>
            <a:gdLst/>
            <a:ahLst/>
            <a:cxnLst/>
            <a:rect l="l" t="t" r="r" b="b"/>
            <a:pathLst>
              <a:path w="2908934" h="7619">
                <a:moveTo>
                  <a:pt x="2908554" y="0"/>
                </a:moveTo>
                <a:lnTo>
                  <a:pt x="0" y="0"/>
                </a:lnTo>
                <a:lnTo>
                  <a:pt x="0" y="7620"/>
                </a:lnTo>
                <a:lnTo>
                  <a:pt x="2908554" y="7620"/>
                </a:lnTo>
                <a:lnTo>
                  <a:pt x="290855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52818" y="1615436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40" h="7619">
                <a:moveTo>
                  <a:pt x="15240" y="0"/>
                </a:moveTo>
                <a:lnTo>
                  <a:pt x="0" y="0"/>
                </a:lnTo>
                <a:lnTo>
                  <a:pt x="7607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542019" y="3307829"/>
            <a:ext cx="2006212" cy="432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191122" y="3400044"/>
            <a:ext cx="708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=J</a:t>
            </a:r>
            <a:r>
              <a:rPr dirty="0" sz="14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+1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332859" y="4821045"/>
            <a:ext cx="106297" cy="1005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79712" y="4577969"/>
            <a:ext cx="15240" cy="299720"/>
          </a:xfrm>
          <a:custGeom>
            <a:avLst/>
            <a:gdLst/>
            <a:ahLst/>
            <a:cxnLst/>
            <a:rect l="l" t="t" r="r" b="b"/>
            <a:pathLst>
              <a:path w="15239" h="299720">
                <a:moveTo>
                  <a:pt x="0" y="299719"/>
                </a:moveTo>
                <a:lnTo>
                  <a:pt x="15241" y="299719"/>
                </a:lnTo>
                <a:lnTo>
                  <a:pt x="15241" y="0"/>
                </a:lnTo>
                <a:lnTo>
                  <a:pt x="0" y="0"/>
                </a:lnTo>
                <a:lnTo>
                  <a:pt x="0" y="2997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93261" y="3739229"/>
            <a:ext cx="106357" cy="2335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41289" y="5012814"/>
            <a:ext cx="106425" cy="1000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86882" y="3073906"/>
            <a:ext cx="1764664" cy="2009139"/>
          </a:xfrm>
          <a:custGeom>
            <a:avLst/>
            <a:gdLst/>
            <a:ahLst/>
            <a:cxnLst/>
            <a:rect l="l" t="t" r="r" b="b"/>
            <a:pathLst>
              <a:path w="1764665" h="2009139">
                <a:moveTo>
                  <a:pt x="1761236" y="0"/>
                </a:moveTo>
                <a:lnTo>
                  <a:pt x="3429" y="0"/>
                </a:lnTo>
                <a:lnTo>
                  <a:pt x="0" y="3429"/>
                </a:lnTo>
                <a:lnTo>
                  <a:pt x="0" y="1995677"/>
                </a:lnTo>
                <a:lnTo>
                  <a:pt x="7619" y="2008746"/>
                </a:lnTo>
                <a:lnTo>
                  <a:pt x="15240" y="1995677"/>
                </a:lnTo>
                <a:lnTo>
                  <a:pt x="15240" y="15240"/>
                </a:lnTo>
                <a:lnTo>
                  <a:pt x="7619" y="15240"/>
                </a:lnTo>
                <a:lnTo>
                  <a:pt x="15240" y="7620"/>
                </a:lnTo>
                <a:lnTo>
                  <a:pt x="1764665" y="7620"/>
                </a:lnTo>
                <a:lnTo>
                  <a:pt x="1764665" y="3429"/>
                </a:lnTo>
                <a:lnTo>
                  <a:pt x="1761236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536302" y="3081527"/>
            <a:ext cx="15875" cy="228600"/>
          </a:xfrm>
          <a:custGeom>
            <a:avLst/>
            <a:gdLst/>
            <a:ahLst/>
            <a:cxnLst/>
            <a:rect l="l" t="t" r="r" b="b"/>
            <a:pathLst>
              <a:path w="15875" h="228600">
                <a:moveTo>
                  <a:pt x="0" y="228597"/>
                </a:moveTo>
                <a:lnTo>
                  <a:pt x="15252" y="228597"/>
                </a:lnTo>
                <a:lnTo>
                  <a:pt x="15252" y="0"/>
                </a:lnTo>
                <a:lnTo>
                  <a:pt x="0" y="0"/>
                </a:lnTo>
                <a:lnTo>
                  <a:pt x="0" y="228597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536308" y="3081525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19">
                <a:moveTo>
                  <a:pt x="0" y="7620"/>
                </a:moveTo>
                <a:lnTo>
                  <a:pt x="3810" y="7620"/>
                </a:lnTo>
                <a:lnTo>
                  <a:pt x="381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94496" y="3081531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7620" y="0"/>
                </a:moveTo>
                <a:lnTo>
                  <a:pt x="0" y="7620"/>
                </a:lnTo>
                <a:lnTo>
                  <a:pt x="7620" y="7620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802123" y="3081527"/>
            <a:ext cx="1734185" cy="7620"/>
          </a:xfrm>
          <a:custGeom>
            <a:avLst/>
            <a:gdLst/>
            <a:ahLst/>
            <a:cxnLst/>
            <a:rect l="l" t="t" r="r" b="b"/>
            <a:pathLst>
              <a:path w="1734184" h="7619">
                <a:moveTo>
                  <a:pt x="1734185" y="0"/>
                </a:moveTo>
                <a:lnTo>
                  <a:pt x="0" y="0"/>
                </a:lnTo>
                <a:lnTo>
                  <a:pt x="0" y="7620"/>
                </a:lnTo>
                <a:lnTo>
                  <a:pt x="1734185" y="7620"/>
                </a:lnTo>
                <a:lnTo>
                  <a:pt x="173418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69706" y="4048377"/>
            <a:ext cx="1045844" cy="1087755"/>
          </a:xfrm>
          <a:custGeom>
            <a:avLst/>
            <a:gdLst/>
            <a:ahLst/>
            <a:cxnLst/>
            <a:rect l="l" t="t" r="r" b="b"/>
            <a:pathLst>
              <a:path w="1045845" h="1087754">
                <a:moveTo>
                  <a:pt x="1045464" y="0"/>
                </a:moveTo>
                <a:lnTo>
                  <a:pt x="3429" y="0"/>
                </a:lnTo>
                <a:lnTo>
                  <a:pt x="0" y="3429"/>
                </a:lnTo>
                <a:lnTo>
                  <a:pt x="0" y="1087374"/>
                </a:lnTo>
                <a:lnTo>
                  <a:pt x="15240" y="1087374"/>
                </a:lnTo>
                <a:lnTo>
                  <a:pt x="15240" y="15240"/>
                </a:lnTo>
                <a:lnTo>
                  <a:pt x="7620" y="15240"/>
                </a:lnTo>
                <a:lnTo>
                  <a:pt x="15240" y="7620"/>
                </a:lnTo>
                <a:lnTo>
                  <a:pt x="1045464" y="7620"/>
                </a:lnTo>
                <a:lnTo>
                  <a:pt x="104546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577324" y="405599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0" y="0"/>
                </a:moveTo>
                <a:lnTo>
                  <a:pt x="0" y="7619"/>
                </a:lnTo>
                <a:lnTo>
                  <a:pt x="7620" y="7619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84947" y="4048377"/>
            <a:ext cx="1045844" cy="15240"/>
          </a:xfrm>
          <a:custGeom>
            <a:avLst/>
            <a:gdLst/>
            <a:ahLst/>
            <a:cxnLst/>
            <a:rect l="l" t="t" r="r" b="b"/>
            <a:pathLst>
              <a:path w="1045845" h="15239">
                <a:moveTo>
                  <a:pt x="1045463" y="0"/>
                </a:moveTo>
                <a:lnTo>
                  <a:pt x="1037843" y="0"/>
                </a:lnTo>
                <a:lnTo>
                  <a:pt x="1030223" y="7620"/>
                </a:lnTo>
                <a:lnTo>
                  <a:pt x="0" y="7620"/>
                </a:lnTo>
                <a:lnTo>
                  <a:pt x="0" y="15240"/>
                </a:lnTo>
                <a:lnTo>
                  <a:pt x="1042034" y="15240"/>
                </a:lnTo>
                <a:lnTo>
                  <a:pt x="1045463" y="11938"/>
                </a:lnTo>
                <a:lnTo>
                  <a:pt x="1045463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15171" y="2747770"/>
            <a:ext cx="15240" cy="1308735"/>
          </a:xfrm>
          <a:custGeom>
            <a:avLst/>
            <a:gdLst/>
            <a:ahLst/>
            <a:cxnLst/>
            <a:rect l="l" t="t" r="r" b="b"/>
            <a:pathLst>
              <a:path w="15240" h="1308735">
                <a:moveTo>
                  <a:pt x="0" y="0"/>
                </a:moveTo>
                <a:lnTo>
                  <a:pt x="0" y="1308227"/>
                </a:lnTo>
                <a:lnTo>
                  <a:pt x="7620" y="1300607"/>
                </a:lnTo>
                <a:lnTo>
                  <a:pt x="15240" y="1300607"/>
                </a:lnTo>
                <a:lnTo>
                  <a:pt x="15240" y="7620"/>
                </a:lnTo>
                <a:lnTo>
                  <a:pt x="762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394190" y="2694557"/>
            <a:ext cx="236230" cy="1064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93261" y="4429607"/>
            <a:ext cx="106357" cy="2335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09764" y="2273141"/>
            <a:ext cx="106325" cy="2476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226568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Time </a:t>
            </a:r>
            <a:r>
              <a:rPr dirty="0" spc="-10"/>
              <a:t>to</a:t>
            </a:r>
            <a:r>
              <a:rPr dirty="0" spc="-670"/>
              <a:t> </a:t>
            </a:r>
            <a:r>
              <a:rPr dirty="0" spc="-165"/>
              <a:t>try?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47" y="1429969"/>
            <a:ext cx="6504305" cy="415797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7020" marR="5080" indent="-274955">
              <a:lnSpc>
                <a:spcPts val="2590"/>
              </a:lnSpc>
              <a:spcBef>
                <a:spcPts val="425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>
                <a:latin typeface="Verdana"/>
                <a:cs typeface="Verdana"/>
              </a:rPr>
              <a:t>Given a </a:t>
            </a:r>
            <a:r>
              <a:rPr dirty="0" sz="2400" spc="-155">
                <a:latin typeface="Verdana"/>
                <a:cs typeface="Verdana"/>
              </a:rPr>
              <a:t>list </a:t>
            </a:r>
            <a:r>
              <a:rPr dirty="0" sz="2400" spc="5">
                <a:latin typeface="Verdana"/>
                <a:cs typeface="Verdana"/>
              </a:rPr>
              <a:t>of </a:t>
            </a:r>
            <a:r>
              <a:rPr dirty="0" sz="2400">
                <a:latin typeface="Verdana"/>
                <a:cs typeface="Verdana"/>
              </a:rPr>
              <a:t>N </a:t>
            </a:r>
            <a:r>
              <a:rPr dirty="0" sz="2400" spc="-85">
                <a:latin typeface="Verdana"/>
                <a:cs typeface="Verdana"/>
              </a:rPr>
              <a:t>integers, </a:t>
            </a:r>
            <a:r>
              <a:rPr dirty="0" sz="2400" spc="-35">
                <a:latin typeface="Verdana"/>
                <a:cs typeface="Verdana"/>
              </a:rPr>
              <a:t>find </a:t>
            </a:r>
            <a:r>
              <a:rPr dirty="0" sz="2400" spc="-15">
                <a:latin typeface="Verdana"/>
                <a:cs typeface="Verdana"/>
              </a:rPr>
              <a:t>mean,  </a:t>
            </a:r>
            <a:r>
              <a:rPr dirty="0" sz="2400" spc="-75">
                <a:latin typeface="Verdana"/>
                <a:cs typeface="Verdana"/>
              </a:rPr>
              <a:t>maximum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minimum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value.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You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would  </a:t>
            </a:r>
            <a:r>
              <a:rPr dirty="0" sz="2400" spc="60">
                <a:latin typeface="Verdana"/>
                <a:cs typeface="Verdana"/>
              </a:rPr>
              <a:t>be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given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first</a:t>
            </a:r>
            <a:r>
              <a:rPr dirty="0" sz="2400" spc="-39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N,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integers</a:t>
            </a:r>
            <a:r>
              <a:rPr dirty="0" sz="2400" spc="-254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  </a:t>
            </a:r>
            <a:r>
              <a:rPr dirty="0" sz="2400" spc="-170">
                <a:latin typeface="Verdana"/>
                <a:cs typeface="Verdana"/>
              </a:rPr>
              <a:t>list.</a:t>
            </a:r>
            <a:endParaRPr sz="2400">
              <a:latin typeface="Verdana"/>
              <a:cs typeface="Verdana"/>
            </a:endParaRPr>
          </a:p>
          <a:p>
            <a:pPr marL="287020" marR="53340" indent="-274320">
              <a:lnSpc>
                <a:spcPts val="2700"/>
              </a:lnSpc>
              <a:spcBef>
                <a:spcPts val="33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>
                <a:latin typeface="Verdana"/>
                <a:cs typeface="Verdana"/>
              </a:rPr>
              <a:t>Given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number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check</a:t>
            </a:r>
            <a:r>
              <a:rPr dirty="0" sz="2400" spc="-70">
                <a:latin typeface="Verdana"/>
                <a:cs typeface="Verdana"/>
              </a:rPr>
              <a:t> if</a:t>
            </a:r>
            <a:r>
              <a:rPr dirty="0" sz="2400" spc="-33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it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is</a:t>
            </a:r>
            <a:r>
              <a:rPr dirty="0" sz="2400" spc="-4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member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75">
                <a:latin typeface="Verdana"/>
                <a:cs typeface="Verdana"/>
              </a:rPr>
              <a:t>of  </a:t>
            </a:r>
            <a:r>
              <a:rPr dirty="0" sz="2400" spc="30">
                <a:latin typeface="Verdana"/>
                <a:cs typeface="Verdana"/>
              </a:rPr>
              <a:t>Fibonacci </a:t>
            </a:r>
            <a:r>
              <a:rPr dirty="0" sz="2400" spc="35">
                <a:latin typeface="Verdana"/>
                <a:cs typeface="Verdana"/>
              </a:rPr>
              <a:t>sequence</a:t>
            </a:r>
            <a:r>
              <a:rPr dirty="0" sz="2400" spc="15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ornot</a:t>
            </a:r>
            <a:endParaRPr sz="2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25">
                <a:latin typeface="Verdana"/>
                <a:cs typeface="Verdana"/>
              </a:rPr>
              <a:t>Read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N,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print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following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630555">
              <a:lnSpc>
                <a:spcPct val="100000"/>
              </a:lnSpc>
              <a:spcBef>
                <a:spcPts val="200"/>
              </a:spcBef>
            </a:pPr>
            <a:r>
              <a:rPr dirty="0" sz="2000" spc="-5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630555">
              <a:lnSpc>
                <a:spcPct val="100000"/>
              </a:lnSpc>
              <a:spcBef>
                <a:spcPts val="204"/>
              </a:spcBef>
            </a:pPr>
            <a:r>
              <a:rPr dirty="0" sz="2000" spc="-5">
                <a:latin typeface="Verdana"/>
                <a:cs typeface="Verdana"/>
              </a:rPr>
              <a:t>2</a:t>
            </a:r>
            <a:r>
              <a:rPr dirty="0" sz="2000" spc="-3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  <a:p>
            <a:pPr marL="630555">
              <a:lnSpc>
                <a:spcPct val="100000"/>
              </a:lnSpc>
              <a:spcBef>
                <a:spcPts val="195"/>
              </a:spcBef>
            </a:pPr>
            <a:r>
              <a:rPr dirty="0" sz="2000" spc="-5">
                <a:latin typeface="Verdana"/>
                <a:cs typeface="Verdana"/>
              </a:rPr>
              <a:t>4</a:t>
            </a:r>
            <a:r>
              <a:rPr dirty="0" sz="2000" spc="-3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5</a:t>
            </a:r>
            <a:r>
              <a:rPr dirty="0" sz="2000" spc="-3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  <a:p>
            <a:pPr marL="630555">
              <a:lnSpc>
                <a:spcPct val="100000"/>
              </a:lnSpc>
              <a:spcBef>
                <a:spcPts val="200"/>
              </a:spcBef>
            </a:pPr>
            <a:r>
              <a:rPr dirty="0" sz="2000" spc="-5">
                <a:latin typeface="Verdana"/>
                <a:cs typeface="Verdana"/>
              </a:rPr>
              <a:t>7</a:t>
            </a:r>
            <a:r>
              <a:rPr dirty="0" sz="2000" spc="-3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8</a:t>
            </a:r>
            <a:r>
              <a:rPr dirty="0" sz="2000" spc="-3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9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 marL="630555">
              <a:lnSpc>
                <a:spcPct val="100000"/>
              </a:lnSpc>
              <a:spcBef>
                <a:spcPts val="204"/>
              </a:spcBef>
            </a:pPr>
            <a:r>
              <a:rPr dirty="0" sz="2000" spc="-85">
                <a:latin typeface="Verdana"/>
                <a:cs typeface="Verdana"/>
              </a:rPr>
              <a:t>11</a:t>
            </a:r>
            <a:r>
              <a:rPr dirty="0" sz="2000" spc="-34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12</a:t>
            </a:r>
            <a:r>
              <a:rPr dirty="0" sz="2000" spc="-33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13</a:t>
            </a:r>
            <a:r>
              <a:rPr dirty="0" sz="2000" spc="-32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14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15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29006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Time</a:t>
            </a:r>
            <a:r>
              <a:rPr dirty="0" spc="-395"/>
              <a:t> </a:t>
            </a:r>
            <a:r>
              <a:rPr dirty="0" spc="-90"/>
              <a:t>for</a:t>
            </a:r>
            <a:r>
              <a:rPr dirty="0" spc="-265"/>
              <a:t> </a:t>
            </a:r>
            <a:r>
              <a:rPr dirty="0" spc="-140"/>
              <a:t>Brain</a:t>
            </a:r>
            <a:r>
              <a:rPr dirty="0" spc="-645"/>
              <a:t> </a:t>
            </a:r>
            <a:r>
              <a:rPr dirty="0" spc="-175"/>
              <a:t>Teasers!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529590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BT–</a:t>
            </a:r>
            <a:r>
              <a:rPr dirty="0" spc="-869"/>
              <a:t> </a:t>
            </a:r>
            <a:r>
              <a:rPr dirty="0" spc="-210"/>
              <a:t>2:</a:t>
            </a:r>
            <a:r>
              <a:rPr dirty="0" spc="-844"/>
              <a:t> </a:t>
            </a:r>
            <a:r>
              <a:rPr dirty="0" spc="5"/>
              <a:t>Apples</a:t>
            </a:r>
            <a:r>
              <a:rPr dirty="0" spc="-5"/>
              <a:t> </a:t>
            </a:r>
            <a:r>
              <a:rPr dirty="0" spc="80"/>
              <a:t>and</a:t>
            </a:r>
            <a:r>
              <a:rPr dirty="0" spc="-490"/>
              <a:t> </a:t>
            </a:r>
            <a:r>
              <a:rPr dirty="0" spc="-15"/>
              <a:t>Oranges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There </a:t>
            </a:r>
            <a:r>
              <a:rPr dirty="0"/>
              <a:t>are </a:t>
            </a:r>
            <a:r>
              <a:rPr dirty="0" spc="-45"/>
              <a:t>three </a:t>
            </a:r>
            <a:r>
              <a:rPr dirty="0" spc="15"/>
              <a:t>closed </a:t>
            </a:r>
            <a:r>
              <a:rPr dirty="0" spc="60"/>
              <a:t>and</a:t>
            </a:r>
            <a:r>
              <a:rPr dirty="0" spc="95"/>
              <a:t> </a:t>
            </a:r>
            <a:r>
              <a:rPr dirty="0" spc="85"/>
              <a:t>opaque</a:t>
            </a:r>
          </a:p>
          <a:p>
            <a:pPr marL="156845" marR="39370">
              <a:lnSpc>
                <a:spcPct val="100000"/>
              </a:lnSpc>
            </a:pPr>
            <a:r>
              <a:rPr dirty="0" spc="60"/>
              <a:t>cardboard </a:t>
            </a:r>
            <a:r>
              <a:rPr dirty="0" spc="-70"/>
              <a:t>boxes. </a:t>
            </a:r>
            <a:r>
              <a:rPr dirty="0" spc="50"/>
              <a:t>One </a:t>
            </a:r>
            <a:r>
              <a:rPr dirty="0" spc="-130"/>
              <a:t>is </a:t>
            </a:r>
            <a:r>
              <a:rPr dirty="0" spc="35"/>
              <a:t>labeled </a:t>
            </a:r>
            <a:r>
              <a:rPr dirty="0" spc="-180"/>
              <a:t>"APPLES",  </a:t>
            </a:r>
            <a:r>
              <a:rPr dirty="0" spc="-20"/>
              <a:t>another </a:t>
            </a:r>
            <a:r>
              <a:rPr dirty="0" spc="-125"/>
              <a:t>is </a:t>
            </a:r>
            <a:r>
              <a:rPr dirty="0" spc="35"/>
              <a:t>labeled </a:t>
            </a:r>
            <a:r>
              <a:rPr dirty="0" spc="-130"/>
              <a:t>"ORANGES", </a:t>
            </a:r>
            <a:r>
              <a:rPr dirty="0" spc="55"/>
              <a:t>and </a:t>
            </a:r>
            <a:r>
              <a:rPr dirty="0" spc="-15"/>
              <a:t>the </a:t>
            </a:r>
            <a:r>
              <a:rPr dirty="0" spc="-95"/>
              <a:t>last </a:t>
            </a:r>
            <a:r>
              <a:rPr dirty="0" spc="-254"/>
              <a:t>is  </a:t>
            </a:r>
            <a:r>
              <a:rPr dirty="0" spc="35"/>
              <a:t>labeled </a:t>
            </a:r>
            <a:r>
              <a:rPr dirty="0" spc="-155"/>
              <a:t>"APPLES </a:t>
            </a:r>
            <a:r>
              <a:rPr dirty="0" spc="5"/>
              <a:t>AND </a:t>
            </a:r>
            <a:r>
              <a:rPr dirty="0" spc="-100"/>
              <a:t>ORANGES". </a:t>
            </a:r>
            <a:r>
              <a:rPr dirty="0" spc="-5"/>
              <a:t>You </a:t>
            </a:r>
            <a:r>
              <a:rPr dirty="0" spc="-35"/>
              <a:t>know  </a:t>
            </a:r>
            <a:r>
              <a:rPr dirty="0" spc="-30"/>
              <a:t>that</a:t>
            </a:r>
            <a:r>
              <a:rPr dirty="0" spc="-229"/>
              <a:t> </a:t>
            </a:r>
            <a:r>
              <a:rPr dirty="0" spc="-15"/>
              <a:t>the</a:t>
            </a:r>
            <a:r>
              <a:rPr dirty="0" spc="-204"/>
              <a:t> </a:t>
            </a:r>
            <a:r>
              <a:rPr dirty="0" spc="-40"/>
              <a:t>labels</a:t>
            </a:r>
            <a:r>
              <a:rPr dirty="0" spc="-195"/>
              <a:t> </a:t>
            </a:r>
            <a:r>
              <a:rPr dirty="0"/>
              <a:t>are</a:t>
            </a:r>
            <a:r>
              <a:rPr dirty="0" spc="-185"/>
              <a:t> </a:t>
            </a:r>
            <a:r>
              <a:rPr dirty="0" spc="-80"/>
              <a:t>currently</a:t>
            </a:r>
            <a:r>
              <a:rPr dirty="0" spc="-235"/>
              <a:t> </a:t>
            </a:r>
            <a:r>
              <a:rPr dirty="0" spc="-55"/>
              <a:t>misarranged,</a:t>
            </a:r>
            <a:r>
              <a:rPr dirty="0" spc="-250"/>
              <a:t> </a:t>
            </a:r>
            <a:r>
              <a:rPr dirty="0" spc="-40"/>
              <a:t>such</a:t>
            </a:r>
          </a:p>
          <a:p>
            <a:pPr marL="156845" marR="5080">
              <a:lnSpc>
                <a:spcPct val="100000"/>
              </a:lnSpc>
            </a:pPr>
            <a:r>
              <a:rPr dirty="0" spc="-30"/>
              <a:t>that</a:t>
            </a:r>
            <a:r>
              <a:rPr dirty="0" spc="-210"/>
              <a:t> </a:t>
            </a:r>
            <a:r>
              <a:rPr dirty="0" spc="10"/>
              <a:t>no</a:t>
            </a:r>
            <a:r>
              <a:rPr dirty="0" spc="-135"/>
              <a:t> </a:t>
            </a:r>
            <a:r>
              <a:rPr dirty="0" spc="-10"/>
              <a:t>box</a:t>
            </a:r>
            <a:r>
              <a:rPr dirty="0" spc="-165"/>
              <a:t> </a:t>
            </a:r>
            <a:r>
              <a:rPr dirty="0" spc="-125"/>
              <a:t>is</a:t>
            </a:r>
            <a:r>
              <a:rPr dirty="0" spc="-430"/>
              <a:t> </a:t>
            </a:r>
            <a:r>
              <a:rPr dirty="0" spc="-25"/>
              <a:t>correctly</a:t>
            </a:r>
            <a:r>
              <a:rPr dirty="0" spc="-185"/>
              <a:t> </a:t>
            </a:r>
            <a:r>
              <a:rPr dirty="0" spc="5"/>
              <a:t>labeled.</a:t>
            </a:r>
            <a:r>
              <a:rPr dirty="0" spc="-160"/>
              <a:t> </a:t>
            </a:r>
            <a:r>
              <a:rPr dirty="0" spc="-5"/>
              <a:t>You</a:t>
            </a:r>
            <a:r>
              <a:rPr dirty="0" spc="-165"/>
              <a:t> </a:t>
            </a:r>
            <a:r>
              <a:rPr dirty="0"/>
              <a:t>would</a:t>
            </a:r>
            <a:r>
              <a:rPr dirty="0" spc="-145"/>
              <a:t> </a:t>
            </a:r>
            <a:r>
              <a:rPr dirty="0" spc="-90"/>
              <a:t>like  </a:t>
            </a:r>
            <a:r>
              <a:rPr dirty="0" spc="-5"/>
              <a:t>to </a:t>
            </a:r>
            <a:r>
              <a:rPr dirty="0" spc="-25"/>
              <a:t>correctly rearrange </a:t>
            </a:r>
            <a:r>
              <a:rPr dirty="0" spc="-40"/>
              <a:t>these </a:t>
            </a:r>
            <a:r>
              <a:rPr dirty="0" spc="-65"/>
              <a:t>labels. </a:t>
            </a:r>
            <a:r>
              <a:rPr dirty="0" spc="-190"/>
              <a:t>To  </a:t>
            </a:r>
            <a:r>
              <a:rPr dirty="0" spc="10"/>
              <a:t>accomplish </a:t>
            </a:r>
            <a:r>
              <a:rPr dirty="0" spc="-145"/>
              <a:t>this, </a:t>
            </a:r>
            <a:r>
              <a:rPr dirty="0" spc="-20"/>
              <a:t>you </a:t>
            </a:r>
            <a:r>
              <a:rPr dirty="0" spc="-10"/>
              <a:t>may </a:t>
            </a:r>
            <a:r>
              <a:rPr dirty="0" spc="5"/>
              <a:t>draw </a:t>
            </a:r>
            <a:r>
              <a:rPr dirty="0" spc="-55"/>
              <a:t>only </a:t>
            </a:r>
            <a:r>
              <a:rPr dirty="0" spc="35"/>
              <a:t>one </a:t>
            </a:r>
            <a:r>
              <a:rPr dirty="0" spc="-125"/>
              <a:t>fruit  </a:t>
            </a:r>
            <a:r>
              <a:rPr dirty="0" spc="-75"/>
              <a:t>from </a:t>
            </a:r>
            <a:r>
              <a:rPr dirty="0" spc="35"/>
              <a:t>one </a:t>
            </a:r>
            <a:r>
              <a:rPr dirty="0" spc="5"/>
              <a:t>of </a:t>
            </a:r>
            <a:r>
              <a:rPr dirty="0" spc="-15"/>
              <a:t>the </a:t>
            </a:r>
            <a:r>
              <a:rPr dirty="0" spc="-70"/>
              <a:t>boxes. </a:t>
            </a:r>
            <a:r>
              <a:rPr dirty="0" spc="-200" b="1">
                <a:latin typeface="Verdana"/>
                <a:cs typeface="Verdana"/>
              </a:rPr>
              <a:t>Which </a:t>
            </a:r>
            <a:r>
              <a:rPr dirty="0" spc="-114" b="1">
                <a:latin typeface="Verdana"/>
                <a:cs typeface="Verdana"/>
              </a:rPr>
              <a:t>box </a:t>
            </a:r>
            <a:r>
              <a:rPr dirty="0" spc="-60" b="1">
                <a:latin typeface="Verdana"/>
                <a:cs typeface="Verdana"/>
              </a:rPr>
              <a:t>do </a:t>
            </a:r>
            <a:r>
              <a:rPr dirty="0" spc="-135" b="1">
                <a:latin typeface="Verdana"/>
                <a:cs typeface="Verdana"/>
              </a:rPr>
              <a:t>you  choose, </a:t>
            </a:r>
            <a:r>
              <a:rPr dirty="0" spc="-95" b="1">
                <a:latin typeface="Verdana"/>
                <a:cs typeface="Verdana"/>
              </a:rPr>
              <a:t>and </a:t>
            </a:r>
            <a:r>
              <a:rPr dirty="0" spc="-190" b="1">
                <a:latin typeface="Verdana"/>
                <a:cs typeface="Verdana"/>
              </a:rPr>
              <a:t>how </a:t>
            </a:r>
            <a:r>
              <a:rPr dirty="0" spc="-60" b="1">
                <a:latin typeface="Verdana"/>
                <a:cs typeface="Verdana"/>
              </a:rPr>
              <a:t>do </a:t>
            </a:r>
            <a:r>
              <a:rPr dirty="0" spc="-135" b="1">
                <a:latin typeface="Verdana"/>
                <a:cs typeface="Verdana"/>
              </a:rPr>
              <a:t>you </a:t>
            </a:r>
            <a:r>
              <a:rPr dirty="0" spc="-190" b="1">
                <a:latin typeface="Verdana"/>
                <a:cs typeface="Verdana"/>
              </a:rPr>
              <a:t>then </a:t>
            </a:r>
            <a:r>
              <a:rPr dirty="0" spc="-100" b="1">
                <a:latin typeface="Verdana"/>
                <a:cs typeface="Verdana"/>
              </a:rPr>
              <a:t>proceed </a:t>
            </a:r>
            <a:r>
              <a:rPr dirty="0" spc="-125" b="1">
                <a:latin typeface="Verdana"/>
                <a:cs typeface="Verdana"/>
              </a:rPr>
              <a:t>to  </a:t>
            </a:r>
            <a:r>
              <a:rPr dirty="0" spc="-180" b="1">
                <a:latin typeface="Verdana"/>
                <a:cs typeface="Verdana"/>
              </a:rPr>
              <a:t>rearrange </a:t>
            </a:r>
            <a:r>
              <a:rPr dirty="0" spc="-160" b="1">
                <a:latin typeface="Verdana"/>
                <a:cs typeface="Verdana"/>
              </a:rPr>
              <a:t>the</a:t>
            </a:r>
            <a:r>
              <a:rPr dirty="0" spc="-575" b="1">
                <a:latin typeface="Verdana"/>
                <a:cs typeface="Verdana"/>
              </a:rPr>
              <a:t> </a:t>
            </a:r>
            <a:r>
              <a:rPr dirty="0" spc="-155" b="1">
                <a:latin typeface="Verdana"/>
                <a:cs typeface="Verdana"/>
              </a:rPr>
              <a:t>labels?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3175"/>
            <a:ext cx="9140825" cy="685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193547" y="0"/>
                </a:moveTo>
                <a:lnTo>
                  <a:pt x="0" y="0"/>
                </a:lnTo>
                <a:lnTo>
                  <a:pt x="0" y="6858000"/>
                </a:lnTo>
                <a:lnTo>
                  <a:pt x="193547" y="6858000"/>
                </a:lnTo>
                <a:lnTo>
                  <a:pt x="193547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1482852" y="0"/>
                </a:moveTo>
                <a:lnTo>
                  <a:pt x="0" y="0"/>
                </a:lnTo>
                <a:lnTo>
                  <a:pt x="0" y="344424"/>
                </a:lnTo>
                <a:lnTo>
                  <a:pt x="1482852" y="344424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6552945"/>
            <a:ext cx="1483360" cy="305435"/>
          </a:xfrm>
          <a:custGeom>
            <a:avLst/>
            <a:gdLst/>
            <a:ahLst/>
            <a:cxnLst/>
            <a:rect l="l" t="t" r="r" b="b"/>
            <a:pathLst>
              <a:path w="1483360" h="305434">
                <a:moveTo>
                  <a:pt x="0" y="305053"/>
                </a:moveTo>
                <a:lnTo>
                  <a:pt x="1482852" y="305053"/>
                </a:lnTo>
                <a:lnTo>
                  <a:pt x="1482852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228600" y="0"/>
                </a:moveTo>
                <a:lnTo>
                  <a:pt x="0" y="0"/>
                </a:lnTo>
                <a:lnTo>
                  <a:pt x="0" y="344424"/>
                </a:lnTo>
                <a:lnTo>
                  <a:pt x="228600" y="344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6552945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4">
                <a:moveTo>
                  <a:pt x="0" y="305053"/>
                </a:moveTo>
                <a:lnTo>
                  <a:pt x="228600" y="305053"/>
                </a:lnTo>
                <a:lnTo>
                  <a:pt x="2286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762000" y="0"/>
                </a:moveTo>
                <a:lnTo>
                  <a:pt x="0" y="0"/>
                </a:lnTo>
                <a:lnTo>
                  <a:pt x="0" y="344424"/>
                </a:lnTo>
                <a:lnTo>
                  <a:pt x="762000" y="344424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6552945"/>
            <a:ext cx="762000" cy="305435"/>
          </a:xfrm>
          <a:custGeom>
            <a:avLst/>
            <a:gdLst/>
            <a:ahLst/>
            <a:cxnLst/>
            <a:rect l="l" t="t" r="r" b="b"/>
            <a:pathLst>
              <a:path w="762000" h="305434">
                <a:moveTo>
                  <a:pt x="0" y="305053"/>
                </a:moveTo>
                <a:lnTo>
                  <a:pt x="762000" y="305053"/>
                </a:lnTo>
                <a:lnTo>
                  <a:pt x="7620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1524000" y="0"/>
                </a:moveTo>
                <a:lnTo>
                  <a:pt x="0" y="0"/>
                </a:lnTo>
                <a:lnTo>
                  <a:pt x="0" y="344424"/>
                </a:lnTo>
                <a:lnTo>
                  <a:pt x="1524000" y="344424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3" y="6552945"/>
            <a:ext cx="1524000" cy="305435"/>
          </a:xfrm>
          <a:custGeom>
            <a:avLst/>
            <a:gdLst/>
            <a:ahLst/>
            <a:cxnLst/>
            <a:rect l="l" t="t" r="r" b="b"/>
            <a:pathLst>
              <a:path w="1524000" h="305434">
                <a:moveTo>
                  <a:pt x="0" y="305053"/>
                </a:moveTo>
                <a:lnTo>
                  <a:pt x="1524000" y="305053"/>
                </a:lnTo>
                <a:lnTo>
                  <a:pt x="15240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150875" y="0"/>
                </a:moveTo>
                <a:lnTo>
                  <a:pt x="0" y="0"/>
                </a:lnTo>
                <a:lnTo>
                  <a:pt x="0" y="6858000"/>
                </a:lnTo>
                <a:lnTo>
                  <a:pt x="150875" y="6858000"/>
                </a:lnTo>
                <a:lnTo>
                  <a:pt x="150875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2743200" y="0"/>
                </a:moveTo>
                <a:lnTo>
                  <a:pt x="0" y="0"/>
                </a:lnTo>
                <a:lnTo>
                  <a:pt x="0" y="344424"/>
                </a:lnTo>
                <a:lnTo>
                  <a:pt x="2743200" y="344424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3" y="6552945"/>
            <a:ext cx="2743200" cy="305435"/>
          </a:xfrm>
          <a:custGeom>
            <a:avLst/>
            <a:gdLst/>
            <a:ahLst/>
            <a:cxnLst/>
            <a:rect l="l" t="t" r="r" b="b"/>
            <a:pathLst>
              <a:path w="2743200" h="305434">
                <a:moveTo>
                  <a:pt x="0" y="305053"/>
                </a:moveTo>
                <a:lnTo>
                  <a:pt x="2743200" y="305053"/>
                </a:lnTo>
                <a:lnTo>
                  <a:pt x="27432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679" y="2381"/>
            <a:ext cx="9091320" cy="685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36702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91093" y="5855715"/>
            <a:ext cx="1243548" cy="368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3084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Course</a:t>
            </a:r>
            <a:r>
              <a:rPr dirty="0" spc="-390"/>
              <a:t> </a:t>
            </a:r>
            <a:r>
              <a:rPr dirty="0" spc="-105"/>
              <a:t>Administration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13027" y="2037969"/>
            <a:ext cx="530225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4051300" algn="l"/>
              </a:tabLst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 </a:t>
            </a:r>
            <a:r>
              <a:rPr dirty="0" sz="2400" spc="-65">
                <a:latin typeface="Verdana"/>
                <a:cs typeface="Verdana"/>
              </a:rPr>
              <a:t>Slack</a:t>
            </a:r>
            <a:r>
              <a:rPr dirty="0" sz="2400" spc="-2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–</a:t>
            </a:r>
            <a:r>
              <a:rPr dirty="0" sz="2400" spc="-65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Communication	</a:t>
            </a:r>
            <a:r>
              <a:rPr dirty="0" sz="2400" spc="-10">
                <a:latin typeface="Verdana"/>
                <a:cs typeface="Verdana"/>
              </a:rPr>
              <a:t>Channel</a:t>
            </a:r>
            <a:endParaRPr sz="2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29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50">
                <a:latin typeface="Verdana"/>
                <a:cs typeface="Verdana"/>
              </a:rPr>
              <a:t>Codes</a:t>
            </a:r>
            <a:r>
              <a:rPr dirty="0" sz="2400" spc="14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Repository</a:t>
            </a:r>
            <a:r>
              <a:rPr dirty="0" sz="2400" spc="-6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–</a:t>
            </a:r>
            <a:r>
              <a:rPr dirty="0" sz="2400" spc="-66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Github</a:t>
            </a:r>
            <a:endParaRPr sz="2400">
              <a:latin typeface="Verdana"/>
              <a:cs typeface="Verdana"/>
            </a:endParaRPr>
          </a:p>
          <a:p>
            <a:pPr marL="287655" marR="1197610" indent="-27559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55">
                <a:latin typeface="Verdana"/>
                <a:cs typeface="Verdana"/>
              </a:rPr>
              <a:t>Regular </a:t>
            </a:r>
            <a:r>
              <a:rPr dirty="0" sz="2400" spc="-100">
                <a:latin typeface="Verdana"/>
                <a:cs typeface="Verdana"/>
              </a:rPr>
              <a:t>Assignments  </a:t>
            </a:r>
            <a:r>
              <a:rPr dirty="0" sz="2400" spc="-210">
                <a:latin typeface="Verdana"/>
                <a:cs typeface="Verdana"/>
              </a:rPr>
              <a:t>(</a:t>
            </a:r>
            <a:r>
              <a:rPr dirty="0" u="heavy" sz="2400" spc="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ww</a:t>
            </a:r>
            <a:r>
              <a:rPr dirty="0" u="heavy" sz="24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w</a:t>
            </a:r>
            <a:r>
              <a:rPr dirty="0" u="heavy" sz="2400" spc="-2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.</a:t>
            </a:r>
            <a:r>
              <a:rPr dirty="0" u="heavy" sz="2400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hac</a:t>
            </a:r>
            <a:r>
              <a:rPr dirty="0" u="heavy" sz="2400" spc="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k</a:t>
            </a:r>
            <a:r>
              <a:rPr dirty="0" u="heavy" sz="24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er</a:t>
            </a:r>
            <a:r>
              <a:rPr dirty="0" u="heavy" sz="2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b</a:t>
            </a:r>
            <a:r>
              <a:rPr dirty="0" u="heavy" sz="2400" spc="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l</a:t>
            </a:r>
            <a:r>
              <a:rPr dirty="0" u="heavy" sz="2400" spc="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o</a:t>
            </a:r>
            <a:r>
              <a:rPr dirty="0" u="heavy" sz="2400" spc="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c</a:t>
            </a:r>
            <a:r>
              <a:rPr dirty="0" u="heavy" sz="2400" spc="-2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k</a:t>
            </a:r>
            <a:r>
              <a:rPr dirty="0" u="heavy" sz="2400" spc="-29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s</a:t>
            </a:r>
            <a:r>
              <a:rPr dirty="0" u="heavy" sz="2400" spc="-20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.</a:t>
            </a:r>
            <a:r>
              <a:rPr dirty="0" u="heavy" sz="2400" spc="9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c</a:t>
            </a:r>
            <a:r>
              <a:rPr dirty="0" u="heavy" sz="2400" spc="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o</a:t>
            </a:r>
            <a:r>
              <a:rPr dirty="0" u="heavy" sz="2400" spc="1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m</a:t>
            </a:r>
            <a:r>
              <a:rPr dirty="0" sz="2400" spc="-5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20">
                <a:latin typeface="Verdana"/>
                <a:cs typeface="Verdana"/>
              </a:rPr>
              <a:t>Laptops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44563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0"/>
              <a:t>BT</a:t>
            </a:r>
            <a:r>
              <a:rPr dirty="0" spc="-720"/>
              <a:t> </a:t>
            </a:r>
            <a:r>
              <a:rPr dirty="0" spc="-5"/>
              <a:t>–</a:t>
            </a:r>
            <a:r>
              <a:rPr dirty="0" spc="-685"/>
              <a:t> </a:t>
            </a:r>
            <a:r>
              <a:rPr dirty="0" spc="-210"/>
              <a:t>3:</a:t>
            </a:r>
            <a:r>
              <a:rPr dirty="0" spc="200"/>
              <a:t> </a:t>
            </a:r>
            <a:r>
              <a:rPr dirty="0" spc="45"/>
              <a:t>Average</a:t>
            </a:r>
            <a:r>
              <a:rPr dirty="0" spc="-245"/>
              <a:t> </a:t>
            </a:r>
            <a:r>
              <a:rPr dirty="0" spc="-135"/>
              <a:t>Salary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845" marR="32384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Three </a:t>
            </a:r>
            <a:r>
              <a:rPr dirty="0" spc="-55"/>
              <a:t>coworkers </a:t>
            </a:r>
            <a:r>
              <a:rPr dirty="0"/>
              <a:t>would </a:t>
            </a:r>
            <a:r>
              <a:rPr dirty="0" spc="-90"/>
              <a:t>like </a:t>
            </a:r>
            <a:r>
              <a:rPr dirty="0" spc="-5"/>
              <a:t>to </a:t>
            </a:r>
            <a:r>
              <a:rPr dirty="0" spc="-35"/>
              <a:t>know </a:t>
            </a:r>
            <a:r>
              <a:rPr dirty="0" spc="-95"/>
              <a:t>their  </a:t>
            </a:r>
            <a:r>
              <a:rPr dirty="0" spc="40"/>
              <a:t>average </a:t>
            </a:r>
            <a:r>
              <a:rPr dirty="0" spc="-100"/>
              <a:t>salary. </a:t>
            </a:r>
            <a:r>
              <a:rPr dirty="0" spc="-45"/>
              <a:t>However, </a:t>
            </a:r>
            <a:r>
              <a:rPr dirty="0" spc="-40"/>
              <a:t>they </a:t>
            </a:r>
            <a:r>
              <a:rPr dirty="0"/>
              <a:t>are </a:t>
            </a:r>
            <a:r>
              <a:rPr dirty="0" spc="-125"/>
              <a:t>self-  </a:t>
            </a:r>
            <a:r>
              <a:rPr dirty="0" spc="-15"/>
              <a:t>conscious </a:t>
            </a:r>
            <a:r>
              <a:rPr dirty="0" spc="55"/>
              <a:t>and </a:t>
            </a:r>
            <a:r>
              <a:rPr dirty="0" spc="-25"/>
              <a:t>don't </a:t>
            </a:r>
            <a:r>
              <a:rPr dirty="0"/>
              <a:t>want </a:t>
            </a:r>
            <a:r>
              <a:rPr dirty="0" spc="-5"/>
              <a:t>to </a:t>
            </a:r>
            <a:r>
              <a:rPr dirty="0" spc="-75"/>
              <a:t>tell </a:t>
            </a:r>
            <a:r>
              <a:rPr dirty="0" spc="95"/>
              <a:t>each </a:t>
            </a:r>
            <a:r>
              <a:rPr dirty="0" spc="-45"/>
              <a:t>other  </a:t>
            </a:r>
            <a:r>
              <a:rPr dirty="0" spc="-95"/>
              <a:t>their </a:t>
            </a:r>
            <a:r>
              <a:rPr dirty="0" spc="15"/>
              <a:t>own </a:t>
            </a:r>
            <a:r>
              <a:rPr dirty="0" spc="-105"/>
              <a:t>salaries, </a:t>
            </a:r>
            <a:r>
              <a:rPr dirty="0" spc="-70"/>
              <a:t>for </a:t>
            </a:r>
            <a:r>
              <a:rPr dirty="0" spc="-20"/>
              <a:t>fear </a:t>
            </a:r>
            <a:r>
              <a:rPr dirty="0"/>
              <a:t>of </a:t>
            </a:r>
            <a:r>
              <a:rPr dirty="0" spc="-65"/>
              <a:t>either </a:t>
            </a:r>
            <a:r>
              <a:rPr dirty="0" spc="20"/>
              <a:t>being  </a:t>
            </a:r>
            <a:r>
              <a:rPr dirty="0" spc="-25"/>
              <a:t>ridiculed</a:t>
            </a:r>
            <a:r>
              <a:rPr dirty="0" spc="-200"/>
              <a:t> </a:t>
            </a:r>
            <a:r>
              <a:rPr dirty="0" spc="-50"/>
              <a:t>or</a:t>
            </a:r>
            <a:r>
              <a:rPr dirty="0" spc="-265"/>
              <a:t> </a:t>
            </a:r>
            <a:r>
              <a:rPr dirty="0" spc="-20"/>
              <a:t>getting</a:t>
            </a:r>
            <a:r>
              <a:rPr dirty="0" spc="-170"/>
              <a:t> </a:t>
            </a:r>
            <a:r>
              <a:rPr dirty="0" spc="-95"/>
              <a:t>their</a:t>
            </a:r>
            <a:r>
              <a:rPr dirty="0" spc="-305"/>
              <a:t> </a:t>
            </a:r>
            <a:r>
              <a:rPr dirty="0" spc="-75"/>
              <a:t>houses</a:t>
            </a:r>
            <a:r>
              <a:rPr dirty="0" spc="-245"/>
              <a:t> </a:t>
            </a:r>
            <a:r>
              <a:rPr dirty="0" spc="10"/>
              <a:t>robbed</a:t>
            </a:r>
            <a:r>
              <a:rPr dirty="0" spc="10" b="1">
                <a:latin typeface="Verdana"/>
                <a:cs typeface="Verdana"/>
              </a:rPr>
              <a:t>.</a:t>
            </a:r>
            <a:r>
              <a:rPr dirty="0" spc="-65" b="1">
                <a:latin typeface="Verdana"/>
                <a:cs typeface="Verdana"/>
              </a:rPr>
              <a:t> </a:t>
            </a:r>
            <a:r>
              <a:rPr dirty="0" spc="-325" b="1">
                <a:latin typeface="Verdana"/>
                <a:cs typeface="Verdana"/>
              </a:rPr>
              <a:t>How  </a:t>
            </a:r>
            <a:r>
              <a:rPr dirty="0" spc="-45" b="1">
                <a:latin typeface="Verdana"/>
                <a:cs typeface="Verdana"/>
              </a:rPr>
              <a:t>can </a:t>
            </a:r>
            <a:r>
              <a:rPr dirty="0" spc="-175" b="1">
                <a:latin typeface="Verdana"/>
                <a:cs typeface="Verdana"/>
              </a:rPr>
              <a:t>they </a:t>
            </a:r>
            <a:r>
              <a:rPr dirty="0" spc="-185" b="1">
                <a:latin typeface="Verdana"/>
                <a:cs typeface="Verdana"/>
              </a:rPr>
              <a:t>find </a:t>
            </a:r>
            <a:r>
              <a:rPr dirty="0" spc="-225" b="1">
                <a:latin typeface="Verdana"/>
                <a:cs typeface="Verdana"/>
              </a:rPr>
              <a:t>their </a:t>
            </a:r>
            <a:r>
              <a:rPr dirty="0" spc="-125" b="1">
                <a:latin typeface="Verdana"/>
                <a:cs typeface="Verdana"/>
              </a:rPr>
              <a:t>average </a:t>
            </a:r>
            <a:r>
              <a:rPr dirty="0" spc="-185" b="1">
                <a:latin typeface="Verdana"/>
                <a:cs typeface="Verdana"/>
              </a:rPr>
              <a:t>salary, </a:t>
            </a:r>
            <a:r>
              <a:rPr dirty="0" spc="-260" b="1">
                <a:latin typeface="Verdana"/>
                <a:cs typeface="Verdana"/>
              </a:rPr>
              <a:t>without  </a:t>
            </a:r>
            <a:r>
              <a:rPr dirty="0" spc="-185" b="1">
                <a:latin typeface="Verdana"/>
                <a:cs typeface="Verdana"/>
              </a:rPr>
              <a:t>disclosing</a:t>
            </a:r>
            <a:r>
              <a:rPr dirty="0" spc="-409" b="1">
                <a:latin typeface="Verdana"/>
                <a:cs typeface="Verdana"/>
              </a:rPr>
              <a:t> </a:t>
            </a:r>
            <a:r>
              <a:rPr dirty="0" spc="-225" b="1">
                <a:latin typeface="Verdana"/>
                <a:cs typeface="Verdana"/>
              </a:rPr>
              <a:t>their</a:t>
            </a:r>
            <a:r>
              <a:rPr dirty="0" spc="-545" b="1">
                <a:latin typeface="Verdana"/>
                <a:cs typeface="Verdana"/>
              </a:rPr>
              <a:t> </a:t>
            </a:r>
            <a:r>
              <a:rPr dirty="0" spc="-190" b="1">
                <a:latin typeface="Verdana"/>
                <a:cs typeface="Verdana"/>
              </a:rPr>
              <a:t>own</a:t>
            </a:r>
            <a:r>
              <a:rPr dirty="0" spc="-250" b="1">
                <a:latin typeface="Verdana"/>
                <a:cs typeface="Verdana"/>
              </a:rPr>
              <a:t> </a:t>
            </a:r>
            <a:r>
              <a:rPr dirty="0" spc="-215" b="1">
                <a:latin typeface="Verdana"/>
                <a:cs typeface="Verdana"/>
              </a:rPr>
              <a:t>salaries?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27082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Pseudocode!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32943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What </a:t>
            </a:r>
            <a:r>
              <a:rPr dirty="0" spc="-175"/>
              <a:t>is</a:t>
            </a:r>
            <a:r>
              <a:rPr dirty="0" spc="-944"/>
              <a:t> </a:t>
            </a:r>
            <a:r>
              <a:rPr dirty="0" spc="110"/>
              <a:t>pseudocode?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430530" marR="401320" indent="-274955">
              <a:lnSpc>
                <a:spcPct val="99400"/>
              </a:lnSpc>
              <a:spcBef>
                <a:spcPts val="114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/>
              <a:t>A </a:t>
            </a:r>
            <a:r>
              <a:rPr dirty="0" spc="-15"/>
              <a:t>notation </a:t>
            </a:r>
            <a:r>
              <a:rPr dirty="0" spc="-60"/>
              <a:t>resembling </a:t>
            </a:r>
            <a:r>
              <a:rPr dirty="0"/>
              <a:t>a </a:t>
            </a:r>
            <a:r>
              <a:rPr dirty="0" spc="-75"/>
              <a:t>simplified  </a:t>
            </a:r>
            <a:r>
              <a:rPr dirty="0" spc="-30"/>
              <a:t>programming</a:t>
            </a:r>
            <a:r>
              <a:rPr dirty="0" spc="-245"/>
              <a:t> </a:t>
            </a:r>
            <a:r>
              <a:rPr dirty="0" spc="15"/>
              <a:t>language,</a:t>
            </a:r>
            <a:r>
              <a:rPr dirty="0" spc="-155"/>
              <a:t> </a:t>
            </a:r>
            <a:r>
              <a:rPr dirty="0" spc="-25"/>
              <a:t>used</a:t>
            </a:r>
            <a:r>
              <a:rPr dirty="0" spc="-195"/>
              <a:t> </a:t>
            </a:r>
            <a:r>
              <a:rPr dirty="0" spc="-60"/>
              <a:t>in</a:t>
            </a:r>
            <a:r>
              <a:rPr dirty="0" spc="-320"/>
              <a:t> </a:t>
            </a:r>
            <a:r>
              <a:rPr dirty="0" spc="-20"/>
              <a:t>program  </a:t>
            </a:r>
            <a:r>
              <a:rPr dirty="0" spc="-35"/>
              <a:t>design</a:t>
            </a:r>
            <a:endParaRPr sz="1800">
              <a:latin typeface="PMingLiU"/>
              <a:cs typeface="PMingLiU"/>
            </a:endParaRPr>
          </a:p>
          <a:p>
            <a:pPr marL="430530" marR="5080" indent="-274955">
              <a:lnSpc>
                <a:spcPct val="99700"/>
              </a:lnSpc>
              <a:spcBef>
                <a:spcPts val="645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pc="-155"/>
              <a:t>It </a:t>
            </a:r>
            <a:r>
              <a:rPr dirty="0" spc="-55"/>
              <a:t>allows </a:t>
            </a:r>
            <a:r>
              <a:rPr dirty="0" spc="-75"/>
              <a:t>designers </a:t>
            </a:r>
            <a:r>
              <a:rPr dirty="0" spc="-55"/>
              <a:t>or </a:t>
            </a:r>
            <a:r>
              <a:rPr dirty="0" spc="50"/>
              <a:t>lead </a:t>
            </a:r>
            <a:r>
              <a:rPr dirty="0" spc="-65"/>
              <a:t>programmers </a:t>
            </a:r>
            <a:r>
              <a:rPr dirty="0" spc="-10"/>
              <a:t>to  </a:t>
            </a:r>
            <a:r>
              <a:rPr dirty="0" spc="-110"/>
              <a:t>express </a:t>
            </a:r>
            <a:r>
              <a:rPr dirty="0" spc="-15"/>
              <a:t>the </a:t>
            </a:r>
            <a:r>
              <a:rPr dirty="0" spc="-30"/>
              <a:t>design </a:t>
            </a:r>
            <a:r>
              <a:rPr dirty="0" spc="-60"/>
              <a:t>in </a:t>
            </a:r>
            <a:r>
              <a:rPr dirty="0" spc="-5"/>
              <a:t>great </a:t>
            </a:r>
            <a:r>
              <a:rPr dirty="0" spc="-10"/>
              <a:t>detail </a:t>
            </a:r>
            <a:r>
              <a:rPr dirty="0" spc="85"/>
              <a:t>and  </a:t>
            </a:r>
            <a:r>
              <a:rPr dirty="0" spc="-45"/>
              <a:t>provides </a:t>
            </a:r>
            <a:r>
              <a:rPr dirty="0" spc="-65"/>
              <a:t>programmers </a:t>
            </a:r>
            <a:r>
              <a:rPr dirty="0"/>
              <a:t>a </a:t>
            </a:r>
            <a:r>
              <a:rPr dirty="0" spc="20"/>
              <a:t>detailed </a:t>
            </a:r>
            <a:r>
              <a:rPr dirty="0"/>
              <a:t>template  </a:t>
            </a:r>
            <a:r>
              <a:rPr dirty="0" spc="-70"/>
              <a:t>for</a:t>
            </a:r>
            <a:r>
              <a:rPr dirty="0" spc="-270"/>
              <a:t> </a:t>
            </a:r>
            <a:r>
              <a:rPr dirty="0" spc="-15"/>
              <a:t>the</a:t>
            </a:r>
            <a:r>
              <a:rPr dirty="0" spc="-190"/>
              <a:t> </a:t>
            </a:r>
            <a:r>
              <a:rPr dirty="0" spc="-70"/>
              <a:t>next</a:t>
            </a:r>
            <a:r>
              <a:rPr dirty="0" spc="-254"/>
              <a:t> </a:t>
            </a:r>
            <a:r>
              <a:rPr dirty="0" spc="-40"/>
              <a:t>step</a:t>
            </a:r>
            <a:r>
              <a:rPr dirty="0" spc="-220"/>
              <a:t> </a:t>
            </a:r>
            <a:r>
              <a:rPr dirty="0" spc="5"/>
              <a:t>of</a:t>
            </a:r>
            <a:r>
              <a:rPr dirty="0" spc="-155"/>
              <a:t> </a:t>
            </a:r>
            <a:r>
              <a:rPr dirty="0" spc="-90"/>
              <a:t>writing</a:t>
            </a:r>
            <a:r>
              <a:rPr dirty="0" spc="-300"/>
              <a:t> </a:t>
            </a:r>
            <a:r>
              <a:rPr dirty="0" spc="120"/>
              <a:t>code</a:t>
            </a:r>
            <a:r>
              <a:rPr dirty="0" spc="20"/>
              <a:t> </a:t>
            </a:r>
            <a:r>
              <a:rPr dirty="0" spc="-60"/>
              <a:t>in</a:t>
            </a:r>
            <a:r>
              <a:rPr dirty="0" spc="-31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specific  </a:t>
            </a:r>
            <a:r>
              <a:rPr dirty="0" spc="-30"/>
              <a:t>programming</a:t>
            </a:r>
            <a:r>
              <a:rPr dirty="0" spc="-240"/>
              <a:t> </a:t>
            </a:r>
            <a:r>
              <a:rPr dirty="0" spc="50"/>
              <a:t>language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541718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Notation</a:t>
            </a:r>
            <a:r>
              <a:rPr dirty="0" spc="-60"/>
              <a:t> </a:t>
            </a:r>
            <a:r>
              <a:rPr dirty="0" spc="-90"/>
              <a:t>for</a:t>
            </a:r>
            <a:r>
              <a:rPr dirty="0" spc="-254"/>
              <a:t> </a:t>
            </a:r>
            <a:r>
              <a:rPr dirty="0" spc="-65"/>
              <a:t>those</a:t>
            </a:r>
            <a:r>
              <a:rPr dirty="0" spc="-135"/>
              <a:t> </a:t>
            </a:r>
            <a:r>
              <a:rPr dirty="0" spc="20"/>
              <a:t>basic</a:t>
            </a:r>
            <a:r>
              <a:rPr dirty="0" spc="-760"/>
              <a:t> </a:t>
            </a:r>
            <a:r>
              <a:rPr dirty="0" spc="-265"/>
              <a:t>six!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47" y="1390205"/>
            <a:ext cx="6382385" cy="30429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7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10">
                <a:latin typeface="Verdana"/>
                <a:cs typeface="Verdana"/>
              </a:rPr>
              <a:t>Reading/Receiving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[</a:t>
            </a:r>
            <a:r>
              <a:rPr dirty="0" sz="2400" spc="-44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read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287020" marR="748030" indent="-27495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65">
                <a:latin typeface="Verdana"/>
                <a:cs typeface="Verdana"/>
              </a:rPr>
              <a:t>Outputting/Printing </a:t>
            </a:r>
            <a:r>
              <a:rPr dirty="0" sz="2400" spc="-5">
                <a:latin typeface="Verdana"/>
                <a:cs typeface="Verdana"/>
              </a:rPr>
              <a:t>[ </a:t>
            </a:r>
            <a:r>
              <a:rPr dirty="0" sz="2400" spc="-95">
                <a:latin typeface="Verdana"/>
                <a:cs typeface="Verdana"/>
              </a:rPr>
              <a:t>print </a:t>
            </a:r>
            <a:r>
              <a:rPr dirty="0" sz="2400" spc="-155">
                <a:latin typeface="Verdana"/>
                <a:cs typeface="Verdana"/>
              </a:rPr>
              <a:t>Sum,</a:t>
            </a:r>
            <a:r>
              <a:rPr dirty="0" sz="2400" spc="-68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print  </a:t>
            </a:r>
            <a:r>
              <a:rPr dirty="0" sz="2400" spc="5">
                <a:latin typeface="Verdana"/>
                <a:cs typeface="Verdana"/>
              </a:rPr>
              <a:t>“Coding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Blocks”,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print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1,</a:t>
            </a:r>
            <a:r>
              <a:rPr dirty="0" sz="2400" spc="-40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print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25">
                <a:latin typeface="Verdana"/>
                <a:cs typeface="Verdana"/>
              </a:rPr>
              <a:t>‘\n’</a:t>
            </a:r>
            <a:r>
              <a:rPr dirty="0" sz="2400" spc="-2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545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75">
                <a:latin typeface="Verdana"/>
                <a:cs typeface="Verdana"/>
              </a:rPr>
              <a:t>Assignment </a:t>
            </a:r>
            <a:r>
              <a:rPr dirty="0" sz="2400" spc="-170">
                <a:latin typeface="Verdana"/>
                <a:cs typeface="Verdana"/>
              </a:rPr>
              <a:t>[Sum </a:t>
            </a:r>
            <a:r>
              <a:rPr dirty="0" sz="2400">
                <a:latin typeface="Wingdings"/>
                <a:cs typeface="Wingdings"/>
              </a:rPr>
              <a:t>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35">
                <a:latin typeface="Verdana"/>
                <a:cs typeface="Verdana"/>
              </a:rPr>
              <a:t>5]</a:t>
            </a:r>
            <a:endParaRPr sz="2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655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29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50">
                <a:latin typeface="Verdana"/>
                <a:cs typeface="Verdana"/>
              </a:rPr>
              <a:t>Arithmetic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operators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[</a:t>
            </a:r>
            <a:r>
              <a:rPr dirty="0" sz="2400" spc="-509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a+b,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42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*5,</a:t>
            </a:r>
            <a:r>
              <a:rPr dirty="0" sz="2400" spc="-409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sum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+i</a:t>
            </a:r>
            <a:r>
              <a:rPr dirty="0" sz="2400" spc="-3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4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145">
                <a:latin typeface="Verdana"/>
                <a:cs typeface="Verdana"/>
              </a:rPr>
              <a:t>If</a:t>
            </a:r>
            <a:r>
              <a:rPr dirty="0" sz="2400" spc="-46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Else</a:t>
            </a:r>
            <a:r>
              <a:rPr dirty="0" sz="2400" spc="-3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[</a:t>
            </a:r>
            <a:r>
              <a:rPr dirty="0" sz="2400" spc="-434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if</a:t>
            </a:r>
            <a:r>
              <a:rPr dirty="0" sz="2400" spc="-33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I&lt;</a:t>
            </a:r>
            <a:r>
              <a:rPr dirty="0" sz="2400" spc="-6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…</a:t>
            </a:r>
            <a:r>
              <a:rPr dirty="0" sz="2400" spc="254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else</a:t>
            </a:r>
            <a:r>
              <a:rPr dirty="0" sz="2400" spc="-24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…</a:t>
            </a:r>
            <a:r>
              <a:rPr dirty="0" sz="2400" spc="2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endif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70">
                <a:latin typeface="Verdana"/>
                <a:cs typeface="Verdana"/>
              </a:rPr>
              <a:t>While</a:t>
            </a:r>
            <a:r>
              <a:rPr dirty="0" sz="2400" spc="-24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Loop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[</a:t>
            </a:r>
            <a:r>
              <a:rPr dirty="0" sz="2400" spc="-434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while</a:t>
            </a:r>
            <a:r>
              <a:rPr dirty="0" sz="2400" spc="-254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I&lt;</a:t>
            </a:r>
            <a:r>
              <a:rPr dirty="0" sz="2400" spc="-6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do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…</a:t>
            </a:r>
            <a:r>
              <a:rPr dirty="0" sz="2400" spc="254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endwhile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519506"/>
            <a:ext cx="6571615" cy="100139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pc="-140"/>
              <a:t>Lets </a:t>
            </a:r>
            <a:r>
              <a:rPr dirty="0" spc="-10"/>
              <a:t>convert </a:t>
            </a:r>
            <a:r>
              <a:rPr dirty="0" spc="-45"/>
              <a:t>some</a:t>
            </a:r>
            <a:r>
              <a:rPr dirty="0" spc="-360"/>
              <a:t> </a:t>
            </a:r>
            <a:r>
              <a:rPr dirty="0" spc="-40"/>
              <a:t>flowchartsinto  </a:t>
            </a:r>
            <a:r>
              <a:rPr dirty="0" spc="95"/>
              <a:t>pseudocode!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6911" y="1405858"/>
            <a:ext cx="1757868" cy="44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02342" y="1980425"/>
            <a:ext cx="2088622" cy="462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0000" y="3123412"/>
            <a:ext cx="2071821" cy="982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14849" y="3489655"/>
            <a:ext cx="84264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14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 &lt; N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2571" y="3382486"/>
            <a:ext cx="2088607" cy="462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57159" y="3383279"/>
            <a:ext cx="2616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285" algn="l"/>
              </a:tabLst>
            </a:pPr>
            <a:r>
              <a:rPr dirty="0" u="heavy" sz="1400" spc="-5">
                <a:solidFill>
                  <a:srgbClr val="FFFFFF"/>
                </a:solidFill>
                <a:uFill>
                  <a:solidFill>
                    <a:srgbClr val="535353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400" spc="-5">
                <a:solidFill>
                  <a:srgbClr val="FFFFFF"/>
                </a:solidFill>
                <a:uFill>
                  <a:solidFill>
                    <a:srgbClr val="535353"/>
                  </a:solidFill>
                </a:uFill>
                <a:latin typeface="Verdana"/>
                <a:cs typeface="Verdana"/>
              </a:rPr>
              <a:t>	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2005" y="3383279"/>
            <a:ext cx="889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4154">
              <a:lnSpc>
                <a:spcPct val="100000"/>
              </a:lnSpc>
              <a:spcBef>
                <a:spcPts val="95"/>
              </a:spcBef>
            </a:pPr>
            <a:r>
              <a:rPr dirty="0" sz="1400" spc="-90">
                <a:solidFill>
                  <a:srgbClr val="FFFFFF"/>
                </a:solidFill>
                <a:latin typeface="Verdana"/>
                <a:cs typeface="Verdana"/>
              </a:rPr>
              <a:t>Print  </a:t>
            </a:r>
            <a:r>
              <a:rPr dirty="0" sz="1400" spc="-155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dirty="0" sz="140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11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1948" y="2567145"/>
            <a:ext cx="2007812" cy="43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678370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Check</a:t>
            </a:r>
            <a:r>
              <a:rPr dirty="0" spc="-150"/>
              <a:t> </a:t>
            </a:r>
            <a:r>
              <a:rPr dirty="0" spc="-100"/>
              <a:t>if</a:t>
            </a:r>
            <a:r>
              <a:rPr dirty="0" spc="-425"/>
              <a:t> </a:t>
            </a:r>
            <a:r>
              <a:rPr dirty="0" spc="-5"/>
              <a:t>a</a:t>
            </a:r>
            <a:r>
              <a:rPr dirty="0" spc="10"/>
              <a:t> </a:t>
            </a:r>
            <a:r>
              <a:rPr dirty="0" spc="-45"/>
              <a:t>number</a:t>
            </a:r>
            <a:r>
              <a:rPr dirty="0" spc="-305"/>
              <a:t> </a:t>
            </a:r>
            <a:r>
              <a:rPr dirty="0" spc="-175"/>
              <a:t>is</a:t>
            </a:r>
            <a:r>
              <a:rPr dirty="0" spc="-585"/>
              <a:t> </a:t>
            </a:r>
            <a:r>
              <a:rPr dirty="0" spc="-70"/>
              <a:t>prime</a:t>
            </a:r>
            <a:r>
              <a:rPr dirty="0" spc="-315"/>
              <a:t> </a:t>
            </a:r>
            <a:r>
              <a:rPr dirty="0" spc="-65"/>
              <a:t>or</a:t>
            </a:r>
            <a:r>
              <a:rPr dirty="0" spc="-385"/>
              <a:t> </a:t>
            </a:r>
            <a:r>
              <a:rPr dirty="0" spc="5"/>
              <a:t>not?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14393" y="1505710"/>
            <a:ext cx="668655" cy="1419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algn="ctr" marL="12700" marR="5080">
              <a:lnSpc>
                <a:spcPct val="275000"/>
              </a:lnSpc>
              <a:spcBef>
                <a:spcPts val="60"/>
              </a:spcBef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=2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32516" y="5337789"/>
            <a:ext cx="1757842" cy="448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35850" y="5437884"/>
            <a:ext cx="3524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02267" y="3559302"/>
            <a:ext cx="100460" cy="1063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72427" y="3606544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79" y="0"/>
                </a:moveTo>
                <a:lnTo>
                  <a:pt x="0" y="6489"/>
                </a:lnTo>
                <a:lnTo>
                  <a:pt x="11252" y="13208"/>
                </a:lnTo>
                <a:lnTo>
                  <a:pt x="1137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94669" y="2440806"/>
            <a:ext cx="106363" cy="1299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28765" y="4667629"/>
            <a:ext cx="208230" cy="1063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06635" y="4714354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578"/>
                </a:lnTo>
                <a:lnTo>
                  <a:pt x="11315" y="13220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56756" y="5237860"/>
            <a:ext cx="106298" cy="1005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8918" y="4948301"/>
            <a:ext cx="19685" cy="360045"/>
          </a:xfrm>
          <a:custGeom>
            <a:avLst/>
            <a:gdLst/>
            <a:ahLst/>
            <a:cxnLst/>
            <a:rect l="l" t="t" r="r" b="b"/>
            <a:pathLst>
              <a:path w="19684" h="360045">
                <a:moveTo>
                  <a:pt x="15240" y="0"/>
                </a:moveTo>
                <a:lnTo>
                  <a:pt x="0" y="254"/>
                </a:lnTo>
                <a:lnTo>
                  <a:pt x="3873" y="346964"/>
                </a:lnTo>
                <a:lnTo>
                  <a:pt x="11620" y="359930"/>
                </a:lnTo>
                <a:lnTo>
                  <a:pt x="19113" y="346722"/>
                </a:lnTo>
                <a:lnTo>
                  <a:pt x="1524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57897" y="5239258"/>
            <a:ext cx="106427" cy="99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03492" y="5172200"/>
            <a:ext cx="1387475" cy="137160"/>
          </a:xfrm>
          <a:custGeom>
            <a:avLst/>
            <a:gdLst/>
            <a:ahLst/>
            <a:cxnLst/>
            <a:rect l="l" t="t" r="r" b="b"/>
            <a:pathLst>
              <a:path w="1387475" h="137160">
                <a:moveTo>
                  <a:pt x="1387348" y="0"/>
                </a:moveTo>
                <a:lnTo>
                  <a:pt x="3429" y="0"/>
                </a:lnTo>
                <a:lnTo>
                  <a:pt x="0" y="3428"/>
                </a:lnTo>
                <a:lnTo>
                  <a:pt x="0" y="123697"/>
                </a:lnTo>
                <a:lnTo>
                  <a:pt x="7620" y="136766"/>
                </a:lnTo>
                <a:lnTo>
                  <a:pt x="15240" y="123697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19"/>
                </a:lnTo>
                <a:lnTo>
                  <a:pt x="1387348" y="7619"/>
                </a:lnTo>
                <a:lnTo>
                  <a:pt x="1387348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11111" y="517982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07" y="0"/>
                </a:moveTo>
                <a:lnTo>
                  <a:pt x="0" y="7607"/>
                </a:lnTo>
                <a:lnTo>
                  <a:pt x="7607" y="7607"/>
                </a:lnTo>
                <a:lnTo>
                  <a:pt x="760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18729" y="5172200"/>
            <a:ext cx="1387475" cy="15240"/>
          </a:xfrm>
          <a:custGeom>
            <a:avLst/>
            <a:gdLst/>
            <a:ahLst/>
            <a:cxnLst/>
            <a:rect l="l" t="t" r="r" b="b"/>
            <a:pathLst>
              <a:path w="1387475" h="15239">
                <a:moveTo>
                  <a:pt x="1387348" y="0"/>
                </a:moveTo>
                <a:lnTo>
                  <a:pt x="1379728" y="0"/>
                </a:lnTo>
                <a:lnTo>
                  <a:pt x="1372108" y="7619"/>
                </a:lnTo>
                <a:lnTo>
                  <a:pt x="0" y="7619"/>
                </a:lnTo>
                <a:lnTo>
                  <a:pt x="0" y="15239"/>
                </a:lnTo>
                <a:lnTo>
                  <a:pt x="1383919" y="15239"/>
                </a:lnTo>
                <a:lnTo>
                  <a:pt x="1387348" y="11810"/>
                </a:lnTo>
                <a:lnTo>
                  <a:pt x="1387348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90838" y="3613400"/>
            <a:ext cx="15240" cy="1566545"/>
          </a:xfrm>
          <a:custGeom>
            <a:avLst/>
            <a:gdLst/>
            <a:ahLst/>
            <a:cxnLst/>
            <a:rect l="l" t="t" r="r" b="b"/>
            <a:pathLst>
              <a:path w="15240" h="1566545">
                <a:moveTo>
                  <a:pt x="0" y="1566420"/>
                </a:moveTo>
                <a:lnTo>
                  <a:pt x="15241" y="1566420"/>
                </a:lnTo>
                <a:lnTo>
                  <a:pt x="15241" y="0"/>
                </a:lnTo>
                <a:lnTo>
                  <a:pt x="0" y="0"/>
                </a:lnTo>
                <a:lnTo>
                  <a:pt x="0" y="15664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24755" y="4050409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94669" y="1854065"/>
            <a:ext cx="106363" cy="129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484418" y="3395699"/>
            <a:ext cx="616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250" algn="l"/>
              </a:tabLst>
            </a:pPr>
            <a:r>
              <a:rPr dirty="0" u="sng" sz="1200" spc="1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Verdana"/>
                <a:cs typeface="Verdana"/>
              </a:rPr>
              <a:t>No	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10000" y="4229829"/>
            <a:ext cx="2071821" cy="9837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106821" y="4383532"/>
            <a:ext cx="679450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22860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IsN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114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2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4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I?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12752" y="4490427"/>
            <a:ext cx="2236427" cy="4625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301409" y="4490210"/>
            <a:ext cx="11042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37820">
              <a:lnSpc>
                <a:spcPct val="100000"/>
              </a:lnSpc>
              <a:spcBef>
                <a:spcPts val="95"/>
              </a:spcBef>
            </a:pPr>
            <a:r>
              <a:rPr dirty="0" sz="1400" spc="-90">
                <a:solidFill>
                  <a:srgbClr val="FFFFFF"/>
                </a:solidFill>
                <a:latin typeface="Verdana"/>
                <a:cs typeface="Verdana"/>
              </a:rPr>
              <a:t>Print  </a:t>
            </a: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“NOT</a:t>
            </a:r>
            <a:r>
              <a:rPr dirty="0" sz="1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PRIME”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73700" y="4509133"/>
            <a:ext cx="4610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675" algn="l"/>
              </a:tabLst>
            </a:pPr>
            <a:r>
              <a:rPr dirty="0" u="heavy" sz="1200" spc="-22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200" spc="-65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Verdana"/>
                <a:cs typeface="Verdana"/>
              </a:rPr>
              <a:t>Yes	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87093" y="2997066"/>
            <a:ext cx="106420" cy="129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94669" y="4104931"/>
            <a:ext cx="106363" cy="1299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65090" y="3870164"/>
            <a:ext cx="2006289" cy="430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33804" y="3960495"/>
            <a:ext cx="88391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dirty="0" sz="1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59505" y="4327919"/>
            <a:ext cx="1252855" cy="400685"/>
          </a:xfrm>
          <a:custGeom>
            <a:avLst/>
            <a:gdLst/>
            <a:ahLst/>
            <a:cxnLst/>
            <a:rect l="l" t="t" r="r" b="b"/>
            <a:pathLst>
              <a:path w="1252854" h="400685">
                <a:moveTo>
                  <a:pt x="7619" y="0"/>
                </a:moveTo>
                <a:lnTo>
                  <a:pt x="0" y="13055"/>
                </a:lnTo>
                <a:lnTo>
                  <a:pt x="0" y="397243"/>
                </a:lnTo>
                <a:lnTo>
                  <a:pt x="3428" y="400672"/>
                </a:lnTo>
                <a:lnTo>
                  <a:pt x="1252728" y="400672"/>
                </a:lnTo>
                <a:lnTo>
                  <a:pt x="1252728" y="393052"/>
                </a:lnTo>
                <a:lnTo>
                  <a:pt x="15239" y="393052"/>
                </a:lnTo>
                <a:lnTo>
                  <a:pt x="7619" y="385432"/>
                </a:lnTo>
                <a:lnTo>
                  <a:pt x="15239" y="385432"/>
                </a:lnTo>
                <a:lnTo>
                  <a:pt x="15239" y="13055"/>
                </a:lnTo>
                <a:lnTo>
                  <a:pt x="761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67127" y="4713354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7620" y="0"/>
                </a:moveTo>
                <a:lnTo>
                  <a:pt x="0" y="0"/>
                </a:lnTo>
                <a:lnTo>
                  <a:pt x="7620" y="7607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74748" y="4713363"/>
            <a:ext cx="1237615" cy="7620"/>
          </a:xfrm>
          <a:custGeom>
            <a:avLst/>
            <a:gdLst/>
            <a:ahLst/>
            <a:cxnLst/>
            <a:rect l="l" t="t" r="r" b="b"/>
            <a:pathLst>
              <a:path w="1237614" h="7620">
                <a:moveTo>
                  <a:pt x="1237475" y="0"/>
                </a:moveTo>
                <a:lnTo>
                  <a:pt x="0" y="0"/>
                </a:lnTo>
                <a:lnTo>
                  <a:pt x="0" y="7607"/>
                </a:lnTo>
                <a:lnTo>
                  <a:pt x="1237475" y="7607"/>
                </a:lnTo>
                <a:lnTo>
                  <a:pt x="123747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13912" y="4297678"/>
            <a:ext cx="106431" cy="99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59511" y="3116577"/>
            <a:ext cx="2255520" cy="754380"/>
          </a:xfrm>
          <a:custGeom>
            <a:avLst/>
            <a:gdLst/>
            <a:ahLst/>
            <a:cxnLst/>
            <a:rect l="l" t="t" r="r" b="b"/>
            <a:pathLst>
              <a:path w="2255520" h="754379">
                <a:moveTo>
                  <a:pt x="2242439" y="0"/>
                </a:moveTo>
                <a:lnTo>
                  <a:pt x="3428" y="0"/>
                </a:lnTo>
                <a:lnTo>
                  <a:pt x="0" y="3429"/>
                </a:lnTo>
                <a:lnTo>
                  <a:pt x="0" y="754126"/>
                </a:lnTo>
                <a:lnTo>
                  <a:pt x="15239" y="754126"/>
                </a:lnTo>
                <a:lnTo>
                  <a:pt x="15239" y="15240"/>
                </a:lnTo>
                <a:lnTo>
                  <a:pt x="7619" y="15240"/>
                </a:lnTo>
                <a:lnTo>
                  <a:pt x="15239" y="7620"/>
                </a:lnTo>
                <a:lnTo>
                  <a:pt x="2255494" y="7620"/>
                </a:lnTo>
                <a:lnTo>
                  <a:pt x="224243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45174" y="3124197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837" y="0"/>
                </a:moveTo>
                <a:lnTo>
                  <a:pt x="1270" y="40005"/>
                </a:lnTo>
                <a:lnTo>
                  <a:pt x="0" y="44704"/>
                </a:lnTo>
                <a:lnTo>
                  <a:pt x="4318" y="51943"/>
                </a:lnTo>
                <a:lnTo>
                  <a:pt x="8890" y="53213"/>
                </a:lnTo>
                <a:lnTo>
                  <a:pt x="87020" y="7620"/>
                </a:lnTo>
                <a:lnTo>
                  <a:pt x="84963" y="7620"/>
                </a:lnTo>
                <a:lnTo>
                  <a:pt x="84963" y="6604"/>
                </a:lnTo>
                <a:lnTo>
                  <a:pt x="81153" y="6604"/>
                </a:lnTo>
                <a:lnTo>
                  <a:pt x="6983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67127" y="31242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7620" y="0"/>
                </a:moveTo>
                <a:lnTo>
                  <a:pt x="0" y="7620"/>
                </a:lnTo>
                <a:lnTo>
                  <a:pt x="7620" y="7620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74751" y="3124196"/>
            <a:ext cx="2240280" cy="7620"/>
          </a:xfrm>
          <a:custGeom>
            <a:avLst/>
            <a:gdLst/>
            <a:ahLst/>
            <a:cxnLst/>
            <a:rect l="l" t="t" r="r" b="b"/>
            <a:pathLst>
              <a:path w="2240279" h="7619">
                <a:moveTo>
                  <a:pt x="2240254" y="0"/>
                </a:moveTo>
                <a:lnTo>
                  <a:pt x="0" y="0"/>
                </a:lnTo>
                <a:lnTo>
                  <a:pt x="0" y="7620"/>
                </a:lnTo>
                <a:lnTo>
                  <a:pt x="2227199" y="7620"/>
                </a:lnTo>
                <a:lnTo>
                  <a:pt x="224025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30134" y="3116577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15008" y="3117592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603"/>
                </a:lnTo>
                <a:lnTo>
                  <a:pt x="11315" y="13207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26318" y="3117595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822" y="0"/>
                </a:moveTo>
                <a:lnTo>
                  <a:pt x="0" y="0"/>
                </a:lnTo>
                <a:lnTo>
                  <a:pt x="0" y="13208"/>
                </a:lnTo>
                <a:lnTo>
                  <a:pt x="3822" y="13208"/>
                </a:lnTo>
                <a:lnTo>
                  <a:pt x="382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45176" y="3070985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89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837" y="53213"/>
                </a:lnTo>
                <a:lnTo>
                  <a:pt x="81152" y="46609"/>
                </a:lnTo>
                <a:lnTo>
                  <a:pt x="84962" y="46609"/>
                </a:lnTo>
                <a:lnTo>
                  <a:pt x="84962" y="45593"/>
                </a:lnTo>
                <a:lnTo>
                  <a:pt x="87020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198367" y="4510404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665924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Pseudocode-</a:t>
            </a:r>
            <a:r>
              <a:rPr dirty="0" spc="90"/>
              <a:t> </a:t>
            </a:r>
            <a:r>
              <a:rPr dirty="0" spc="85"/>
              <a:t>Check</a:t>
            </a:r>
            <a:r>
              <a:rPr dirty="0" spc="-645"/>
              <a:t> </a:t>
            </a:r>
            <a:r>
              <a:rPr dirty="0" spc="-100"/>
              <a:t>if</a:t>
            </a:r>
            <a:r>
              <a:rPr dirty="0" spc="-375"/>
              <a:t> </a:t>
            </a:r>
            <a:r>
              <a:rPr dirty="0" spc="-5"/>
              <a:t>N</a:t>
            </a:r>
            <a:r>
              <a:rPr dirty="0" spc="-60"/>
              <a:t> </a:t>
            </a:r>
            <a:r>
              <a:rPr dirty="0" spc="-175"/>
              <a:t>is</a:t>
            </a:r>
            <a:r>
              <a:rPr dirty="0" spc="-675"/>
              <a:t> </a:t>
            </a:r>
            <a:r>
              <a:rPr dirty="0" spc="-40"/>
              <a:t>prime?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29" y="1400576"/>
            <a:ext cx="4174490" cy="4126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21355">
              <a:lnSpc>
                <a:spcPct val="109500"/>
              </a:lnSpc>
              <a:spcBef>
                <a:spcPts val="100"/>
              </a:spcBef>
            </a:pPr>
            <a:r>
              <a:rPr dirty="0" sz="2200" spc="25">
                <a:latin typeface="Verdana"/>
                <a:cs typeface="Verdana"/>
              </a:rPr>
              <a:t>read</a:t>
            </a:r>
            <a:r>
              <a:rPr dirty="0" sz="2200" spc="-23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N  </a:t>
            </a:r>
            <a:r>
              <a:rPr dirty="0" sz="2200" spc="-50">
                <a:latin typeface="Verdana"/>
                <a:cs typeface="Verdana"/>
              </a:rPr>
              <a:t>I</a:t>
            </a:r>
            <a:r>
              <a:rPr dirty="0" sz="2200" spc="-50">
                <a:latin typeface="Wingdings"/>
                <a:cs typeface="Wingdings"/>
              </a:rPr>
              <a:t>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200" spc="-70">
                <a:latin typeface="Verdana"/>
                <a:cs typeface="Verdana"/>
              </a:rPr>
              <a:t>While </a:t>
            </a:r>
            <a:r>
              <a:rPr dirty="0" sz="2200" spc="-90">
                <a:latin typeface="Verdana"/>
                <a:cs typeface="Verdana"/>
              </a:rPr>
              <a:t>I&lt;N</a:t>
            </a:r>
            <a:r>
              <a:rPr dirty="0" sz="2200" spc="-425">
                <a:latin typeface="Verdana"/>
                <a:cs typeface="Verdana"/>
              </a:rPr>
              <a:t> </a:t>
            </a:r>
            <a:r>
              <a:rPr dirty="0" sz="2200" spc="110">
                <a:latin typeface="Verdana"/>
                <a:cs typeface="Verdana"/>
              </a:rPr>
              <a:t>do</a:t>
            </a:r>
            <a:endParaRPr sz="2200">
              <a:latin typeface="Verdana"/>
              <a:cs typeface="Verdana"/>
            </a:endParaRPr>
          </a:p>
          <a:p>
            <a:pPr algn="ctr" marL="529590">
              <a:lnSpc>
                <a:spcPct val="100000"/>
              </a:lnSpc>
              <a:spcBef>
                <a:spcPts val="300"/>
              </a:spcBef>
            </a:pPr>
            <a:r>
              <a:rPr dirty="0" sz="2200" spc="-65">
                <a:latin typeface="Verdana"/>
                <a:cs typeface="Verdana"/>
              </a:rPr>
              <a:t>if</a:t>
            </a:r>
            <a:r>
              <a:rPr dirty="0" sz="2200" spc="-254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N</a:t>
            </a:r>
            <a:r>
              <a:rPr dirty="0" sz="2200" spc="-50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is</a:t>
            </a:r>
            <a:r>
              <a:rPr dirty="0" sz="2200" spc="-445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divisible</a:t>
            </a:r>
            <a:r>
              <a:rPr dirty="0" sz="2200" spc="-13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by</a:t>
            </a:r>
            <a:r>
              <a:rPr dirty="0" sz="2200" spc="-55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Ithen</a:t>
            </a:r>
            <a:endParaRPr sz="2200">
              <a:latin typeface="Verdana"/>
              <a:cs typeface="Verdana"/>
            </a:endParaRPr>
          </a:p>
          <a:p>
            <a:pPr marL="1778000" marR="5080" indent="-5715">
              <a:lnSpc>
                <a:spcPts val="2940"/>
              </a:lnSpc>
              <a:spcBef>
                <a:spcPts val="150"/>
              </a:spcBef>
            </a:pPr>
            <a:r>
              <a:rPr dirty="0" sz="2200" spc="-85">
                <a:latin typeface="Verdana"/>
                <a:cs typeface="Verdana"/>
              </a:rPr>
              <a:t>print </a:t>
            </a:r>
            <a:r>
              <a:rPr dirty="0" sz="2200" spc="-55">
                <a:latin typeface="Verdana"/>
                <a:cs typeface="Verdana"/>
              </a:rPr>
              <a:t>“NOT</a:t>
            </a:r>
            <a:r>
              <a:rPr dirty="0" sz="2200" spc="-500">
                <a:latin typeface="Verdana"/>
                <a:cs typeface="Verdana"/>
              </a:rPr>
              <a:t> </a:t>
            </a:r>
            <a:r>
              <a:rPr dirty="0" sz="2200" spc="-100">
                <a:latin typeface="Verdana"/>
                <a:cs typeface="Verdana"/>
              </a:rPr>
              <a:t>PRIME”  </a:t>
            </a:r>
            <a:r>
              <a:rPr dirty="0" sz="2200" spc="-114">
                <a:latin typeface="Verdana"/>
                <a:cs typeface="Verdana"/>
              </a:rPr>
              <a:t>exit</a:t>
            </a:r>
            <a:endParaRPr sz="2200">
              <a:latin typeface="Verdana"/>
              <a:cs typeface="Verdana"/>
            </a:endParaRPr>
          </a:p>
          <a:p>
            <a:pPr marL="12700" marR="2621280" indent="845185">
              <a:lnSpc>
                <a:spcPts val="2890"/>
              </a:lnSpc>
              <a:spcBef>
                <a:spcPts val="40"/>
              </a:spcBef>
            </a:pPr>
            <a:r>
              <a:rPr dirty="0" sz="2200" spc="-15">
                <a:latin typeface="Verdana"/>
                <a:cs typeface="Verdana"/>
              </a:rPr>
              <a:t>end</a:t>
            </a:r>
            <a:r>
              <a:rPr dirty="0" sz="2200" spc="-25">
                <a:latin typeface="Verdana"/>
                <a:cs typeface="Verdana"/>
              </a:rPr>
              <a:t>i</a:t>
            </a:r>
            <a:r>
              <a:rPr dirty="0" sz="2200">
                <a:latin typeface="Verdana"/>
                <a:cs typeface="Verdana"/>
              </a:rPr>
              <a:t>f  </a:t>
            </a:r>
            <a:r>
              <a:rPr dirty="0" sz="2200" spc="-50">
                <a:latin typeface="Verdana"/>
                <a:cs typeface="Verdana"/>
              </a:rPr>
              <a:t>I</a:t>
            </a:r>
            <a:r>
              <a:rPr dirty="0" sz="2200" spc="-50">
                <a:latin typeface="Wingdings"/>
                <a:cs typeface="Wingdings"/>
              </a:rPr>
              <a:t>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Verdana"/>
                <a:cs typeface="Verdana"/>
              </a:rPr>
              <a:t>I+1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2200" spc="-10">
                <a:latin typeface="Verdana"/>
                <a:cs typeface="Verdana"/>
              </a:rPr>
              <a:t>endwhile</a:t>
            </a:r>
            <a:endParaRPr sz="2200">
              <a:latin typeface="Verdana"/>
              <a:cs typeface="Verdana"/>
            </a:endParaRPr>
          </a:p>
          <a:p>
            <a:pPr marL="12700" marR="2117725">
              <a:lnSpc>
                <a:spcPts val="2940"/>
              </a:lnSpc>
              <a:spcBef>
                <a:spcPts val="145"/>
              </a:spcBef>
            </a:pPr>
            <a:r>
              <a:rPr dirty="0" sz="2200" spc="-85">
                <a:latin typeface="Verdana"/>
                <a:cs typeface="Verdana"/>
              </a:rPr>
              <a:t>print </a:t>
            </a:r>
            <a:r>
              <a:rPr dirty="0" sz="2200" spc="-170">
                <a:latin typeface="Verdana"/>
                <a:cs typeface="Verdana"/>
              </a:rPr>
              <a:t>“IS</a:t>
            </a:r>
            <a:r>
              <a:rPr dirty="0" sz="2200" spc="-675">
                <a:latin typeface="Verdana"/>
                <a:cs typeface="Verdana"/>
              </a:rPr>
              <a:t> </a:t>
            </a:r>
            <a:r>
              <a:rPr dirty="0" sz="2200" spc="-100">
                <a:latin typeface="Verdana"/>
                <a:cs typeface="Verdana"/>
              </a:rPr>
              <a:t>PRIME”  </a:t>
            </a:r>
            <a:r>
              <a:rPr dirty="0" sz="2200" spc="-114">
                <a:latin typeface="Verdana"/>
                <a:cs typeface="Verdana"/>
              </a:rPr>
              <a:t>exit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6911" y="1405858"/>
            <a:ext cx="1757868" cy="44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02342" y="1980425"/>
            <a:ext cx="2088622" cy="462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0000" y="3123412"/>
            <a:ext cx="2071821" cy="982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63619" y="3489655"/>
            <a:ext cx="6311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IsI&lt;N</a:t>
            </a:r>
            <a:r>
              <a:rPr dirty="0" sz="1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2571" y="3382486"/>
            <a:ext cx="2088607" cy="462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53198" y="3489655"/>
            <a:ext cx="7689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dirty="0" sz="14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1948" y="2567145"/>
            <a:ext cx="2007812" cy="43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98602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Find</a:t>
            </a:r>
            <a:r>
              <a:rPr dirty="0" spc="-204"/>
              <a:t> </a:t>
            </a:r>
            <a:r>
              <a:rPr dirty="0" spc="-85"/>
              <a:t>largest</a:t>
            </a:r>
            <a:r>
              <a:rPr dirty="0" spc="-195"/>
              <a:t> </a:t>
            </a:r>
            <a:r>
              <a:rPr dirty="0" spc="5"/>
              <a:t>of </a:t>
            </a:r>
            <a:r>
              <a:rPr dirty="0" spc="-5"/>
              <a:t>N</a:t>
            </a:r>
            <a:r>
              <a:rPr dirty="0" spc="-885"/>
              <a:t> </a:t>
            </a:r>
            <a:r>
              <a:rPr dirty="0" spc="-95"/>
              <a:t>numbers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0325" y="1505710"/>
            <a:ext cx="1763395" cy="1419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9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Verdana"/>
              <a:cs typeface="Verdana"/>
            </a:endParaRPr>
          </a:p>
          <a:p>
            <a:pPr algn="ctr" marR="5715">
              <a:lnSpc>
                <a:spcPct val="100000"/>
              </a:lnSpc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I=1,</a:t>
            </a:r>
            <a:r>
              <a:rPr dirty="0" sz="1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=-1000000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8653" y="4295382"/>
            <a:ext cx="1757841" cy="450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61480" y="4395722"/>
            <a:ext cx="3524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8393" y="6007747"/>
            <a:ext cx="99948" cy="1062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98595" y="6053277"/>
            <a:ext cx="1283335" cy="15240"/>
          </a:xfrm>
          <a:custGeom>
            <a:avLst/>
            <a:gdLst/>
            <a:ahLst/>
            <a:cxnLst/>
            <a:rect l="l" t="t" r="r" b="b"/>
            <a:pathLst>
              <a:path w="1283335" h="15239">
                <a:moveTo>
                  <a:pt x="1267485" y="0"/>
                </a:moveTo>
                <a:lnTo>
                  <a:pt x="13068" y="0"/>
                </a:lnTo>
                <a:lnTo>
                  <a:pt x="0" y="7619"/>
                </a:lnTo>
                <a:lnTo>
                  <a:pt x="13068" y="15239"/>
                </a:lnTo>
                <a:lnTo>
                  <a:pt x="1279296" y="15239"/>
                </a:lnTo>
                <a:lnTo>
                  <a:pt x="1282725" y="11823"/>
                </a:lnTo>
                <a:lnTo>
                  <a:pt x="1282725" y="7619"/>
                </a:lnTo>
                <a:lnTo>
                  <a:pt x="1267485" y="7619"/>
                </a:lnTo>
                <a:lnTo>
                  <a:pt x="126748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87312" y="6054321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30" h="13335">
                <a:moveTo>
                  <a:pt x="0" y="0"/>
                </a:moveTo>
                <a:lnTo>
                  <a:pt x="0" y="13157"/>
                </a:lnTo>
                <a:lnTo>
                  <a:pt x="11277" y="6578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7312" y="6060899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11277" y="0"/>
                </a:moveTo>
                <a:lnTo>
                  <a:pt x="0" y="6578"/>
                </a:lnTo>
                <a:lnTo>
                  <a:pt x="22567" y="6578"/>
                </a:lnTo>
                <a:lnTo>
                  <a:pt x="1127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87312" y="6054322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22567" y="0"/>
                </a:moveTo>
                <a:lnTo>
                  <a:pt x="0" y="0"/>
                </a:lnTo>
                <a:lnTo>
                  <a:pt x="11277" y="6578"/>
                </a:lnTo>
                <a:lnTo>
                  <a:pt x="2256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66077" y="5969508"/>
            <a:ext cx="15875" cy="91440"/>
          </a:xfrm>
          <a:custGeom>
            <a:avLst/>
            <a:gdLst/>
            <a:ahLst/>
            <a:cxnLst/>
            <a:rect l="l" t="t" r="r" b="b"/>
            <a:pathLst>
              <a:path w="15875" h="91439">
                <a:moveTo>
                  <a:pt x="0" y="91389"/>
                </a:moveTo>
                <a:lnTo>
                  <a:pt x="15252" y="91389"/>
                </a:lnTo>
                <a:lnTo>
                  <a:pt x="15252" y="0"/>
                </a:lnTo>
                <a:lnTo>
                  <a:pt x="0" y="0"/>
                </a:lnTo>
                <a:lnTo>
                  <a:pt x="0" y="9138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45505" y="5961888"/>
            <a:ext cx="36195" cy="15240"/>
          </a:xfrm>
          <a:custGeom>
            <a:avLst/>
            <a:gdLst/>
            <a:ahLst/>
            <a:cxnLst/>
            <a:rect l="l" t="t" r="r" b="b"/>
            <a:pathLst>
              <a:path w="36195" h="15239">
                <a:moveTo>
                  <a:pt x="32385" y="0"/>
                </a:moveTo>
                <a:lnTo>
                  <a:pt x="0" y="0"/>
                </a:lnTo>
                <a:lnTo>
                  <a:pt x="0" y="15240"/>
                </a:lnTo>
                <a:lnTo>
                  <a:pt x="20574" y="15240"/>
                </a:lnTo>
                <a:lnTo>
                  <a:pt x="20574" y="7620"/>
                </a:lnTo>
                <a:lnTo>
                  <a:pt x="35814" y="7620"/>
                </a:lnTo>
                <a:lnTo>
                  <a:pt x="35814" y="3416"/>
                </a:lnTo>
                <a:lnTo>
                  <a:pt x="3238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94669" y="2440806"/>
            <a:ext cx="106363" cy="1299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59505" y="5490731"/>
            <a:ext cx="15240" cy="356235"/>
          </a:xfrm>
          <a:custGeom>
            <a:avLst/>
            <a:gdLst/>
            <a:ahLst/>
            <a:cxnLst/>
            <a:rect l="l" t="t" r="r" b="b"/>
            <a:pathLst>
              <a:path w="15239" h="356235">
                <a:moveTo>
                  <a:pt x="7619" y="0"/>
                </a:moveTo>
                <a:lnTo>
                  <a:pt x="0" y="13055"/>
                </a:lnTo>
                <a:lnTo>
                  <a:pt x="0" y="356196"/>
                </a:lnTo>
                <a:lnTo>
                  <a:pt x="15239" y="356196"/>
                </a:lnTo>
                <a:lnTo>
                  <a:pt x="15239" y="13055"/>
                </a:lnTo>
                <a:lnTo>
                  <a:pt x="761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3912" y="5460490"/>
            <a:ext cx="106431" cy="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82509" y="4197348"/>
            <a:ext cx="106427" cy="1000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28102" y="3842002"/>
            <a:ext cx="15240" cy="412750"/>
          </a:xfrm>
          <a:custGeom>
            <a:avLst/>
            <a:gdLst/>
            <a:ahLst/>
            <a:cxnLst/>
            <a:rect l="l" t="t" r="r" b="b"/>
            <a:pathLst>
              <a:path w="15240" h="412750">
                <a:moveTo>
                  <a:pt x="0" y="412750"/>
                </a:moveTo>
                <a:lnTo>
                  <a:pt x="15240" y="412750"/>
                </a:lnTo>
                <a:lnTo>
                  <a:pt x="1524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24755" y="4050409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6048" y="5814287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dirty="0" sz="1200" spc="-55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94669" y="1854065"/>
            <a:ext cx="106363" cy="129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28231" y="4970513"/>
            <a:ext cx="2070283" cy="9822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89400" y="5230876"/>
            <a:ext cx="7677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95"/>
              </a:spcBef>
            </a:pP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IsNum</a:t>
            </a:r>
            <a:r>
              <a:rPr dirty="0" sz="1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&gt;  L</a:t>
            </a:r>
            <a:r>
              <a:rPr dirty="0" sz="1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26023" y="3365830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87093" y="2997066"/>
            <a:ext cx="106420" cy="129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94669" y="4104990"/>
            <a:ext cx="106363" cy="1953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65090" y="3870164"/>
            <a:ext cx="2006289" cy="430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733804" y="3960495"/>
            <a:ext cx="88391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dirty="0" sz="1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1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59505" y="4327919"/>
            <a:ext cx="1270635" cy="1141730"/>
          </a:xfrm>
          <a:custGeom>
            <a:avLst/>
            <a:gdLst/>
            <a:ahLst/>
            <a:cxnLst/>
            <a:rect l="l" t="t" r="r" b="b"/>
            <a:pathLst>
              <a:path w="1270635" h="1141729">
                <a:moveTo>
                  <a:pt x="7619" y="0"/>
                </a:moveTo>
                <a:lnTo>
                  <a:pt x="0" y="13055"/>
                </a:lnTo>
                <a:lnTo>
                  <a:pt x="0" y="1137780"/>
                </a:lnTo>
                <a:lnTo>
                  <a:pt x="3428" y="1141209"/>
                </a:lnTo>
                <a:lnTo>
                  <a:pt x="1270127" y="1141209"/>
                </a:lnTo>
                <a:lnTo>
                  <a:pt x="1270127" y="1133589"/>
                </a:lnTo>
                <a:lnTo>
                  <a:pt x="15239" y="1133589"/>
                </a:lnTo>
                <a:lnTo>
                  <a:pt x="7619" y="1125969"/>
                </a:lnTo>
                <a:lnTo>
                  <a:pt x="15239" y="1125969"/>
                </a:lnTo>
                <a:lnTo>
                  <a:pt x="15239" y="13055"/>
                </a:lnTo>
                <a:lnTo>
                  <a:pt x="761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67127" y="5453881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7620" y="0"/>
                </a:moveTo>
                <a:lnTo>
                  <a:pt x="0" y="0"/>
                </a:lnTo>
                <a:lnTo>
                  <a:pt x="7620" y="7619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74748" y="5453888"/>
            <a:ext cx="1255395" cy="7620"/>
          </a:xfrm>
          <a:custGeom>
            <a:avLst/>
            <a:gdLst/>
            <a:ahLst/>
            <a:cxnLst/>
            <a:rect l="l" t="t" r="r" b="b"/>
            <a:pathLst>
              <a:path w="1255395" h="7620">
                <a:moveTo>
                  <a:pt x="1254874" y="0"/>
                </a:moveTo>
                <a:lnTo>
                  <a:pt x="0" y="0"/>
                </a:lnTo>
                <a:lnTo>
                  <a:pt x="0" y="7620"/>
                </a:lnTo>
                <a:lnTo>
                  <a:pt x="1254874" y="7620"/>
                </a:lnTo>
                <a:lnTo>
                  <a:pt x="125487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13912" y="4297678"/>
            <a:ext cx="106431" cy="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59511" y="3116577"/>
            <a:ext cx="2255520" cy="754380"/>
          </a:xfrm>
          <a:custGeom>
            <a:avLst/>
            <a:gdLst/>
            <a:ahLst/>
            <a:cxnLst/>
            <a:rect l="l" t="t" r="r" b="b"/>
            <a:pathLst>
              <a:path w="2255520" h="754379">
                <a:moveTo>
                  <a:pt x="2242439" y="0"/>
                </a:moveTo>
                <a:lnTo>
                  <a:pt x="3428" y="0"/>
                </a:lnTo>
                <a:lnTo>
                  <a:pt x="0" y="3429"/>
                </a:lnTo>
                <a:lnTo>
                  <a:pt x="0" y="754126"/>
                </a:lnTo>
                <a:lnTo>
                  <a:pt x="15239" y="754126"/>
                </a:lnTo>
                <a:lnTo>
                  <a:pt x="15239" y="15240"/>
                </a:lnTo>
                <a:lnTo>
                  <a:pt x="7619" y="15240"/>
                </a:lnTo>
                <a:lnTo>
                  <a:pt x="15239" y="7620"/>
                </a:lnTo>
                <a:lnTo>
                  <a:pt x="2255494" y="7620"/>
                </a:lnTo>
                <a:lnTo>
                  <a:pt x="224243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45174" y="3124197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837" y="0"/>
                </a:moveTo>
                <a:lnTo>
                  <a:pt x="1270" y="40005"/>
                </a:lnTo>
                <a:lnTo>
                  <a:pt x="0" y="44704"/>
                </a:lnTo>
                <a:lnTo>
                  <a:pt x="4318" y="51943"/>
                </a:lnTo>
                <a:lnTo>
                  <a:pt x="8890" y="53213"/>
                </a:lnTo>
                <a:lnTo>
                  <a:pt x="87020" y="7620"/>
                </a:lnTo>
                <a:lnTo>
                  <a:pt x="84963" y="7620"/>
                </a:lnTo>
                <a:lnTo>
                  <a:pt x="84963" y="6604"/>
                </a:lnTo>
                <a:lnTo>
                  <a:pt x="81153" y="6604"/>
                </a:lnTo>
                <a:lnTo>
                  <a:pt x="6983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67127" y="31242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7620" y="0"/>
                </a:moveTo>
                <a:lnTo>
                  <a:pt x="0" y="7620"/>
                </a:lnTo>
                <a:lnTo>
                  <a:pt x="7620" y="7620"/>
                </a:lnTo>
                <a:lnTo>
                  <a:pt x="762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74751" y="3124196"/>
            <a:ext cx="2240280" cy="7620"/>
          </a:xfrm>
          <a:custGeom>
            <a:avLst/>
            <a:gdLst/>
            <a:ahLst/>
            <a:cxnLst/>
            <a:rect l="l" t="t" r="r" b="b"/>
            <a:pathLst>
              <a:path w="2240279" h="7619">
                <a:moveTo>
                  <a:pt x="2240254" y="0"/>
                </a:moveTo>
                <a:lnTo>
                  <a:pt x="0" y="0"/>
                </a:lnTo>
                <a:lnTo>
                  <a:pt x="0" y="7620"/>
                </a:lnTo>
                <a:lnTo>
                  <a:pt x="2227199" y="7620"/>
                </a:lnTo>
                <a:lnTo>
                  <a:pt x="2240254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30134" y="3116577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15008" y="3117592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603"/>
                </a:lnTo>
                <a:lnTo>
                  <a:pt x="11315" y="13207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26318" y="3117595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822" y="0"/>
                </a:moveTo>
                <a:lnTo>
                  <a:pt x="0" y="0"/>
                </a:lnTo>
                <a:lnTo>
                  <a:pt x="0" y="13208"/>
                </a:lnTo>
                <a:lnTo>
                  <a:pt x="3822" y="13208"/>
                </a:lnTo>
                <a:lnTo>
                  <a:pt x="382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45176" y="3070985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89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837" y="53213"/>
                </a:lnTo>
                <a:lnTo>
                  <a:pt x="81152" y="46609"/>
                </a:lnTo>
                <a:lnTo>
                  <a:pt x="84962" y="46609"/>
                </a:lnTo>
                <a:lnTo>
                  <a:pt x="84962" y="45593"/>
                </a:lnTo>
                <a:lnTo>
                  <a:pt x="87020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048633" y="5214491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535353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93198" y="4296886"/>
            <a:ext cx="2088623" cy="462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961257" y="4403723"/>
            <a:ext cx="93789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87093" y="4780122"/>
            <a:ext cx="106420" cy="1953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65090" y="5845288"/>
            <a:ext cx="2006289" cy="4320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805430" y="5937453"/>
            <a:ext cx="711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=Num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002278" y="3613402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697" y="0"/>
                </a:moveTo>
                <a:lnTo>
                  <a:pt x="1269" y="40005"/>
                </a:lnTo>
                <a:lnTo>
                  <a:pt x="0" y="44704"/>
                </a:lnTo>
                <a:lnTo>
                  <a:pt x="4317" y="51943"/>
                </a:lnTo>
                <a:lnTo>
                  <a:pt x="8877" y="53213"/>
                </a:lnTo>
                <a:lnTo>
                  <a:pt x="87007" y="7620"/>
                </a:lnTo>
                <a:lnTo>
                  <a:pt x="84963" y="7620"/>
                </a:lnTo>
                <a:lnTo>
                  <a:pt x="84963" y="6604"/>
                </a:lnTo>
                <a:lnTo>
                  <a:pt x="81026" y="6604"/>
                </a:lnTo>
                <a:lnTo>
                  <a:pt x="6969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77254" y="3613402"/>
            <a:ext cx="588645" cy="7620"/>
          </a:xfrm>
          <a:custGeom>
            <a:avLst/>
            <a:gdLst/>
            <a:ahLst/>
            <a:cxnLst/>
            <a:rect l="l" t="t" r="r" b="b"/>
            <a:pathLst>
              <a:path w="588645" h="7620">
                <a:moveTo>
                  <a:pt x="0" y="7619"/>
                </a:moveTo>
                <a:lnTo>
                  <a:pt x="588194" y="7619"/>
                </a:lnTo>
                <a:lnTo>
                  <a:pt x="588194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77254" y="3605782"/>
            <a:ext cx="588645" cy="7620"/>
          </a:xfrm>
          <a:custGeom>
            <a:avLst/>
            <a:gdLst/>
            <a:ahLst/>
            <a:cxnLst/>
            <a:rect l="l" t="t" r="r" b="b"/>
            <a:pathLst>
              <a:path w="588645" h="7620">
                <a:moveTo>
                  <a:pt x="0" y="7620"/>
                </a:moveTo>
                <a:lnTo>
                  <a:pt x="588194" y="7620"/>
                </a:lnTo>
                <a:lnTo>
                  <a:pt x="58819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87230" y="3605782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71981" y="3606796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603"/>
                </a:lnTo>
                <a:lnTo>
                  <a:pt x="11315" y="13207"/>
                </a:lnTo>
                <a:lnTo>
                  <a:pt x="11315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83300" y="3606800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949" y="0"/>
                </a:moveTo>
                <a:lnTo>
                  <a:pt x="0" y="0"/>
                </a:lnTo>
                <a:lnTo>
                  <a:pt x="0" y="13207"/>
                </a:lnTo>
                <a:lnTo>
                  <a:pt x="3949" y="13207"/>
                </a:lnTo>
                <a:lnTo>
                  <a:pt x="394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02272" y="3560189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89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710" y="53213"/>
                </a:lnTo>
                <a:lnTo>
                  <a:pt x="81025" y="46609"/>
                </a:lnTo>
                <a:lnTo>
                  <a:pt x="84962" y="46609"/>
                </a:lnTo>
                <a:lnTo>
                  <a:pt x="84962" y="45593"/>
                </a:lnTo>
                <a:lnTo>
                  <a:pt x="87020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701611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Pseudocode</a:t>
            </a:r>
            <a:r>
              <a:rPr dirty="0" spc="-229"/>
              <a:t> </a:t>
            </a:r>
            <a:r>
              <a:rPr dirty="0" spc="-130"/>
              <a:t>–Largest</a:t>
            </a:r>
            <a:r>
              <a:rPr dirty="0" spc="-415"/>
              <a:t> </a:t>
            </a:r>
            <a:r>
              <a:rPr dirty="0" spc="5"/>
              <a:t>of</a:t>
            </a:r>
            <a:r>
              <a:rPr dirty="0" spc="-254"/>
              <a:t> </a:t>
            </a:r>
            <a:r>
              <a:rPr dirty="0" spc="-5"/>
              <a:t>N</a:t>
            </a:r>
            <a:r>
              <a:rPr dirty="0" spc="-295"/>
              <a:t> </a:t>
            </a:r>
            <a:r>
              <a:rPr dirty="0" spc="-95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090" y="1400576"/>
            <a:ext cx="2931160" cy="407860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350"/>
              </a:spcBef>
            </a:pPr>
            <a:r>
              <a:rPr dirty="0" sz="2200" spc="25">
                <a:latin typeface="Verdana"/>
                <a:cs typeface="Verdana"/>
              </a:rPr>
              <a:t>read</a:t>
            </a:r>
            <a:r>
              <a:rPr dirty="0" sz="2200" spc="-1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N</a:t>
            </a:r>
            <a:endParaRPr sz="22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250"/>
              </a:spcBef>
            </a:pPr>
            <a:r>
              <a:rPr dirty="0" sz="2200" spc="-50">
                <a:latin typeface="Verdana"/>
                <a:cs typeface="Verdana"/>
              </a:rPr>
              <a:t>I</a:t>
            </a:r>
            <a:r>
              <a:rPr dirty="0" sz="2200" spc="-50">
                <a:latin typeface="Wingdings"/>
                <a:cs typeface="Wingdings"/>
              </a:rPr>
              <a:t>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0">
                <a:latin typeface="Verdana"/>
                <a:cs typeface="Verdana"/>
              </a:rPr>
              <a:t>1, </a:t>
            </a:r>
            <a:r>
              <a:rPr dirty="0" sz="2200">
                <a:latin typeface="Verdana"/>
                <a:cs typeface="Verdana"/>
              </a:rPr>
              <a:t>L</a:t>
            </a:r>
            <a:r>
              <a:rPr dirty="0" sz="2200" spc="-610">
                <a:latin typeface="Verdana"/>
                <a:cs typeface="Verdana"/>
              </a:rPr>
              <a:t> </a:t>
            </a:r>
            <a:r>
              <a:rPr dirty="0" sz="2200">
                <a:latin typeface="Wingdings"/>
                <a:cs typeface="Wingdings"/>
              </a:rPr>
              <a:t>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204">
                <a:latin typeface="Verdana"/>
                <a:cs typeface="Verdana"/>
              </a:rPr>
              <a:t>-100000</a:t>
            </a:r>
            <a:endParaRPr sz="22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350"/>
              </a:spcBef>
            </a:pPr>
            <a:r>
              <a:rPr dirty="0" sz="2200" spc="-45">
                <a:latin typeface="Verdana"/>
                <a:cs typeface="Verdana"/>
              </a:rPr>
              <a:t>while </a:t>
            </a:r>
            <a:r>
              <a:rPr dirty="0" sz="2200" spc="-85">
                <a:latin typeface="Verdana"/>
                <a:cs typeface="Verdana"/>
              </a:rPr>
              <a:t>I&lt;N</a:t>
            </a:r>
            <a:r>
              <a:rPr dirty="0" sz="2200" spc="-500">
                <a:latin typeface="Verdana"/>
                <a:cs typeface="Verdana"/>
              </a:rPr>
              <a:t> </a:t>
            </a:r>
            <a:r>
              <a:rPr dirty="0" sz="2200" spc="110">
                <a:latin typeface="Verdana"/>
                <a:cs typeface="Verdana"/>
              </a:rPr>
              <a:t>do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300"/>
              </a:spcBef>
            </a:pPr>
            <a:r>
              <a:rPr dirty="0" sz="2200" spc="25">
                <a:latin typeface="Verdana"/>
                <a:cs typeface="Verdana"/>
              </a:rPr>
              <a:t>read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num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300"/>
              </a:spcBef>
            </a:pPr>
            <a:r>
              <a:rPr dirty="0" sz="2200" spc="-65">
                <a:latin typeface="Verdana"/>
                <a:cs typeface="Verdana"/>
              </a:rPr>
              <a:t>if</a:t>
            </a:r>
            <a:r>
              <a:rPr dirty="0" sz="2200" spc="-26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num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&gt;L</a:t>
            </a:r>
            <a:r>
              <a:rPr dirty="0" sz="2200" spc="-585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then</a:t>
            </a:r>
            <a:endParaRPr sz="22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250"/>
              </a:spcBef>
            </a:pPr>
            <a:r>
              <a:rPr dirty="0" sz="2200">
                <a:latin typeface="Verdana"/>
                <a:cs typeface="Verdana"/>
              </a:rPr>
              <a:t>L</a:t>
            </a:r>
            <a:r>
              <a:rPr dirty="0" sz="2200" spc="-505">
                <a:latin typeface="Verdana"/>
                <a:cs typeface="Verdana"/>
              </a:rPr>
              <a:t> </a:t>
            </a:r>
            <a:r>
              <a:rPr dirty="0" sz="2200">
                <a:latin typeface="Wingdings"/>
                <a:cs typeface="Wingdings"/>
              </a:rPr>
              <a:t>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70">
                <a:latin typeface="Verdana"/>
                <a:cs typeface="Verdana"/>
              </a:rPr>
              <a:t>num</a:t>
            </a:r>
            <a:endParaRPr sz="2200">
              <a:latin typeface="Verdana"/>
              <a:cs typeface="Verdana"/>
            </a:endParaRPr>
          </a:p>
          <a:p>
            <a:pPr marL="858519" marR="1099185">
              <a:lnSpc>
                <a:spcPct val="109500"/>
              </a:lnSpc>
              <a:spcBef>
                <a:spcPts val="95"/>
              </a:spcBef>
            </a:pPr>
            <a:r>
              <a:rPr dirty="0" sz="2200" spc="-15">
                <a:latin typeface="Verdana"/>
                <a:cs typeface="Verdana"/>
              </a:rPr>
              <a:t>endif  </a:t>
            </a:r>
            <a:r>
              <a:rPr dirty="0" sz="2200" spc="-50">
                <a:latin typeface="Verdana"/>
                <a:cs typeface="Verdana"/>
              </a:rPr>
              <a:t>I</a:t>
            </a:r>
            <a:r>
              <a:rPr dirty="0" sz="2200" spc="-50">
                <a:latin typeface="Wingdings"/>
                <a:cs typeface="Wingdings"/>
              </a:rPr>
              <a:t>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Verdana"/>
                <a:cs typeface="Verdana"/>
              </a:rPr>
              <a:t>I+1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200" spc="-5">
                <a:latin typeface="Verdana"/>
                <a:cs typeface="Verdana"/>
              </a:rPr>
              <a:t>endwhile</a:t>
            </a:r>
            <a:endParaRPr sz="2200">
              <a:latin typeface="Verdana"/>
              <a:cs typeface="Verdana"/>
            </a:endParaRPr>
          </a:p>
          <a:p>
            <a:pPr marL="12700" marR="2077085">
              <a:lnSpc>
                <a:spcPct val="110000"/>
              </a:lnSpc>
            </a:pPr>
            <a:r>
              <a:rPr dirty="0" sz="2200" spc="-85">
                <a:latin typeface="Verdana"/>
                <a:cs typeface="Verdana"/>
              </a:rPr>
              <a:t>print</a:t>
            </a:r>
            <a:r>
              <a:rPr dirty="0" sz="2200" spc="-3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L  </a:t>
            </a:r>
            <a:r>
              <a:rPr dirty="0" sz="2200" spc="-114">
                <a:latin typeface="Verdana"/>
                <a:cs typeface="Verdana"/>
              </a:rPr>
              <a:t>exit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50831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/>
              <a:t>Lets</a:t>
            </a:r>
            <a:r>
              <a:rPr dirty="0" spc="-385"/>
              <a:t> </a:t>
            </a:r>
            <a:r>
              <a:rPr dirty="0" spc="-175"/>
              <a:t>try</a:t>
            </a:r>
            <a:r>
              <a:rPr dirty="0" spc="-515"/>
              <a:t> </a:t>
            </a:r>
            <a:r>
              <a:rPr dirty="0" spc="50"/>
              <a:t>one</a:t>
            </a:r>
            <a:r>
              <a:rPr dirty="0" spc="150"/>
              <a:t> </a:t>
            </a:r>
            <a:r>
              <a:rPr dirty="0" spc="-35"/>
              <a:t>more</a:t>
            </a:r>
            <a:r>
              <a:rPr dirty="0" spc="-715"/>
              <a:t> </a:t>
            </a:r>
            <a:r>
              <a:rPr dirty="0" spc="-75"/>
              <a:t>pattern!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2667" y="1399411"/>
            <a:ext cx="6489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5">
                <a:latin typeface="Verdana"/>
                <a:cs typeface="Verdana"/>
              </a:rPr>
              <a:t>read</a:t>
            </a:r>
            <a:r>
              <a:rPr dirty="0" sz="1500" spc="-26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2667" y="1624201"/>
            <a:ext cx="3448685" cy="3915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i </a:t>
            </a:r>
            <a:r>
              <a:rPr dirty="0" sz="1500">
                <a:latin typeface="Wingdings"/>
                <a:cs typeface="Wingdings"/>
              </a:rPr>
              <a:t></a:t>
            </a:r>
            <a:r>
              <a:rPr dirty="0" sz="1500" spc="-195">
                <a:latin typeface="Times New Roman"/>
                <a:cs typeface="Times New Roman"/>
              </a:rPr>
              <a:t> </a:t>
            </a:r>
            <a:r>
              <a:rPr dirty="0" sz="150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algn="r" marR="2114550">
              <a:lnSpc>
                <a:spcPts val="1785"/>
              </a:lnSpc>
              <a:spcBef>
                <a:spcPts val="30"/>
              </a:spcBef>
            </a:pPr>
            <a:r>
              <a:rPr dirty="0" sz="1500" spc="-30">
                <a:latin typeface="Verdana"/>
                <a:cs typeface="Verdana"/>
              </a:rPr>
              <a:t>while</a:t>
            </a:r>
            <a:r>
              <a:rPr dirty="0" sz="1500" spc="-125">
                <a:latin typeface="Verdana"/>
                <a:cs typeface="Verdana"/>
              </a:rPr>
              <a:t> </a:t>
            </a:r>
            <a:r>
              <a:rPr dirty="0" sz="1500" spc="-5">
                <a:latin typeface="Verdana"/>
                <a:cs typeface="Verdana"/>
              </a:rPr>
              <a:t>i</a:t>
            </a:r>
            <a:r>
              <a:rPr dirty="0" sz="1500" spc="-245">
                <a:latin typeface="Verdana"/>
                <a:cs typeface="Verdana"/>
              </a:rPr>
              <a:t> </a:t>
            </a:r>
            <a:r>
              <a:rPr dirty="0" sz="1500" spc="-150">
                <a:latin typeface="Verdana"/>
                <a:cs typeface="Verdana"/>
              </a:rPr>
              <a:t>&lt;=N</a:t>
            </a:r>
            <a:r>
              <a:rPr dirty="0" sz="1500" spc="-260">
                <a:latin typeface="Verdana"/>
                <a:cs typeface="Verdana"/>
              </a:rPr>
              <a:t> </a:t>
            </a:r>
            <a:r>
              <a:rPr dirty="0" sz="1500" spc="70">
                <a:latin typeface="Verdana"/>
                <a:cs typeface="Verdana"/>
              </a:rPr>
              <a:t>do</a:t>
            </a:r>
            <a:endParaRPr sz="1500">
              <a:latin typeface="Verdana"/>
              <a:cs typeface="Verdana"/>
            </a:endParaRPr>
          </a:p>
          <a:p>
            <a:pPr algn="r" marR="2132330">
              <a:lnSpc>
                <a:spcPts val="1785"/>
              </a:lnSpc>
            </a:pPr>
            <a:r>
              <a:rPr dirty="0" sz="1500" spc="35">
                <a:latin typeface="Verdana"/>
                <a:cs typeface="Verdana"/>
              </a:rPr>
              <a:t>j</a:t>
            </a:r>
            <a:r>
              <a:rPr dirty="0" sz="1500" spc="35">
                <a:latin typeface="Wingdings"/>
                <a:cs typeface="Wingdings"/>
              </a:rPr>
              <a:t></a:t>
            </a:r>
            <a:r>
              <a:rPr dirty="0" sz="1500" spc="45">
                <a:latin typeface="Times New Roman"/>
                <a:cs typeface="Times New Roman"/>
              </a:rPr>
              <a:t> </a:t>
            </a:r>
            <a:r>
              <a:rPr dirty="0" sz="150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30"/>
              </a:spcBef>
            </a:pPr>
            <a:r>
              <a:rPr dirty="0" sz="1500" spc="-30">
                <a:latin typeface="Verdana"/>
                <a:cs typeface="Verdana"/>
              </a:rPr>
              <a:t>while </a:t>
            </a:r>
            <a:r>
              <a:rPr dirty="0" sz="1500" spc="-95">
                <a:latin typeface="Verdana"/>
                <a:cs typeface="Verdana"/>
              </a:rPr>
              <a:t>j&lt;=n-i</a:t>
            </a:r>
            <a:r>
              <a:rPr dirty="0" sz="1500" spc="-345">
                <a:latin typeface="Verdana"/>
                <a:cs typeface="Verdana"/>
              </a:rPr>
              <a:t> </a:t>
            </a:r>
            <a:r>
              <a:rPr dirty="0" sz="1500" spc="75">
                <a:latin typeface="Verdana"/>
                <a:cs typeface="Verdana"/>
              </a:rPr>
              <a:t>do</a:t>
            </a:r>
            <a:endParaRPr sz="1500">
              <a:latin typeface="Verdana"/>
              <a:cs typeface="Verdana"/>
            </a:endParaRPr>
          </a:p>
          <a:p>
            <a:pPr marL="1772920" marR="992505">
              <a:lnSpc>
                <a:spcPts val="1770"/>
              </a:lnSpc>
              <a:spcBef>
                <a:spcPts val="85"/>
              </a:spcBef>
            </a:pPr>
            <a:r>
              <a:rPr dirty="0" sz="1500" spc="-60">
                <a:latin typeface="Verdana"/>
                <a:cs typeface="Verdana"/>
              </a:rPr>
              <a:t>print </a:t>
            </a:r>
            <a:r>
              <a:rPr dirty="0" sz="1500">
                <a:latin typeface="Verdana"/>
                <a:cs typeface="Verdana"/>
              </a:rPr>
              <a:t>‘ ‘  </a:t>
            </a:r>
            <a:r>
              <a:rPr dirty="0" sz="1500" spc="35">
                <a:latin typeface="Verdana"/>
                <a:cs typeface="Verdana"/>
              </a:rPr>
              <a:t>j</a:t>
            </a:r>
            <a:r>
              <a:rPr dirty="0" sz="1500" spc="35">
                <a:latin typeface="Wingdings"/>
                <a:cs typeface="Wingdings"/>
              </a:rPr>
              <a:t>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55">
                <a:latin typeface="Verdana"/>
                <a:cs typeface="Verdana"/>
              </a:rPr>
              <a:t>j+1</a:t>
            </a:r>
            <a:endParaRPr sz="1500">
              <a:latin typeface="Verdana"/>
              <a:cs typeface="Verdana"/>
            </a:endParaRPr>
          </a:p>
          <a:p>
            <a:pPr marL="858519">
              <a:lnSpc>
                <a:spcPts val="1760"/>
              </a:lnSpc>
            </a:pPr>
            <a:r>
              <a:rPr dirty="0" sz="1500" spc="-10">
                <a:latin typeface="Verdana"/>
                <a:cs typeface="Verdana"/>
              </a:rPr>
              <a:t>endwhile</a:t>
            </a:r>
            <a:endParaRPr sz="1500">
              <a:latin typeface="Verdana"/>
              <a:cs typeface="Verdana"/>
            </a:endParaRPr>
          </a:p>
          <a:p>
            <a:pPr marL="858519" marR="922655">
              <a:lnSpc>
                <a:spcPts val="1830"/>
              </a:lnSpc>
              <a:spcBef>
                <a:spcPts val="20"/>
              </a:spcBef>
            </a:pPr>
            <a:r>
              <a:rPr dirty="0" sz="1500" spc="35">
                <a:latin typeface="Verdana"/>
                <a:cs typeface="Verdana"/>
              </a:rPr>
              <a:t>j</a:t>
            </a:r>
            <a:r>
              <a:rPr dirty="0" sz="1500" spc="35">
                <a:latin typeface="Wingdings"/>
                <a:cs typeface="Wingdings"/>
              </a:rPr>
              <a:t>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 spc="-70">
                <a:latin typeface="Verdana"/>
                <a:cs typeface="Verdana"/>
              </a:rPr>
              <a:t>1, </a:t>
            </a:r>
            <a:r>
              <a:rPr dirty="0" sz="1500" spc="-10">
                <a:latin typeface="Verdana"/>
                <a:cs typeface="Verdana"/>
              </a:rPr>
              <a:t>value </a:t>
            </a:r>
            <a:r>
              <a:rPr dirty="0" sz="1500">
                <a:latin typeface="Wingdings"/>
                <a:cs typeface="Wingdings"/>
              </a:rPr>
              <a:t>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>
                <a:latin typeface="Verdana"/>
                <a:cs typeface="Verdana"/>
              </a:rPr>
              <a:t>1  </a:t>
            </a:r>
            <a:r>
              <a:rPr dirty="0" sz="1500" spc="-30">
                <a:latin typeface="Verdana"/>
                <a:cs typeface="Verdana"/>
              </a:rPr>
              <a:t>while</a:t>
            </a:r>
            <a:r>
              <a:rPr dirty="0" sz="1500" spc="-120">
                <a:latin typeface="Verdana"/>
                <a:cs typeface="Verdana"/>
              </a:rPr>
              <a:t> </a:t>
            </a:r>
            <a:r>
              <a:rPr dirty="0" sz="1500" spc="-125">
                <a:latin typeface="Verdana"/>
                <a:cs typeface="Verdana"/>
              </a:rPr>
              <a:t>j&lt;=2*i</a:t>
            </a:r>
            <a:r>
              <a:rPr dirty="0" sz="1500" spc="-400">
                <a:latin typeface="Verdana"/>
                <a:cs typeface="Verdana"/>
              </a:rPr>
              <a:t> </a:t>
            </a:r>
            <a:r>
              <a:rPr dirty="0" sz="1500" spc="-5">
                <a:latin typeface="Verdana"/>
                <a:cs typeface="Verdana"/>
              </a:rPr>
              <a:t>-</a:t>
            </a:r>
            <a:r>
              <a:rPr dirty="0" sz="1500" spc="-39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1</a:t>
            </a:r>
            <a:r>
              <a:rPr dirty="0" sz="1500" spc="-180">
                <a:latin typeface="Verdana"/>
                <a:cs typeface="Verdana"/>
              </a:rPr>
              <a:t> </a:t>
            </a:r>
            <a:r>
              <a:rPr dirty="0" sz="1500" spc="75">
                <a:latin typeface="Verdana"/>
                <a:cs typeface="Verdana"/>
              </a:rPr>
              <a:t>do</a:t>
            </a:r>
            <a:endParaRPr sz="1500">
              <a:latin typeface="Verdana"/>
              <a:cs typeface="Verdana"/>
            </a:endParaRPr>
          </a:p>
          <a:p>
            <a:pPr marL="1772920" marR="702945">
              <a:lnSpc>
                <a:spcPts val="1770"/>
              </a:lnSpc>
              <a:spcBef>
                <a:spcPts val="15"/>
              </a:spcBef>
            </a:pPr>
            <a:r>
              <a:rPr dirty="0" sz="1500" spc="-55">
                <a:latin typeface="Verdana"/>
                <a:cs typeface="Verdana"/>
              </a:rPr>
              <a:t>print</a:t>
            </a:r>
            <a:r>
              <a:rPr dirty="0" sz="1500" spc="-295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value  </a:t>
            </a:r>
            <a:r>
              <a:rPr dirty="0" sz="1500" spc="35">
                <a:latin typeface="Verdana"/>
                <a:cs typeface="Verdana"/>
              </a:rPr>
              <a:t>j</a:t>
            </a:r>
            <a:r>
              <a:rPr dirty="0" sz="1500" spc="35">
                <a:latin typeface="Wingdings"/>
                <a:cs typeface="Wingdings"/>
              </a:rPr>
              <a:t>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55">
                <a:latin typeface="Verdana"/>
                <a:cs typeface="Verdana"/>
              </a:rPr>
              <a:t>j+1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ts val="1745"/>
              </a:lnSpc>
            </a:pPr>
            <a:r>
              <a:rPr dirty="0" sz="1500" spc="-10">
                <a:latin typeface="Verdana"/>
                <a:cs typeface="Verdana"/>
              </a:rPr>
              <a:t>value </a:t>
            </a:r>
            <a:r>
              <a:rPr dirty="0" sz="1500">
                <a:latin typeface="Wingdings"/>
                <a:cs typeface="Wingdings"/>
              </a:rPr>
              <a:t>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Verdana"/>
                <a:cs typeface="Verdana"/>
              </a:rPr>
              <a:t>value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5">
                <a:latin typeface="Verdana"/>
                <a:cs typeface="Verdana"/>
              </a:rPr>
              <a:t>+1</a:t>
            </a:r>
            <a:endParaRPr sz="1500">
              <a:latin typeface="Verdana"/>
              <a:cs typeface="Verdana"/>
            </a:endParaRPr>
          </a:p>
          <a:p>
            <a:pPr algn="just" marL="858519" marR="1727835">
              <a:lnSpc>
                <a:spcPct val="99200"/>
              </a:lnSpc>
              <a:spcBef>
                <a:spcPts val="45"/>
              </a:spcBef>
            </a:pPr>
            <a:r>
              <a:rPr dirty="0" sz="1500" spc="-20">
                <a:latin typeface="Verdana"/>
                <a:cs typeface="Verdana"/>
              </a:rPr>
              <a:t>endwhile  </a:t>
            </a:r>
            <a:r>
              <a:rPr dirty="0" sz="1500" spc="-60">
                <a:latin typeface="Verdana"/>
                <a:cs typeface="Verdana"/>
              </a:rPr>
              <a:t>print </a:t>
            </a:r>
            <a:r>
              <a:rPr dirty="0" sz="1500" spc="95">
                <a:latin typeface="Verdana"/>
                <a:cs typeface="Verdana"/>
              </a:rPr>
              <a:t>‘\n’  </a:t>
            </a:r>
            <a:r>
              <a:rPr dirty="0" sz="1500">
                <a:latin typeface="Verdana"/>
                <a:cs typeface="Verdana"/>
              </a:rPr>
              <a:t> </a:t>
            </a:r>
            <a:r>
              <a:rPr dirty="0" sz="1500" spc="-5">
                <a:latin typeface="Verdana"/>
                <a:cs typeface="Verdana"/>
              </a:rPr>
              <a:t>i</a:t>
            </a:r>
            <a:r>
              <a:rPr dirty="0" sz="1500" spc="-254">
                <a:latin typeface="Verdana"/>
                <a:cs typeface="Verdana"/>
              </a:rPr>
              <a:t> </a:t>
            </a:r>
            <a:r>
              <a:rPr dirty="0" sz="1500">
                <a:latin typeface="Wingdings"/>
                <a:cs typeface="Wingdings"/>
              </a:rPr>
              <a:t>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Verdana"/>
                <a:cs typeface="Verdana"/>
              </a:rPr>
              <a:t>i</a:t>
            </a:r>
            <a:r>
              <a:rPr dirty="0" sz="1500" spc="-250">
                <a:latin typeface="Verdana"/>
                <a:cs typeface="Verdana"/>
              </a:rPr>
              <a:t> </a:t>
            </a:r>
            <a:r>
              <a:rPr dirty="0" sz="1500" spc="25">
                <a:latin typeface="Verdana"/>
                <a:cs typeface="Verdana"/>
              </a:rPr>
              <a:t>+1</a:t>
            </a:r>
            <a:endParaRPr sz="1500">
              <a:latin typeface="Verdana"/>
              <a:cs typeface="Verdana"/>
            </a:endParaRPr>
          </a:p>
          <a:p>
            <a:pPr marL="12700" marR="2595880">
              <a:lnSpc>
                <a:spcPct val="100000"/>
              </a:lnSpc>
              <a:spcBef>
                <a:spcPts val="30"/>
              </a:spcBef>
            </a:pPr>
            <a:r>
              <a:rPr dirty="0" sz="1500" spc="15">
                <a:latin typeface="Verdana"/>
                <a:cs typeface="Verdana"/>
              </a:rPr>
              <a:t>e</a:t>
            </a:r>
            <a:r>
              <a:rPr dirty="0" sz="1500" spc="10">
                <a:latin typeface="Verdana"/>
                <a:cs typeface="Verdana"/>
              </a:rPr>
              <a:t>n</a:t>
            </a:r>
            <a:r>
              <a:rPr dirty="0" sz="1500" spc="40">
                <a:latin typeface="Verdana"/>
                <a:cs typeface="Verdana"/>
              </a:rPr>
              <a:t>d</a:t>
            </a:r>
            <a:r>
              <a:rPr dirty="0" sz="1500" spc="55">
                <a:latin typeface="Verdana"/>
                <a:cs typeface="Verdana"/>
              </a:rPr>
              <a:t>w</a:t>
            </a:r>
            <a:r>
              <a:rPr dirty="0" sz="1500" spc="-110">
                <a:latin typeface="Verdana"/>
                <a:cs typeface="Verdana"/>
              </a:rPr>
              <a:t>h</a:t>
            </a:r>
            <a:r>
              <a:rPr dirty="0" sz="1500" spc="-45">
                <a:latin typeface="Verdana"/>
                <a:cs typeface="Verdana"/>
              </a:rPr>
              <a:t>i</a:t>
            </a:r>
            <a:r>
              <a:rPr dirty="0" sz="1500" spc="-110">
                <a:latin typeface="Verdana"/>
                <a:cs typeface="Verdana"/>
              </a:rPr>
              <a:t>l</a:t>
            </a:r>
            <a:r>
              <a:rPr dirty="0" sz="1500">
                <a:latin typeface="Verdana"/>
                <a:cs typeface="Verdana"/>
              </a:rPr>
              <a:t>e  </a:t>
            </a:r>
            <a:r>
              <a:rPr dirty="0" sz="1500" spc="-60">
                <a:latin typeface="Verdana"/>
                <a:cs typeface="Verdana"/>
              </a:rPr>
              <a:t>exit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219" y="1302512"/>
            <a:ext cx="1666875" cy="2235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2400" spc="-15">
                <a:latin typeface="Courier New"/>
                <a:cs typeface="Courier New"/>
              </a:rPr>
              <a:t>123</a:t>
            </a:r>
            <a:endParaRPr sz="2400">
              <a:latin typeface="Courier New"/>
              <a:cs typeface="Courier New"/>
            </a:endParaRPr>
          </a:p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latin typeface="Courier New"/>
                <a:cs typeface="Courier New"/>
              </a:rPr>
              <a:t>12345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15">
                <a:latin typeface="Courier New"/>
                <a:cs typeface="Courier New"/>
              </a:rPr>
              <a:t>1234567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latin typeface="Courier New"/>
                <a:cs typeface="Courier New"/>
              </a:rPr>
              <a:t>123456789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550799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What </a:t>
            </a:r>
            <a:r>
              <a:rPr dirty="0" spc="15"/>
              <a:t>does </a:t>
            </a:r>
            <a:r>
              <a:rPr dirty="0" spc="-5"/>
              <a:t>a </a:t>
            </a:r>
            <a:r>
              <a:rPr dirty="0" spc="10"/>
              <a:t>computer</a:t>
            </a:r>
            <a:r>
              <a:rPr dirty="0" spc="-745"/>
              <a:t> </a:t>
            </a:r>
            <a:r>
              <a:rPr dirty="0" spc="155"/>
              <a:t>do?</a:t>
            </a:r>
          </a:p>
        </p:txBody>
      </p:sp>
      <p:sp>
        <p:nvSpPr>
          <p:cNvPr id="3" name="object 3"/>
          <p:cNvSpPr/>
          <p:nvPr/>
        </p:nvSpPr>
        <p:spPr>
          <a:xfrm>
            <a:off x="3234715" y="2422392"/>
            <a:ext cx="2676878" cy="2829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90847" y="3654932"/>
            <a:ext cx="1157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3665" y="3809997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837" y="0"/>
                </a:moveTo>
                <a:lnTo>
                  <a:pt x="1269" y="40005"/>
                </a:lnTo>
                <a:lnTo>
                  <a:pt x="0" y="44704"/>
                </a:lnTo>
                <a:lnTo>
                  <a:pt x="4317" y="51943"/>
                </a:lnTo>
                <a:lnTo>
                  <a:pt x="8889" y="53213"/>
                </a:lnTo>
                <a:lnTo>
                  <a:pt x="87020" y="7620"/>
                </a:lnTo>
                <a:lnTo>
                  <a:pt x="84962" y="7620"/>
                </a:lnTo>
                <a:lnTo>
                  <a:pt x="84962" y="6604"/>
                </a:lnTo>
                <a:lnTo>
                  <a:pt x="81152" y="6604"/>
                </a:lnTo>
                <a:lnTo>
                  <a:pt x="69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12039" y="3809998"/>
            <a:ext cx="1445260" cy="7620"/>
          </a:xfrm>
          <a:custGeom>
            <a:avLst/>
            <a:gdLst/>
            <a:ahLst/>
            <a:cxnLst/>
            <a:rect l="l" t="t" r="r" b="b"/>
            <a:pathLst>
              <a:path w="1445260" h="7620">
                <a:moveTo>
                  <a:pt x="0" y="7619"/>
                </a:moveTo>
                <a:lnTo>
                  <a:pt x="1444929" y="7619"/>
                </a:lnTo>
                <a:lnTo>
                  <a:pt x="1444929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12039" y="3802378"/>
            <a:ext cx="1445260" cy="7620"/>
          </a:xfrm>
          <a:custGeom>
            <a:avLst/>
            <a:gdLst/>
            <a:ahLst/>
            <a:cxnLst/>
            <a:rect l="l" t="t" r="r" b="b"/>
            <a:pathLst>
              <a:path w="1445260" h="7620">
                <a:moveTo>
                  <a:pt x="0" y="7620"/>
                </a:moveTo>
                <a:lnTo>
                  <a:pt x="1444929" y="7620"/>
                </a:lnTo>
                <a:lnTo>
                  <a:pt x="144492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8625" y="380237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2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3505" y="3803392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604"/>
                </a:lnTo>
                <a:lnTo>
                  <a:pt x="11315" y="13208"/>
                </a:lnTo>
                <a:lnTo>
                  <a:pt x="11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4821" y="3803396"/>
            <a:ext cx="3810" cy="13335"/>
          </a:xfrm>
          <a:custGeom>
            <a:avLst/>
            <a:gdLst/>
            <a:ahLst/>
            <a:cxnLst/>
            <a:rect l="l" t="t" r="r" b="b"/>
            <a:pathLst>
              <a:path w="3810" h="13335">
                <a:moveTo>
                  <a:pt x="3810" y="0"/>
                </a:moveTo>
                <a:lnTo>
                  <a:pt x="0" y="0"/>
                </a:lnTo>
                <a:lnTo>
                  <a:pt x="0" y="13207"/>
                </a:lnTo>
                <a:lnTo>
                  <a:pt x="3810" y="13207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93666" y="3756785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89" y="0"/>
                </a:moveTo>
                <a:lnTo>
                  <a:pt x="4317" y="1270"/>
                </a:lnTo>
                <a:lnTo>
                  <a:pt x="0" y="8509"/>
                </a:lnTo>
                <a:lnTo>
                  <a:pt x="1269" y="13208"/>
                </a:lnTo>
                <a:lnTo>
                  <a:pt x="69837" y="53213"/>
                </a:lnTo>
                <a:lnTo>
                  <a:pt x="81152" y="46609"/>
                </a:lnTo>
                <a:lnTo>
                  <a:pt x="84962" y="46609"/>
                </a:lnTo>
                <a:lnTo>
                  <a:pt x="84962" y="45593"/>
                </a:lnTo>
                <a:lnTo>
                  <a:pt x="87020" y="45593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32265" y="3809997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69837" y="0"/>
                </a:moveTo>
                <a:lnTo>
                  <a:pt x="1270" y="40005"/>
                </a:lnTo>
                <a:lnTo>
                  <a:pt x="0" y="44704"/>
                </a:lnTo>
                <a:lnTo>
                  <a:pt x="4318" y="51943"/>
                </a:lnTo>
                <a:lnTo>
                  <a:pt x="8890" y="53213"/>
                </a:lnTo>
                <a:lnTo>
                  <a:pt x="87020" y="7620"/>
                </a:lnTo>
                <a:lnTo>
                  <a:pt x="84963" y="7620"/>
                </a:lnTo>
                <a:lnTo>
                  <a:pt x="84963" y="6604"/>
                </a:lnTo>
                <a:lnTo>
                  <a:pt x="81153" y="6604"/>
                </a:lnTo>
                <a:lnTo>
                  <a:pt x="69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50639" y="3809998"/>
            <a:ext cx="1445260" cy="7620"/>
          </a:xfrm>
          <a:custGeom>
            <a:avLst/>
            <a:gdLst/>
            <a:ahLst/>
            <a:cxnLst/>
            <a:rect l="l" t="t" r="r" b="b"/>
            <a:pathLst>
              <a:path w="1445259" h="7620">
                <a:moveTo>
                  <a:pt x="0" y="7619"/>
                </a:moveTo>
                <a:lnTo>
                  <a:pt x="1444929" y="7619"/>
                </a:lnTo>
                <a:lnTo>
                  <a:pt x="1444929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50639" y="3802378"/>
            <a:ext cx="1445260" cy="7620"/>
          </a:xfrm>
          <a:custGeom>
            <a:avLst/>
            <a:gdLst/>
            <a:ahLst/>
            <a:cxnLst/>
            <a:rect l="l" t="t" r="r" b="b"/>
            <a:pathLst>
              <a:path w="1445259" h="7620">
                <a:moveTo>
                  <a:pt x="0" y="7620"/>
                </a:moveTo>
                <a:lnTo>
                  <a:pt x="1444929" y="7620"/>
                </a:lnTo>
                <a:lnTo>
                  <a:pt x="144492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17225" y="380237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2057" y="0"/>
                </a:moveTo>
                <a:lnTo>
                  <a:pt x="0" y="0"/>
                </a:lnTo>
                <a:lnTo>
                  <a:pt x="0" y="15240"/>
                </a:lnTo>
                <a:lnTo>
                  <a:pt x="2057" y="15240"/>
                </a:lnTo>
                <a:lnTo>
                  <a:pt x="15113" y="7620"/>
                </a:lnTo>
                <a:lnTo>
                  <a:pt x="2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02101" y="3803392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5">
                <a:moveTo>
                  <a:pt x="11315" y="0"/>
                </a:moveTo>
                <a:lnTo>
                  <a:pt x="0" y="6604"/>
                </a:lnTo>
                <a:lnTo>
                  <a:pt x="11315" y="13208"/>
                </a:lnTo>
                <a:lnTo>
                  <a:pt x="11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13421" y="3803396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5" h="13335">
                <a:moveTo>
                  <a:pt x="3822" y="0"/>
                </a:moveTo>
                <a:lnTo>
                  <a:pt x="0" y="0"/>
                </a:lnTo>
                <a:lnTo>
                  <a:pt x="0" y="13207"/>
                </a:lnTo>
                <a:lnTo>
                  <a:pt x="3822" y="13207"/>
                </a:lnTo>
                <a:lnTo>
                  <a:pt x="3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32267" y="3756785"/>
            <a:ext cx="87630" cy="53340"/>
          </a:xfrm>
          <a:custGeom>
            <a:avLst/>
            <a:gdLst/>
            <a:ahLst/>
            <a:cxnLst/>
            <a:rect l="l" t="t" r="r" b="b"/>
            <a:pathLst>
              <a:path w="87629" h="53339">
                <a:moveTo>
                  <a:pt x="8890" y="0"/>
                </a:moveTo>
                <a:lnTo>
                  <a:pt x="4318" y="1270"/>
                </a:lnTo>
                <a:lnTo>
                  <a:pt x="0" y="8509"/>
                </a:lnTo>
                <a:lnTo>
                  <a:pt x="1270" y="13208"/>
                </a:lnTo>
                <a:lnTo>
                  <a:pt x="69837" y="53213"/>
                </a:lnTo>
                <a:lnTo>
                  <a:pt x="81153" y="46609"/>
                </a:lnTo>
                <a:lnTo>
                  <a:pt x="84963" y="46609"/>
                </a:lnTo>
                <a:lnTo>
                  <a:pt x="84963" y="45593"/>
                </a:lnTo>
                <a:lnTo>
                  <a:pt x="87020" y="45593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73273" y="3406267"/>
            <a:ext cx="600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5">
                <a:solidFill>
                  <a:srgbClr val="EE5846"/>
                </a:solidFill>
                <a:latin typeface="Verdana"/>
                <a:cs typeface="Verdana"/>
              </a:rPr>
              <a:t>I</a:t>
            </a:r>
            <a:r>
              <a:rPr dirty="0" sz="1800" spc="-55">
                <a:solidFill>
                  <a:srgbClr val="EE5846"/>
                </a:solidFill>
                <a:latin typeface="Verdana"/>
                <a:cs typeface="Verdana"/>
              </a:rPr>
              <a:t>n</a:t>
            </a:r>
            <a:r>
              <a:rPr dirty="0" sz="1800" spc="25">
                <a:solidFill>
                  <a:srgbClr val="EE5846"/>
                </a:solidFill>
                <a:latin typeface="Verdana"/>
                <a:cs typeface="Verdana"/>
              </a:rPr>
              <a:t>p</a:t>
            </a:r>
            <a:r>
              <a:rPr dirty="0" sz="1800" spc="15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dirty="0" sz="1800" spc="-5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9737" y="3424326"/>
            <a:ext cx="819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>
                <a:solidFill>
                  <a:srgbClr val="EE5846"/>
                </a:solidFill>
                <a:latin typeface="Verdana"/>
                <a:cs typeface="Verdana"/>
              </a:rPr>
              <a:t>O</a:t>
            </a:r>
            <a:r>
              <a:rPr dirty="0" sz="1800" spc="-9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dirty="0" sz="1800" spc="-8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r>
              <a:rPr dirty="0" sz="1800" spc="20">
                <a:solidFill>
                  <a:srgbClr val="EE5846"/>
                </a:solidFill>
                <a:latin typeface="Verdana"/>
                <a:cs typeface="Verdana"/>
              </a:rPr>
              <a:t>p</a:t>
            </a:r>
            <a:r>
              <a:rPr dirty="0" sz="1800" spc="15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dirty="0" sz="1800" spc="-5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226568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Time </a:t>
            </a:r>
            <a:r>
              <a:rPr dirty="0" spc="-10"/>
              <a:t>to</a:t>
            </a:r>
            <a:r>
              <a:rPr dirty="0" spc="-670"/>
              <a:t> </a:t>
            </a:r>
            <a:r>
              <a:rPr dirty="0" spc="-165"/>
              <a:t>try?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056" y="1466405"/>
            <a:ext cx="6009640" cy="383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5859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15">
                <a:latin typeface="Verdana"/>
                <a:cs typeface="Verdana"/>
              </a:rPr>
              <a:t>Convert </a:t>
            </a:r>
            <a:r>
              <a:rPr dirty="0" sz="2400" spc="-85">
                <a:latin typeface="Verdana"/>
                <a:cs typeface="Verdana"/>
              </a:rPr>
              <a:t>your </a:t>
            </a:r>
            <a:r>
              <a:rPr dirty="0" sz="2400" spc="-45">
                <a:latin typeface="Verdana"/>
                <a:cs typeface="Verdana"/>
              </a:rPr>
              <a:t>flowcharts </a:t>
            </a:r>
            <a:r>
              <a:rPr dirty="0" sz="2400" spc="-65">
                <a:latin typeface="Verdana"/>
                <a:cs typeface="Verdana"/>
              </a:rPr>
              <a:t>into  </a:t>
            </a:r>
            <a:r>
              <a:rPr dirty="0" sz="2400" spc="40">
                <a:latin typeface="Verdana"/>
                <a:cs typeface="Verdana"/>
              </a:rPr>
              <a:t>pseudocode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4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25">
                <a:latin typeface="Verdana"/>
                <a:cs typeface="Verdana"/>
              </a:rPr>
              <a:t>Read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print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below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859155">
              <a:lnSpc>
                <a:spcPct val="100000"/>
              </a:lnSpc>
              <a:spcBef>
                <a:spcPts val="35"/>
              </a:spcBef>
            </a:pPr>
            <a:r>
              <a:rPr dirty="0" sz="2400" spc="-5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  <a:spcBef>
                <a:spcPts val="600"/>
              </a:spcBef>
            </a:pPr>
            <a:r>
              <a:rPr dirty="0" sz="2400" spc="-15">
                <a:latin typeface="Courier New"/>
                <a:cs typeface="Courier New"/>
              </a:rPr>
              <a:t>232</a:t>
            </a:r>
            <a:endParaRPr sz="2400">
              <a:latin typeface="Courier New"/>
              <a:cs typeface="Courier New"/>
            </a:endParaRPr>
          </a:p>
          <a:p>
            <a:pPr algn="ctr" marR="3957954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latin typeface="Courier New"/>
                <a:cs typeface="Courier New"/>
              </a:rPr>
              <a:t>34543</a:t>
            </a:r>
            <a:endParaRPr sz="2400">
              <a:latin typeface="Courier New"/>
              <a:cs typeface="Courier New"/>
            </a:endParaRPr>
          </a:p>
          <a:p>
            <a:pPr algn="ctr" marR="395224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Courier New"/>
                <a:cs typeface="Courier New"/>
              </a:rPr>
              <a:t>4567654</a:t>
            </a:r>
            <a:endParaRPr sz="2400">
              <a:latin typeface="Courier New"/>
              <a:cs typeface="Courier New"/>
            </a:endParaRPr>
          </a:p>
          <a:p>
            <a:pPr algn="ctr" marR="3956050">
              <a:lnSpc>
                <a:spcPct val="100000"/>
              </a:lnSpc>
              <a:spcBef>
                <a:spcPts val="600"/>
              </a:spcBef>
            </a:pPr>
            <a:r>
              <a:rPr dirty="0" sz="2400" spc="-15">
                <a:latin typeface="Courier New"/>
                <a:cs typeface="Courier New"/>
              </a:rPr>
              <a:t>567898765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800" spc="-90">
                <a:solidFill>
                  <a:srgbClr val="BC5C45"/>
                </a:solidFill>
                <a:latin typeface="Verdana"/>
                <a:cs typeface="Verdana"/>
              </a:rPr>
              <a:t>III.</a:t>
            </a:r>
            <a:r>
              <a:rPr dirty="0" sz="2400" spc="-90">
                <a:latin typeface="Verdana"/>
                <a:cs typeface="Verdana"/>
              </a:rPr>
              <a:t>Given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number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N,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find</a:t>
            </a:r>
            <a:r>
              <a:rPr dirty="0" sz="2400" spc="-24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sum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its</a:t>
            </a:r>
            <a:r>
              <a:rPr dirty="0" sz="2400" spc="-40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digits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546354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0"/>
              <a:t>BT</a:t>
            </a:r>
            <a:r>
              <a:rPr dirty="0" spc="-720"/>
              <a:t> </a:t>
            </a:r>
            <a:r>
              <a:rPr dirty="0" spc="-5"/>
              <a:t>–</a:t>
            </a:r>
            <a:r>
              <a:rPr dirty="0" spc="-685"/>
              <a:t> </a:t>
            </a:r>
            <a:r>
              <a:rPr dirty="0" spc="-210"/>
              <a:t>4:</a:t>
            </a:r>
            <a:r>
              <a:rPr dirty="0" spc="200"/>
              <a:t> </a:t>
            </a:r>
            <a:r>
              <a:rPr dirty="0" spc="-85"/>
              <a:t>Criminal</a:t>
            </a:r>
            <a:r>
              <a:rPr dirty="0" spc="-395"/>
              <a:t> </a:t>
            </a:r>
            <a:r>
              <a:rPr dirty="0"/>
              <a:t>Cupbearers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9784" y="1398854"/>
            <a:ext cx="6910070" cy="438404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3335" marR="5080">
              <a:lnSpc>
                <a:spcPct val="80000"/>
              </a:lnSpc>
              <a:spcBef>
                <a:spcPts val="630"/>
              </a:spcBef>
            </a:pPr>
            <a:r>
              <a:rPr dirty="0" sz="2200" spc="5">
                <a:latin typeface="Verdana"/>
                <a:cs typeface="Verdana"/>
              </a:rPr>
              <a:t>An</a:t>
            </a:r>
            <a:r>
              <a:rPr dirty="0" sz="2200" spc="-14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evil</a:t>
            </a:r>
            <a:r>
              <a:rPr dirty="0" sz="2200" spc="-265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king</a:t>
            </a:r>
            <a:r>
              <a:rPr dirty="0" sz="2200" spc="-265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has</a:t>
            </a:r>
            <a:r>
              <a:rPr dirty="0" sz="2200" spc="-215">
                <a:latin typeface="Verdana"/>
                <a:cs typeface="Verdana"/>
              </a:rPr>
              <a:t> </a:t>
            </a:r>
            <a:r>
              <a:rPr dirty="0" sz="2200" spc="-145">
                <a:latin typeface="Verdana"/>
                <a:cs typeface="Verdana"/>
              </a:rPr>
              <a:t>1000</a:t>
            </a:r>
            <a:r>
              <a:rPr dirty="0" sz="2200" spc="-31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bottles</a:t>
            </a:r>
            <a:r>
              <a:rPr dirty="0" sz="2200" spc="-250">
                <a:latin typeface="Verdana"/>
                <a:cs typeface="Verdana"/>
              </a:rPr>
              <a:t> </a:t>
            </a:r>
            <a:r>
              <a:rPr dirty="0" sz="2200" spc="5">
                <a:latin typeface="Verdana"/>
                <a:cs typeface="Verdana"/>
              </a:rPr>
              <a:t>of</a:t>
            </a:r>
            <a:r>
              <a:rPr dirty="0" sz="2200" spc="-15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wine.</a:t>
            </a:r>
            <a:r>
              <a:rPr dirty="0" sz="2200" spc="-24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</a:t>
            </a:r>
            <a:r>
              <a:rPr dirty="0" sz="2200" spc="-6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neighboring  </a:t>
            </a:r>
            <a:r>
              <a:rPr dirty="0" sz="2200" spc="35">
                <a:latin typeface="Verdana"/>
                <a:cs typeface="Verdana"/>
              </a:rPr>
              <a:t>queen </a:t>
            </a:r>
            <a:r>
              <a:rPr dirty="0" sz="2200" spc="-65">
                <a:latin typeface="Verdana"/>
                <a:cs typeface="Verdana"/>
              </a:rPr>
              <a:t>plots </a:t>
            </a:r>
            <a:r>
              <a:rPr dirty="0" sz="2200" spc="-5">
                <a:latin typeface="Verdana"/>
                <a:cs typeface="Verdana"/>
              </a:rPr>
              <a:t>to </a:t>
            </a:r>
            <a:r>
              <a:rPr dirty="0" sz="2200" spc="-135">
                <a:latin typeface="Verdana"/>
                <a:cs typeface="Verdana"/>
              </a:rPr>
              <a:t>kill </a:t>
            </a:r>
            <a:r>
              <a:rPr dirty="0" sz="2200" spc="-15">
                <a:latin typeface="Verdana"/>
                <a:cs typeface="Verdana"/>
              </a:rPr>
              <a:t>the </a:t>
            </a:r>
            <a:r>
              <a:rPr dirty="0" sz="2200" spc="90">
                <a:latin typeface="Verdana"/>
                <a:cs typeface="Verdana"/>
              </a:rPr>
              <a:t>bad </a:t>
            </a:r>
            <a:r>
              <a:rPr dirty="0" sz="2200" spc="-85">
                <a:latin typeface="Verdana"/>
                <a:cs typeface="Verdana"/>
              </a:rPr>
              <a:t>king, </a:t>
            </a:r>
            <a:r>
              <a:rPr dirty="0" sz="2200" spc="50">
                <a:latin typeface="Verdana"/>
                <a:cs typeface="Verdana"/>
              </a:rPr>
              <a:t>and </a:t>
            </a:r>
            <a:r>
              <a:rPr dirty="0" sz="2200" spc="-65">
                <a:latin typeface="Verdana"/>
                <a:cs typeface="Verdana"/>
              </a:rPr>
              <a:t>sends </a:t>
            </a:r>
            <a:r>
              <a:rPr dirty="0" sz="2200">
                <a:latin typeface="Verdana"/>
                <a:cs typeface="Verdana"/>
              </a:rPr>
              <a:t>a  </a:t>
            </a:r>
            <a:r>
              <a:rPr dirty="0" sz="2200" spc="-70">
                <a:latin typeface="Verdana"/>
                <a:cs typeface="Verdana"/>
              </a:rPr>
              <a:t>servant</a:t>
            </a:r>
            <a:r>
              <a:rPr dirty="0" sz="2200" spc="-28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poison</a:t>
            </a:r>
            <a:r>
              <a:rPr dirty="0" sz="2200" spc="-215">
                <a:latin typeface="Verdana"/>
                <a:cs typeface="Verdana"/>
              </a:rPr>
              <a:t> </a:t>
            </a:r>
            <a:r>
              <a:rPr dirty="0" sz="2200" spc="-15">
                <a:latin typeface="Verdana"/>
                <a:cs typeface="Verdana"/>
              </a:rPr>
              <a:t>the</a:t>
            </a:r>
            <a:r>
              <a:rPr dirty="0" sz="2200" spc="-21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wine.</a:t>
            </a:r>
            <a:r>
              <a:rPr dirty="0" sz="2200" spc="-254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The</a:t>
            </a:r>
            <a:r>
              <a:rPr dirty="0" sz="2200" spc="-290">
                <a:latin typeface="Verdana"/>
                <a:cs typeface="Verdana"/>
              </a:rPr>
              <a:t> </a:t>
            </a:r>
            <a:r>
              <a:rPr dirty="0" sz="2200" spc="-110">
                <a:latin typeface="Verdana"/>
                <a:cs typeface="Verdana"/>
              </a:rPr>
              <a:t>king's</a:t>
            </a:r>
            <a:r>
              <a:rPr dirty="0" sz="2200" spc="-325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guards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105">
                <a:latin typeface="Verdana"/>
                <a:cs typeface="Verdana"/>
              </a:rPr>
              <a:t>catch  </a:t>
            </a:r>
            <a:r>
              <a:rPr dirty="0" sz="2200" spc="-15">
                <a:latin typeface="Verdana"/>
                <a:cs typeface="Verdana"/>
              </a:rPr>
              <a:t>the</a:t>
            </a:r>
            <a:r>
              <a:rPr dirty="0" sz="2200" spc="-210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servant</a:t>
            </a:r>
            <a:r>
              <a:rPr dirty="0" sz="2200" spc="-27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after</a:t>
            </a:r>
            <a:r>
              <a:rPr dirty="0" sz="2200" spc="-210">
                <a:latin typeface="Verdana"/>
                <a:cs typeface="Verdana"/>
              </a:rPr>
              <a:t> </a:t>
            </a:r>
            <a:r>
              <a:rPr dirty="0" sz="2200" spc="10">
                <a:latin typeface="Verdana"/>
                <a:cs typeface="Verdana"/>
              </a:rPr>
              <a:t>he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has</a:t>
            </a:r>
            <a:r>
              <a:rPr dirty="0" sz="2200" spc="-22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only</a:t>
            </a:r>
            <a:r>
              <a:rPr dirty="0" sz="2200" spc="-24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poisoned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one</a:t>
            </a:r>
            <a:r>
              <a:rPr dirty="0" sz="2200" spc="-114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bottle.</a:t>
            </a:r>
            <a:endParaRPr sz="2200">
              <a:latin typeface="Verdana"/>
              <a:cs typeface="Verdana"/>
            </a:endParaRPr>
          </a:p>
          <a:p>
            <a:pPr marL="12700" marR="73660">
              <a:lnSpc>
                <a:spcPct val="80000"/>
              </a:lnSpc>
            </a:pPr>
            <a:r>
              <a:rPr dirty="0" sz="2200" spc="-90">
                <a:latin typeface="Verdana"/>
                <a:cs typeface="Verdana"/>
              </a:rPr>
              <a:t>The</a:t>
            </a:r>
            <a:r>
              <a:rPr dirty="0" sz="2200" spc="-305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guards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don't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know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which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bottle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was</a:t>
            </a:r>
            <a:r>
              <a:rPr dirty="0" sz="2200" spc="-21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poisoned,  </a:t>
            </a:r>
            <a:r>
              <a:rPr dirty="0" sz="2200" spc="-15">
                <a:latin typeface="Verdana"/>
                <a:cs typeface="Verdana"/>
              </a:rPr>
              <a:t>but</a:t>
            </a:r>
            <a:r>
              <a:rPr dirty="0" sz="2200" spc="-21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they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55">
                <a:latin typeface="Verdana"/>
                <a:cs typeface="Verdana"/>
              </a:rPr>
              <a:t>do</a:t>
            </a:r>
            <a:r>
              <a:rPr dirty="0" sz="2200" spc="-4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know</a:t>
            </a:r>
            <a:r>
              <a:rPr dirty="0" sz="2200" spc="-22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that</a:t>
            </a:r>
            <a:r>
              <a:rPr dirty="0" sz="2200" spc="-220">
                <a:latin typeface="Verdana"/>
                <a:cs typeface="Verdana"/>
              </a:rPr>
              <a:t> </a:t>
            </a:r>
            <a:r>
              <a:rPr dirty="0" sz="2200" spc="-15">
                <a:latin typeface="Verdana"/>
                <a:cs typeface="Verdana"/>
              </a:rPr>
              <a:t>the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poison</a:t>
            </a:r>
            <a:r>
              <a:rPr dirty="0" sz="2200" spc="-235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is</a:t>
            </a:r>
            <a:r>
              <a:rPr dirty="0" sz="2200" spc="-40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so</a:t>
            </a:r>
            <a:r>
              <a:rPr dirty="0" sz="2200" spc="-2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potent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that  </a:t>
            </a:r>
            <a:r>
              <a:rPr dirty="0" sz="2200" spc="15">
                <a:latin typeface="Verdana"/>
                <a:cs typeface="Verdana"/>
              </a:rPr>
              <a:t>even </a:t>
            </a:r>
            <a:r>
              <a:rPr dirty="0" sz="2200" spc="-65">
                <a:latin typeface="Verdana"/>
                <a:cs typeface="Verdana"/>
              </a:rPr>
              <a:t>if </a:t>
            </a:r>
            <a:r>
              <a:rPr dirty="0" sz="2200" spc="-75">
                <a:latin typeface="Verdana"/>
                <a:cs typeface="Verdana"/>
              </a:rPr>
              <a:t>it </a:t>
            </a:r>
            <a:r>
              <a:rPr dirty="0" sz="2200" spc="-30">
                <a:latin typeface="Verdana"/>
                <a:cs typeface="Verdana"/>
              </a:rPr>
              <a:t>was </a:t>
            </a:r>
            <a:r>
              <a:rPr dirty="0" sz="2200" spc="-20">
                <a:latin typeface="Verdana"/>
                <a:cs typeface="Verdana"/>
              </a:rPr>
              <a:t>diluted </a:t>
            </a:r>
            <a:r>
              <a:rPr dirty="0" sz="2200" spc="-175">
                <a:latin typeface="Verdana"/>
                <a:cs typeface="Verdana"/>
              </a:rPr>
              <a:t>1,000,000 </a:t>
            </a:r>
            <a:r>
              <a:rPr dirty="0" sz="2200" spc="-110">
                <a:latin typeface="Verdana"/>
                <a:cs typeface="Verdana"/>
              </a:rPr>
              <a:t>times, </a:t>
            </a:r>
            <a:r>
              <a:rPr dirty="0" sz="2200" spc="-75">
                <a:latin typeface="Verdana"/>
                <a:cs typeface="Verdana"/>
              </a:rPr>
              <a:t>it </a:t>
            </a:r>
            <a:r>
              <a:rPr dirty="0" sz="2200" spc="-5">
                <a:latin typeface="Verdana"/>
                <a:cs typeface="Verdana"/>
              </a:rPr>
              <a:t>would </a:t>
            </a:r>
            <a:r>
              <a:rPr dirty="0" sz="2200" spc="-190">
                <a:latin typeface="Verdana"/>
                <a:cs typeface="Verdana"/>
              </a:rPr>
              <a:t>still  </a:t>
            </a:r>
            <a:r>
              <a:rPr dirty="0" sz="2200" spc="55">
                <a:latin typeface="Verdana"/>
                <a:cs typeface="Verdana"/>
              </a:rPr>
              <a:t>be </a:t>
            </a:r>
            <a:r>
              <a:rPr dirty="0" sz="2200" spc="-35">
                <a:latin typeface="Verdana"/>
                <a:cs typeface="Verdana"/>
              </a:rPr>
              <a:t>fatal. </a:t>
            </a:r>
            <a:r>
              <a:rPr dirty="0" sz="2200" spc="-95">
                <a:latin typeface="Verdana"/>
                <a:cs typeface="Verdana"/>
              </a:rPr>
              <a:t>Furthermore, </a:t>
            </a:r>
            <a:r>
              <a:rPr dirty="0" sz="2200" spc="-15">
                <a:latin typeface="Verdana"/>
                <a:cs typeface="Verdana"/>
              </a:rPr>
              <a:t>the </a:t>
            </a:r>
            <a:r>
              <a:rPr dirty="0" sz="2200" spc="-20">
                <a:latin typeface="Verdana"/>
                <a:cs typeface="Verdana"/>
              </a:rPr>
              <a:t>effects </a:t>
            </a:r>
            <a:r>
              <a:rPr dirty="0" sz="2200">
                <a:latin typeface="Verdana"/>
                <a:cs typeface="Verdana"/>
              </a:rPr>
              <a:t>of </a:t>
            </a:r>
            <a:r>
              <a:rPr dirty="0" sz="2200" spc="-15">
                <a:latin typeface="Verdana"/>
                <a:cs typeface="Verdana"/>
              </a:rPr>
              <a:t>the </a:t>
            </a:r>
            <a:r>
              <a:rPr dirty="0" sz="2200" spc="-35">
                <a:latin typeface="Verdana"/>
                <a:cs typeface="Verdana"/>
              </a:rPr>
              <a:t>poison  </a:t>
            </a:r>
            <a:r>
              <a:rPr dirty="0" sz="2200" spc="-15">
                <a:latin typeface="Verdana"/>
                <a:cs typeface="Verdana"/>
              </a:rPr>
              <a:t>take </a:t>
            </a:r>
            <a:r>
              <a:rPr dirty="0" sz="2200" spc="35">
                <a:latin typeface="Verdana"/>
                <a:cs typeface="Verdana"/>
              </a:rPr>
              <a:t>one </a:t>
            </a:r>
            <a:r>
              <a:rPr dirty="0" sz="2200" spc="-35">
                <a:latin typeface="Verdana"/>
                <a:cs typeface="Verdana"/>
              </a:rPr>
              <a:t>month </a:t>
            </a:r>
            <a:r>
              <a:rPr dirty="0" sz="2200" spc="-5">
                <a:latin typeface="Verdana"/>
                <a:cs typeface="Verdana"/>
              </a:rPr>
              <a:t>to </a:t>
            </a:r>
            <a:r>
              <a:rPr dirty="0" sz="2200" spc="-45">
                <a:latin typeface="Verdana"/>
                <a:cs typeface="Verdana"/>
              </a:rPr>
              <a:t>surface. </a:t>
            </a:r>
            <a:r>
              <a:rPr dirty="0" sz="2200" spc="-90">
                <a:latin typeface="Verdana"/>
                <a:cs typeface="Verdana"/>
              </a:rPr>
              <a:t>The </a:t>
            </a:r>
            <a:r>
              <a:rPr dirty="0" sz="2200" spc="-65">
                <a:latin typeface="Verdana"/>
                <a:cs typeface="Verdana"/>
              </a:rPr>
              <a:t>king </a:t>
            </a:r>
            <a:r>
              <a:rPr dirty="0" sz="2200" spc="30">
                <a:latin typeface="Verdana"/>
                <a:cs typeface="Verdana"/>
              </a:rPr>
              <a:t>decides</a:t>
            </a:r>
            <a:r>
              <a:rPr dirty="0" sz="2200" spc="-270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he</a:t>
            </a:r>
            <a:endParaRPr sz="2200">
              <a:latin typeface="Verdana"/>
              <a:cs typeface="Verdana"/>
            </a:endParaRPr>
          </a:p>
          <a:p>
            <a:pPr marL="12700" marR="30480" indent="635">
              <a:lnSpc>
                <a:spcPct val="80000"/>
              </a:lnSpc>
            </a:pPr>
            <a:r>
              <a:rPr dirty="0" sz="2200" spc="-95">
                <a:latin typeface="Verdana"/>
                <a:cs typeface="Verdana"/>
              </a:rPr>
              <a:t>will</a:t>
            </a:r>
            <a:r>
              <a:rPr dirty="0" sz="2200" spc="-330">
                <a:latin typeface="Verdana"/>
                <a:cs typeface="Verdana"/>
              </a:rPr>
              <a:t> </a:t>
            </a:r>
            <a:r>
              <a:rPr dirty="0" sz="2200" spc="20">
                <a:latin typeface="Verdana"/>
                <a:cs typeface="Verdana"/>
              </a:rPr>
              <a:t>get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some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his</a:t>
            </a:r>
            <a:r>
              <a:rPr dirty="0" sz="2200" spc="-350">
                <a:latin typeface="Verdana"/>
                <a:cs typeface="Verdana"/>
              </a:rPr>
              <a:t> </a:t>
            </a:r>
            <a:r>
              <a:rPr dirty="0" sz="2200" spc="-105">
                <a:latin typeface="Verdana"/>
                <a:cs typeface="Verdana"/>
              </a:rPr>
              <a:t>prisoners</a:t>
            </a:r>
            <a:r>
              <a:rPr dirty="0" sz="2200" spc="-30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in</a:t>
            </a:r>
            <a:r>
              <a:rPr dirty="0" sz="2200" spc="-300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his</a:t>
            </a:r>
            <a:r>
              <a:rPr dirty="0" sz="2200" spc="-350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vast</a:t>
            </a:r>
            <a:r>
              <a:rPr dirty="0" sz="2200" spc="-25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dungeons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  </a:t>
            </a:r>
            <a:r>
              <a:rPr dirty="0" sz="2200" spc="-95">
                <a:latin typeface="Verdana"/>
                <a:cs typeface="Verdana"/>
              </a:rPr>
              <a:t>drink </a:t>
            </a:r>
            <a:r>
              <a:rPr dirty="0" sz="2200" spc="-15">
                <a:latin typeface="Verdana"/>
                <a:cs typeface="Verdana"/>
              </a:rPr>
              <a:t>the </a:t>
            </a:r>
            <a:r>
              <a:rPr dirty="0" sz="2200" spc="-50">
                <a:latin typeface="Verdana"/>
                <a:cs typeface="Verdana"/>
              </a:rPr>
              <a:t>wine. </a:t>
            </a:r>
            <a:r>
              <a:rPr dirty="0" sz="2200" spc="-215" b="1">
                <a:latin typeface="Verdana"/>
                <a:cs typeface="Verdana"/>
              </a:rPr>
              <a:t>Rather </a:t>
            </a:r>
            <a:r>
              <a:rPr dirty="0" sz="2200" spc="-165" b="1">
                <a:latin typeface="Verdana"/>
                <a:cs typeface="Verdana"/>
              </a:rPr>
              <a:t>than </a:t>
            </a:r>
            <a:r>
              <a:rPr dirty="0" sz="2200" spc="-195" b="1">
                <a:latin typeface="Verdana"/>
                <a:cs typeface="Verdana"/>
              </a:rPr>
              <a:t>using </a:t>
            </a:r>
            <a:r>
              <a:rPr dirty="0" sz="2200" spc="-265" b="1">
                <a:latin typeface="Verdana"/>
                <a:cs typeface="Verdana"/>
              </a:rPr>
              <a:t>1000 </a:t>
            </a:r>
            <a:r>
              <a:rPr dirty="0" sz="2200" spc="-260" b="1">
                <a:latin typeface="Verdana"/>
                <a:cs typeface="Verdana"/>
              </a:rPr>
              <a:t>prisoners  </a:t>
            </a:r>
            <a:r>
              <a:rPr dirty="0" sz="2200" spc="-50" b="1">
                <a:latin typeface="Verdana"/>
                <a:cs typeface="Verdana"/>
              </a:rPr>
              <a:t>each </a:t>
            </a:r>
            <a:r>
              <a:rPr dirty="0" sz="2200" spc="-160" b="1">
                <a:latin typeface="Verdana"/>
                <a:cs typeface="Verdana"/>
              </a:rPr>
              <a:t>assigned </a:t>
            </a:r>
            <a:r>
              <a:rPr dirty="0" sz="2200" spc="-120" b="1">
                <a:latin typeface="Verdana"/>
                <a:cs typeface="Verdana"/>
              </a:rPr>
              <a:t>to </a:t>
            </a:r>
            <a:r>
              <a:rPr dirty="0" sz="2200" b="1">
                <a:latin typeface="Verdana"/>
                <a:cs typeface="Verdana"/>
              </a:rPr>
              <a:t>a </a:t>
            </a:r>
            <a:r>
              <a:rPr dirty="0" sz="2200" spc="-170" b="1">
                <a:latin typeface="Verdana"/>
                <a:cs typeface="Verdana"/>
              </a:rPr>
              <a:t>particular </a:t>
            </a:r>
            <a:r>
              <a:rPr dirty="0" sz="2200" spc="-175" b="1">
                <a:latin typeface="Verdana"/>
                <a:cs typeface="Verdana"/>
              </a:rPr>
              <a:t>bottle, </a:t>
            </a:r>
            <a:r>
              <a:rPr dirty="0" sz="2200" spc="-225" b="1">
                <a:latin typeface="Verdana"/>
                <a:cs typeface="Verdana"/>
              </a:rPr>
              <a:t>this </a:t>
            </a:r>
            <a:r>
              <a:rPr dirty="0" sz="2200" spc="-204" b="1">
                <a:latin typeface="Verdana"/>
                <a:cs typeface="Verdana"/>
              </a:rPr>
              <a:t>king  </a:t>
            </a:r>
            <a:r>
              <a:rPr dirty="0" sz="2200" spc="-215" b="1">
                <a:latin typeface="Verdana"/>
                <a:cs typeface="Verdana"/>
              </a:rPr>
              <a:t>knows </a:t>
            </a:r>
            <a:r>
              <a:rPr dirty="0" sz="2200" spc="-185" b="1">
                <a:latin typeface="Verdana"/>
                <a:cs typeface="Verdana"/>
              </a:rPr>
              <a:t>that </a:t>
            </a:r>
            <a:r>
              <a:rPr dirty="0" sz="2200" spc="-80" b="1">
                <a:latin typeface="Verdana"/>
                <a:cs typeface="Verdana"/>
              </a:rPr>
              <a:t>he </a:t>
            </a:r>
            <a:r>
              <a:rPr dirty="0" sz="2200" spc="-140" b="1">
                <a:latin typeface="Verdana"/>
                <a:cs typeface="Verdana"/>
              </a:rPr>
              <a:t>needs </a:t>
            </a:r>
            <a:r>
              <a:rPr dirty="0" sz="2200" spc="-120" b="1">
                <a:latin typeface="Verdana"/>
                <a:cs typeface="Verdana"/>
              </a:rPr>
              <a:t>to </a:t>
            </a:r>
            <a:r>
              <a:rPr dirty="0" sz="2200" spc="-210" b="1">
                <a:latin typeface="Verdana"/>
                <a:cs typeface="Verdana"/>
              </a:rPr>
              <a:t>murder </a:t>
            </a:r>
            <a:r>
              <a:rPr dirty="0" sz="2200" spc="-95" b="1">
                <a:latin typeface="Verdana"/>
                <a:cs typeface="Verdana"/>
              </a:rPr>
              <a:t>no </a:t>
            </a:r>
            <a:r>
              <a:rPr dirty="0" sz="2200" spc="-155" b="1">
                <a:latin typeface="Verdana"/>
                <a:cs typeface="Verdana"/>
              </a:rPr>
              <a:t>more </a:t>
            </a:r>
            <a:r>
              <a:rPr dirty="0" sz="2200" spc="-170" b="1">
                <a:latin typeface="Verdana"/>
                <a:cs typeface="Verdana"/>
              </a:rPr>
              <a:t>than </a:t>
            </a:r>
            <a:r>
              <a:rPr dirty="0" sz="2200" spc="-345" b="1">
                <a:latin typeface="Verdana"/>
                <a:cs typeface="Verdana"/>
              </a:rPr>
              <a:t>10  </a:t>
            </a:r>
            <a:r>
              <a:rPr dirty="0" sz="2200" spc="-220" b="1">
                <a:latin typeface="Verdana"/>
                <a:cs typeface="Verdana"/>
              </a:rPr>
              <a:t>prisoners</a:t>
            </a:r>
            <a:r>
              <a:rPr dirty="0" sz="2200" spc="-520" b="1">
                <a:latin typeface="Verdana"/>
                <a:cs typeface="Verdana"/>
              </a:rPr>
              <a:t> </a:t>
            </a:r>
            <a:r>
              <a:rPr dirty="0" sz="2200" spc="-120" b="1">
                <a:latin typeface="Verdana"/>
                <a:cs typeface="Verdana"/>
              </a:rPr>
              <a:t>to</a:t>
            </a:r>
            <a:r>
              <a:rPr dirty="0" sz="2200" spc="-455" b="1">
                <a:latin typeface="Verdana"/>
                <a:cs typeface="Verdana"/>
              </a:rPr>
              <a:t> </a:t>
            </a:r>
            <a:r>
              <a:rPr dirty="0" sz="2200" spc="-190" b="1">
                <a:latin typeface="Verdana"/>
                <a:cs typeface="Verdana"/>
              </a:rPr>
              <a:t>figure</a:t>
            </a:r>
            <a:r>
              <a:rPr dirty="0" sz="2200" spc="-445" b="1">
                <a:latin typeface="Verdana"/>
                <a:cs typeface="Verdana"/>
              </a:rPr>
              <a:t> </a:t>
            </a:r>
            <a:r>
              <a:rPr dirty="0" sz="2200" spc="-165" b="1">
                <a:latin typeface="Verdana"/>
                <a:cs typeface="Verdana"/>
              </a:rPr>
              <a:t>out</a:t>
            </a:r>
            <a:r>
              <a:rPr dirty="0" sz="2200" spc="-484" b="1">
                <a:latin typeface="Verdana"/>
                <a:cs typeface="Verdana"/>
              </a:rPr>
              <a:t> </a:t>
            </a:r>
            <a:r>
              <a:rPr dirty="0" sz="2200" spc="-195" b="1">
                <a:latin typeface="Verdana"/>
                <a:cs typeface="Verdana"/>
              </a:rPr>
              <a:t>what</a:t>
            </a:r>
            <a:r>
              <a:rPr dirty="0" sz="2200" spc="-525" b="1">
                <a:latin typeface="Verdana"/>
                <a:cs typeface="Verdana"/>
              </a:rPr>
              <a:t> </a:t>
            </a:r>
            <a:r>
              <a:rPr dirty="0" sz="2200" spc="-170" b="1">
                <a:latin typeface="Verdana"/>
                <a:cs typeface="Verdana"/>
              </a:rPr>
              <a:t>bottle</a:t>
            </a:r>
            <a:r>
              <a:rPr dirty="0" sz="2200" spc="-420" b="1">
                <a:latin typeface="Verdana"/>
                <a:cs typeface="Verdana"/>
              </a:rPr>
              <a:t> </a:t>
            </a:r>
            <a:r>
              <a:rPr dirty="0" sz="2200" spc="-150" b="1">
                <a:latin typeface="Verdana"/>
                <a:cs typeface="Verdana"/>
              </a:rPr>
              <a:t>is</a:t>
            </a:r>
            <a:r>
              <a:rPr dirty="0" sz="2200" spc="-575" b="1">
                <a:latin typeface="Verdana"/>
                <a:cs typeface="Verdana"/>
              </a:rPr>
              <a:t> </a:t>
            </a:r>
            <a:r>
              <a:rPr dirty="0" sz="2200" spc="-155" b="1">
                <a:latin typeface="Verdana"/>
                <a:cs typeface="Verdana"/>
              </a:rPr>
              <a:t>poisoned,</a:t>
            </a:r>
            <a:r>
              <a:rPr dirty="0" sz="2200" spc="-320" b="1">
                <a:latin typeface="Verdana"/>
                <a:cs typeface="Verdana"/>
              </a:rPr>
              <a:t> </a:t>
            </a:r>
            <a:r>
              <a:rPr dirty="0" sz="2200" spc="-130" b="1">
                <a:latin typeface="Verdana"/>
                <a:cs typeface="Verdana"/>
              </a:rPr>
              <a:t>and  </a:t>
            </a:r>
            <a:r>
              <a:rPr dirty="0" sz="2200" spc="-190" b="1">
                <a:latin typeface="Verdana"/>
                <a:cs typeface="Verdana"/>
              </a:rPr>
              <a:t>wil </a:t>
            </a:r>
            <a:r>
              <a:rPr dirty="0" sz="2200" spc="-210" b="1">
                <a:latin typeface="Verdana"/>
                <a:cs typeface="Verdana"/>
              </a:rPr>
              <a:t>stil </a:t>
            </a:r>
            <a:r>
              <a:rPr dirty="0" sz="2200" spc="-40" b="1">
                <a:latin typeface="Verdana"/>
                <a:cs typeface="Verdana"/>
              </a:rPr>
              <a:t>be </a:t>
            </a:r>
            <a:r>
              <a:rPr dirty="0" sz="2200" spc="-80" b="1">
                <a:latin typeface="Verdana"/>
                <a:cs typeface="Verdana"/>
              </a:rPr>
              <a:t>able </a:t>
            </a:r>
            <a:r>
              <a:rPr dirty="0" sz="2200" spc="-120" b="1">
                <a:latin typeface="Verdana"/>
                <a:cs typeface="Verdana"/>
              </a:rPr>
              <a:t>to </a:t>
            </a:r>
            <a:r>
              <a:rPr dirty="0" sz="2200" spc="-195" b="1">
                <a:latin typeface="Verdana"/>
                <a:cs typeface="Verdana"/>
              </a:rPr>
              <a:t>drink </a:t>
            </a:r>
            <a:r>
              <a:rPr dirty="0" sz="2200" spc="-150" b="1">
                <a:latin typeface="Verdana"/>
                <a:cs typeface="Verdana"/>
              </a:rPr>
              <a:t>the </a:t>
            </a:r>
            <a:r>
              <a:rPr dirty="0" sz="2200" spc="-220" b="1">
                <a:latin typeface="Verdana"/>
                <a:cs typeface="Verdana"/>
              </a:rPr>
              <a:t>rest </a:t>
            </a:r>
            <a:r>
              <a:rPr dirty="0" sz="2200" spc="-110" b="1">
                <a:latin typeface="Verdana"/>
                <a:cs typeface="Verdana"/>
              </a:rPr>
              <a:t>of </a:t>
            </a:r>
            <a:r>
              <a:rPr dirty="0" sz="2200" spc="-150" b="1">
                <a:latin typeface="Verdana"/>
                <a:cs typeface="Verdana"/>
              </a:rPr>
              <a:t>the </a:t>
            </a:r>
            <a:r>
              <a:rPr dirty="0" sz="2200" spc="-180" b="1">
                <a:latin typeface="Verdana"/>
                <a:cs typeface="Verdana"/>
              </a:rPr>
              <a:t>wine </a:t>
            </a:r>
            <a:r>
              <a:rPr dirty="0" sz="2200" spc="-125" b="1">
                <a:latin typeface="Verdana"/>
                <a:cs typeface="Verdana"/>
              </a:rPr>
              <a:t>in </a:t>
            </a:r>
            <a:r>
              <a:rPr dirty="0" sz="2200" b="1">
                <a:latin typeface="Verdana"/>
                <a:cs typeface="Verdana"/>
              </a:rPr>
              <a:t>5  </a:t>
            </a:r>
            <a:r>
              <a:rPr dirty="0" sz="2200" spc="-175" b="1">
                <a:latin typeface="Verdana"/>
                <a:cs typeface="Verdana"/>
              </a:rPr>
              <a:t>weeks</a:t>
            </a:r>
            <a:r>
              <a:rPr dirty="0" sz="2200" spc="-459" b="1">
                <a:latin typeface="Verdana"/>
                <a:cs typeface="Verdana"/>
              </a:rPr>
              <a:t> </a:t>
            </a:r>
            <a:r>
              <a:rPr dirty="0" sz="2200" spc="-175" b="1">
                <a:latin typeface="Verdana"/>
                <a:cs typeface="Verdana"/>
              </a:rPr>
              <a:t>time.</a:t>
            </a:r>
            <a:r>
              <a:rPr dirty="0" sz="2200" spc="-425" b="1">
                <a:latin typeface="Verdana"/>
                <a:cs typeface="Verdana"/>
              </a:rPr>
              <a:t> </a:t>
            </a:r>
            <a:r>
              <a:rPr dirty="0" sz="2200" spc="-200" b="1">
                <a:latin typeface="Verdana"/>
                <a:cs typeface="Verdana"/>
              </a:rPr>
              <a:t>How</a:t>
            </a:r>
            <a:r>
              <a:rPr dirty="0" sz="2200" spc="-605" b="1">
                <a:latin typeface="Verdana"/>
                <a:cs typeface="Verdana"/>
              </a:rPr>
              <a:t> </a:t>
            </a:r>
            <a:r>
              <a:rPr dirty="0" sz="2200" spc="-120" b="1">
                <a:latin typeface="Verdana"/>
                <a:cs typeface="Verdana"/>
              </a:rPr>
              <a:t>does</a:t>
            </a:r>
            <a:r>
              <a:rPr dirty="0" sz="2200" spc="-325" b="1">
                <a:latin typeface="Verdana"/>
                <a:cs typeface="Verdana"/>
              </a:rPr>
              <a:t> </a:t>
            </a:r>
            <a:r>
              <a:rPr dirty="0" sz="2200" spc="-80" b="1">
                <a:latin typeface="Verdana"/>
                <a:cs typeface="Verdana"/>
              </a:rPr>
              <a:t>he</a:t>
            </a:r>
            <a:r>
              <a:rPr dirty="0" sz="2200" spc="-310" b="1">
                <a:latin typeface="Verdana"/>
                <a:cs typeface="Verdana"/>
              </a:rPr>
              <a:t> </a:t>
            </a:r>
            <a:r>
              <a:rPr dirty="0" sz="2200" spc="-160" b="1">
                <a:latin typeface="Verdana"/>
                <a:cs typeface="Verdana"/>
              </a:rPr>
              <a:t>pull</a:t>
            </a:r>
            <a:r>
              <a:rPr dirty="0" sz="2200" spc="-420" b="1">
                <a:latin typeface="Verdana"/>
                <a:cs typeface="Verdana"/>
              </a:rPr>
              <a:t> </a:t>
            </a:r>
            <a:r>
              <a:rPr dirty="0" sz="2200" spc="-225" b="1">
                <a:latin typeface="Verdana"/>
                <a:cs typeface="Verdana"/>
              </a:rPr>
              <a:t>this</a:t>
            </a:r>
            <a:r>
              <a:rPr dirty="0" sz="2200" spc="-450" b="1">
                <a:latin typeface="Verdana"/>
                <a:cs typeface="Verdana"/>
              </a:rPr>
              <a:t> </a:t>
            </a:r>
            <a:r>
              <a:rPr dirty="0" sz="2200" spc="-125" b="1">
                <a:latin typeface="Verdana"/>
                <a:cs typeface="Verdana"/>
              </a:rPr>
              <a:t>off</a:t>
            </a:r>
            <a:r>
              <a:rPr dirty="0" sz="2200" spc="-125">
                <a:latin typeface="Verdana"/>
                <a:cs typeface="Verdana"/>
              </a:rPr>
              <a:t>?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97078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What</a:t>
            </a:r>
            <a:r>
              <a:rPr dirty="0" spc="-60"/>
              <a:t> </a:t>
            </a:r>
            <a:r>
              <a:rPr dirty="0" spc="-175"/>
              <a:t>is</a:t>
            </a:r>
            <a:r>
              <a:rPr dirty="0" spc="-675"/>
              <a:t> </a:t>
            </a:r>
            <a:r>
              <a:rPr dirty="0" spc="-90"/>
              <a:t>next</a:t>
            </a:r>
            <a:r>
              <a:rPr dirty="0" spc="-215"/>
              <a:t> </a:t>
            </a:r>
            <a:r>
              <a:rPr dirty="0" spc="-75"/>
              <a:t>class</a:t>
            </a:r>
            <a:r>
              <a:rPr dirty="0" spc="-625"/>
              <a:t> </a:t>
            </a:r>
            <a:r>
              <a:rPr dirty="0" spc="55"/>
              <a:t>about?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620204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Programming </a:t>
            </a:r>
            <a:r>
              <a:rPr dirty="0" spc="-55"/>
              <a:t>Fundamentals</a:t>
            </a:r>
            <a:r>
              <a:rPr dirty="0" spc="-90"/>
              <a:t> </a:t>
            </a:r>
            <a:r>
              <a:rPr dirty="0" spc="20"/>
              <a:t>-1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209" y="1390205"/>
            <a:ext cx="3315335" cy="2235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50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45">
                <a:latin typeface="Verdana"/>
                <a:cs typeface="Verdana"/>
              </a:rPr>
              <a:t>Basic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syntax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4">
                <a:latin typeface="Verdana"/>
                <a:cs typeface="Verdana"/>
              </a:rPr>
              <a:t>C++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27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60">
                <a:latin typeface="Verdana"/>
                <a:cs typeface="Verdana"/>
              </a:rPr>
              <a:t>Datatypes/Variables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4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50">
                <a:latin typeface="Verdana"/>
                <a:cs typeface="Verdana"/>
              </a:rPr>
              <a:t>Constants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310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90">
                <a:latin typeface="Verdana"/>
                <a:cs typeface="Verdana"/>
              </a:rPr>
              <a:t>Ifelse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4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z="2400" spc="-60">
                <a:latin typeface="Verdana"/>
                <a:cs typeface="Verdana"/>
              </a:rPr>
              <a:t>while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3175"/>
            <a:ext cx="9140825" cy="685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195072" y="0"/>
                </a:moveTo>
                <a:lnTo>
                  <a:pt x="0" y="0"/>
                </a:lnTo>
                <a:lnTo>
                  <a:pt x="0" y="6858000"/>
                </a:lnTo>
                <a:lnTo>
                  <a:pt x="195072" y="6858000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1481328" y="0"/>
                </a:moveTo>
                <a:lnTo>
                  <a:pt x="0" y="0"/>
                </a:lnTo>
                <a:lnTo>
                  <a:pt x="0" y="601979"/>
                </a:lnTo>
                <a:lnTo>
                  <a:pt x="1481328" y="601979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1481328" y="0"/>
                </a:moveTo>
                <a:lnTo>
                  <a:pt x="0" y="0"/>
                </a:lnTo>
                <a:lnTo>
                  <a:pt x="0" y="608076"/>
                </a:lnTo>
                <a:lnTo>
                  <a:pt x="1481328" y="608076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1987" y="0"/>
                </a:moveTo>
                <a:lnTo>
                  <a:pt x="0" y="0"/>
                </a:lnTo>
                <a:lnTo>
                  <a:pt x="0" y="6858000"/>
                </a:lnTo>
                <a:lnTo>
                  <a:pt x="761987" y="6858000"/>
                </a:lnTo>
                <a:lnTo>
                  <a:pt x="761987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1524000" y="0"/>
                </a:moveTo>
                <a:lnTo>
                  <a:pt x="0" y="0"/>
                </a:lnTo>
                <a:lnTo>
                  <a:pt x="0" y="608076"/>
                </a:lnTo>
                <a:lnTo>
                  <a:pt x="1524000" y="608076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2382"/>
            <a:ext cx="9144000" cy="6855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3678936" y="0"/>
                </a:moveTo>
                <a:lnTo>
                  <a:pt x="0" y="0"/>
                </a:lnTo>
                <a:lnTo>
                  <a:pt x="0" y="6249924"/>
                </a:lnTo>
                <a:lnTo>
                  <a:pt x="3678936" y="6249924"/>
                </a:lnTo>
                <a:lnTo>
                  <a:pt x="367893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B7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B7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3505200" y="0"/>
                </a:moveTo>
                <a:lnTo>
                  <a:pt x="0" y="0"/>
                </a:lnTo>
                <a:lnTo>
                  <a:pt x="0" y="2292096"/>
                </a:lnTo>
                <a:lnTo>
                  <a:pt x="3505200" y="2292096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3563112" y="0"/>
                </a:moveTo>
                <a:lnTo>
                  <a:pt x="0" y="0"/>
                </a:lnTo>
                <a:lnTo>
                  <a:pt x="0" y="5647944"/>
                </a:lnTo>
                <a:lnTo>
                  <a:pt x="3563112" y="5647944"/>
                </a:lnTo>
                <a:lnTo>
                  <a:pt x="35631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3505200" y="0"/>
                </a:moveTo>
                <a:lnTo>
                  <a:pt x="0" y="0"/>
                </a:lnTo>
                <a:lnTo>
                  <a:pt x="0" y="132587"/>
                </a:lnTo>
                <a:lnTo>
                  <a:pt x="3505200" y="132587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6258" y="745388"/>
            <a:ext cx="3302499" cy="538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84458" y="618744"/>
            <a:ext cx="2759916" cy="1149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25619" y="3291916"/>
            <a:ext cx="21247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200" spc="-130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dirty="0" sz="3200" spc="-525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66525" y="4723638"/>
            <a:ext cx="2917825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ka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r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t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i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k.ma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t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hur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@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co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d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i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n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gb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l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oc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k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s</a:t>
            </a:r>
            <a:r>
              <a:rPr dirty="0" u="sng" sz="14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.</a:t>
            </a:r>
            <a:r>
              <a:rPr dirty="0" u="sng" sz="14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com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u="sng" sz="1400" spc="-25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Verdana"/>
                <a:cs typeface="Verdana"/>
              </a:rPr>
              <a:t>+91-9560196180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3175"/>
            <a:ext cx="9140825" cy="685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193547" y="0"/>
                </a:moveTo>
                <a:lnTo>
                  <a:pt x="0" y="0"/>
                </a:lnTo>
                <a:lnTo>
                  <a:pt x="0" y="6858000"/>
                </a:lnTo>
                <a:lnTo>
                  <a:pt x="193547" y="6858000"/>
                </a:lnTo>
                <a:lnTo>
                  <a:pt x="193547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0472" y="0"/>
            <a:ext cx="1483360" cy="304800"/>
          </a:xfrm>
          <a:custGeom>
            <a:avLst/>
            <a:gdLst/>
            <a:ahLst/>
            <a:cxnLst/>
            <a:rect l="l" t="t" r="r" b="b"/>
            <a:pathLst>
              <a:path w="1483360" h="304800">
                <a:moveTo>
                  <a:pt x="0" y="304800"/>
                </a:moveTo>
                <a:lnTo>
                  <a:pt x="1482852" y="304800"/>
                </a:lnTo>
                <a:lnTo>
                  <a:pt x="148285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1482852" y="0"/>
                </a:moveTo>
                <a:lnTo>
                  <a:pt x="0" y="0"/>
                </a:lnTo>
                <a:lnTo>
                  <a:pt x="0" y="327659"/>
                </a:lnTo>
                <a:lnTo>
                  <a:pt x="1482852" y="327659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9872" y="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228600" y="0"/>
                </a:moveTo>
                <a:lnTo>
                  <a:pt x="0" y="0"/>
                </a:lnTo>
                <a:lnTo>
                  <a:pt x="0" y="327659"/>
                </a:lnTo>
                <a:lnTo>
                  <a:pt x="228600" y="327659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472" y="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762000" y="0"/>
                </a:moveTo>
                <a:lnTo>
                  <a:pt x="0" y="0"/>
                </a:lnTo>
                <a:lnTo>
                  <a:pt x="0" y="327659"/>
                </a:lnTo>
                <a:lnTo>
                  <a:pt x="762000" y="327659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07123" y="0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304800"/>
                </a:move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1524000" y="0"/>
                </a:moveTo>
                <a:lnTo>
                  <a:pt x="0" y="0"/>
                </a:lnTo>
                <a:lnTo>
                  <a:pt x="0" y="327659"/>
                </a:lnTo>
                <a:lnTo>
                  <a:pt x="1524000" y="327659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150875" y="0"/>
                </a:moveTo>
                <a:lnTo>
                  <a:pt x="0" y="0"/>
                </a:lnTo>
                <a:lnTo>
                  <a:pt x="0" y="6858000"/>
                </a:lnTo>
                <a:lnTo>
                  <a:pt x="150875" y="6858000"/>
                </a:lnTo>
                <a:lnTo>
                  <a:pt x="150875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63923" y="0"/>
            <a:ext cx="2743200" cy="304800"/>
          </a:xfrm>
          <a:custGeom>
            <a:avLst/>
            <a:gdLst/>
            <a:ahLst/>
            <a:cxnLst/>
            <a:rect l="l" t="t" r="r" b="b"/>
            <a:pathLst>
              <a:path w="2743200" h="304800">
                <a:moveTo>
                  <a:pt x="0" y="304800"/>
                </a:moveTo>
                <a:lnTo>
                  <a:pt x="2743200" y="304800"/>
                </a:lnTo>
                <a:lnTo>
                  <a:pt x="2743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2743200" y="0"/>
                </a:moveTo>
                <a:lnTo>
                  <a:pt x="0" y="0"/>
                </a:lnTo>
                <a:lnTo>
                  <a:pt x="0" y="327659"/>
                </a:lnTo>
                <a:lnTo>
                  <a:pt x="2743200" y="327659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679" y="2381"/>
            <a:ext cx="9091320" cy="685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30480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91093" y="5855715"/>
            <a:ext cx="1243548" cy="368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32686" y="736852"/>
            <a:ext cx="684910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Tool</a:t>
            </a:r>
            <a:r>
              <a:rPr dirty="0" spc="-300"/>
              <a:t> </a:t>
            </a:r>
            <a:r>
              <a:rPr dirty="0" spc="-90"/>
              <a:t>for</a:t>
            </a:r>
            <a:r>
              <a:rPr dirty="0" spc="-254"/>
              <a:t> </a:t>
            </a:r>
            <a:r>
              <a:rPr dirty="0" spc="-105"/>
              <a:t>solving</a:t>
            </a:r>
            <a:r>
              <a:rPr dirty="0" spc="-210"/>
              <a:t> </a:t>
            </a:r>
            <a:r>
              <a:rPr dirty="0" spc="-65"/>
              <a:t>problems</a:t>
            </a:r>
            <a:r>
              <a:rPr dirty="0" spc="-110"/>
              <a:t> </a:t>
            </a:r>
            <a:r>
              <a:rPr dirty="0" spc="-95"/>
              <a:t>with</a:t>
            </a:r>
            <a:r>
              <a:rPr dirty="0" spc="-555"/>
              <a:t> </a:t>
            </a:r>
            <a:r>
              <a:rPr dirty="0" spc="125"/>
              <a:t>data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0530" marR="634365" indent="-2743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3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pc="-225"/>
              <a:t>To</a:t>
            </a:r>
            <a:r>
              <a:rPr dirty="0" spc="-335"/>
              <a:t> </a:t>
            </a:r>
            <a:r>
              <a:rPr dirty="0" spc="30"/>
              <a:t>communicate</a:t>
            </a:r>
            <a:r>
              <a:rPr dirty="0" spc="-165"/>
              <a:t> </a:t>
            </a:r>
            <a:r>
              <a:rPr dirty="0" spc="-15"/>
              <a:t>the</a:t>
            </a:r>
            <a:r>
              <a:rPr dirty="0" spc="-190"/>
              <a:t> </a:t>
            </a:r>
            <a:r>
              <a:rPr dirty="0" spc="-80"/>
              <a:t>solution</a:t>
            </a:r>
            <a:r>
              <a:rPr dirty="0" spc="-275"/>
              <a:t> </a:t>
            </a:r>
            <a:r>
              <a:rPr dirty="0" spc="35"/>
              <a:t>we</a:t>
            </a:r>
            <a:r>
              <a:rPr dirty="0" spc="-110"/>
              <a:t> </a:t>
            </a:r>
            <a:r>
              <a:rPr dirty="0" spc="35"/>
              <a:t>create  </a:t>
            </a:r>
            <a:r>
              <a:rPr dirty="0" spc="-90">
                <a:solidFill>
                  <a:srgbClr val="BC5C45"/>
                </a:solidFill>
              </a:rPr>
              <a:t>Programs</a:t>
            </a:r>
            <a:r>
              <a:rPr dirty="0" spc="-90"/>
              <a:t>.</a:t>
            </a:r>
            <a:endParaRPr sz="1800">
              <a:latin typeface="PMingLiU"/>
              <a:cs typeface="PMingLiU"/>
            </a:endParaRPr>
          </a:p>
          <a:p>
            <a:pPr marL="430530" marR="5080" indent="-27495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pc="-90"/>
              <a:t>So </a:t>
            </a:r>
            <a:r>
              <a:rPr dirty="0"/>
              <a:t>a </a:t>
            </a:r>
            <a:r>
              <a:rPr dirty="0" spc="-25"/>
              <a:t>program </a:t>
            </a:r>
            <a:r>
              <a:rPr dirty="0" spc="-130"/>
              <a:t>is </a:t>
            </a:r>
            <a:r>
              <a:rPr dirty="0"/>
              <a:t>a </a:t>
            </a:r>
            <a:r>
              <a:rPr dirty="0" spc="35">
                <a:solidFill>
                  <a:srgbClr val="BC5C45"/>
                </a:solidFill>
              </a:rPr>
              <a:t>sequence </a:t>
            </a:r>
            <a:r>
              <a:rPr dirty="0" spc="5">
                <a:solidFill>
                  <a:srgbClr val="BC5C45"/>
                </a:solidFill>
              </a:rPr>
              <a:t>of </a:t>
            </a:r>
            <a:r>
              <a:rPr dirty="0" spc="-105">
                <a:solidFill>
                  <a:srgbClr val="BC5C45"/>
                </a:solidFill>
              </a:rPr>
              <a:t>instructions  </a:t>
            </a:r>
            <a:r>
              <a:rPr dirty="0" spc="-30"/>
              <a:t>that</a:t>
            </a:r>
            <a:r>
              <a:rPr dirty="0" spc="-215"/>
              <a:t> </a:t>
            </a:r>
            <a:r>
              <a:rPr dirty="0" spc="-114"/>
              <a:t>tells</a:t>
            </a:r>
            <a:r>
              <a:rPr dirty="0" spc="-310"/>
              <a:t> </a:t>
            </a:r>
            <a:r>
              <a:rPr dirty="0"/>
              <a:t>a</a:t>
            </a:r>
            <a:r>
              <a:rPr dirty="0" spc="5"/>
              <a:t> computer</a:t>
            </a:r>
            <a:r>
              <a:rPr dirty="0" spc="-155"/>
              <a:t> </a:t>
            </a:r>
            <a:r>
              <a:rPr dirty="0" spc="15"/>
              <a:t>how</a:t>
            </a:r>
            <a:r>
              <a:rPr dirty="0" spc="-145"/>
              <a:t> </a:t>
            </a:r>
            <a:r>
              <a:rPr dirty="0" spc="-5"/>
              <a:t>to</a:t>
            </a:r>
            <a:r>
              <a:rPr dirty="0" spc="-185"/>
              <a:t> </a:t>
            </a:r>
            <a:r>
              <a:rPr dirty="0" spc="-55"/>
              <a:t>perform</a:t>
            </a:r>
            <a:r>
              <a:rPr dirty="0" spc="-220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 spc="-114"/>
              <a:t>task.</a:t>
            </a:r>
            <a:endParaRPr sz="1800">
              <a:latin typeface="PMingLiU"/>
              <a:cs typeface="PMingLiU"/>
            </a:endParaRPr>
          </a:p>
          <a:p>
            <a:pPr marL="430530" marR="337820" indent="-27495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dirty="0" sz="1800" spc="-45">
                <a:solidFill>
                  <a:srgbClr val="BC5C45"/>
                </a:solidFill>
                <a:latin typeface="PMingLiU"/>
                <a:cs typeface="PMingLiU"/>
              </a:rPr>
              <a:t> </a:t>
            </a:r>
            <a:r>
              <a:rPr dirty="0" spc="-25"/>
              <a:t>When</a:t>
            </a:r>
            <a:r>
              <a:rPr dirty="0" spc="-155"/>
              <a:t> </a:t>
            </a:r>
            <a:r>
              <a:rPr dirty="0" spc="5"/>
              <a:t>computer</a:t>
            </a:r>
            <a:r>
              <a:rPr dirty="0" spc="-160"/>
              <a:t> </a:t>
            </a:r>
            <a:r>
              <a:rPr dirty="0" spc="-70"/>
              <a:t>follows</a:t>
            </a:r>
            <a:r>
              <a:rPr dirty="0" spc="-225"/>
              <a:t> </a:t>
            </a:r>
            <a:r>
              <a:rPr dirty="0" spc="-15"/>
              <a:t>the</a:t>
            </a:r>
            <a:r>
              <a:rPr dirty="0" spc="-210"/>
              <a:t> </a:t>
            </a:r>
            <a:r>
              <a:rPr dirty="0" spc="-105"/>
              <a:t>instructions</a:t>
            </a:r>
            <a:r>
              <a:rPr dirty="0" spc="-295"/>
              <a:t> </a:t>
            </a:r>
            <a:r>
              <a:rPr dirty="0" spc="-465"/>
              <a:t>we  </a:t>
            </a:r>
            <a:r>
              <a:rPr dirty="0" spc="-70"/>
              <a:t>say</a:t>
            </a:r>
            <a:r>
              <a:rPr dirty="0" spc="-175"/>
              <a:t> </a:t>
            </a:r>
            <a:r>
              <a:rPr dirty="0" spc="-80"/>
              <a:t>it</a:t>
            </a:r>
            <a:r>
              <a:rPr dirty="0" spc="-280"/>
              <a:t> </a:t>
            </a:r>
            <a:r>
              <a:rPr dirty="0" spc="-25">
                <a:solidFill>
                  <a:srgbClr val="BC5C45"/>
                </a:solidFill>
              </a:rPr>
              <a:t>executes</a:t>
            </a:r>
            <a:r>
              <a:rPr dirty="0" spc="-5">
                <a:solidFill>
                  <a:srgbClr val="BC5C45"/>
                </a:solidFill>
              </a:rPr>
              <a:t> </a:t>
            </a:r>
            <a:r>
              <a:rPr dirty="0" spc="-15"/>
              <a:t>the</a:t>
            </a:r>
            <a:r>
              <a:rPr dirty="0" spc="-505"/>
              <a:t> </a:t>
            </a:r>
            <a:r>
              <a:rPr dirty="0" spc="-50"/>
              <a:t>program.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292735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90"/>
              <a:t>It’s </a:t>
            </a:r>
            <a:r>
              <a:rPr dirty="0" spc="-5"/>
              <a:t>a</a:t>
            </a:r>
            <a:r>
              <a:rPr dirty="0" spc="-390"/>
              <a:t> </a:t>
            </a:r>
            <a:r>
              <a:rPr dirty="0" spc="-5"/>
              <a:t>machine!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47" y="1905889"/>
            <a:ext cx="6424930" cy="266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30">
                <a:latin typeface="Verdana"/>
                <a:cs typeface="Verdana"/>
              </a:rPr>
              <a:t>Computers </a:t>
            </a:r>
            <a:r>
              <a:rPr dirty="0" sz="2400">
                <a:latin typeface="Verdana"/>
                <a:cs typeface="Verdana"/>
              </a:rPr>
              <a:t>are a machine, </a:t>
            </a:r>
            <a:r>
              <a:rPr dirty="0" sz="2400" spc="55">
                <a:latin typeface="Verdana"/>
                <a:cs typeface="Verdana"/>
              </a:rPr>
              <a:t>and </a:t>
            </a:r>
            <a:r>
              <a:rPr dirty="0" sz="2400" spc="10">
                <a:latin typeface="Verdana"/>
                <a:cs typeface="Verdana"/>
              </a:rPr>
              <a:t>at </a:t>
            </a:r>
            <a:r>
              <a:rPr dirty="0" sz="2400" spc="-20">
                <a:latin typeface="Verdana"/>
                <a:cs typeface="Verdana"/>
              </a:rPr>
              <a:t>the  </a:t>
            </a:r>
            <a:r>
              <a:rPr dirty="0" sz="2400" spc="-160">
                <a:latin typeface="Verdana"/>
                <a:cs typeface="Verdana"/>
              </a:rPr>
              <a:t>most </a:t>
            </a:r>
            <a:r>
              <a:rPr dirty="0" sz="2400" spc="15">
                <a:latin typeface="Verdana"/>
                <a:cs typeface="Verdana"/>
              </a:rPr>
              <a:t>basic </a:t>
            </a:r>
            <a:r>
              <a:rPr dirty="0" sz="2400" spc="-65">
                <a:latin typeface="Verdana"/>
                <a:cs typeface="Verdana"/>
              </a:rPr>
              <a:t>level, </a:t>
            </a:r>
            <a:r>
              <a:rPr dirty="0" sz="2400" spc="-40">
                <a:latin typeface="Verdana"/>
                <a:cs typeface="Verdana"/>
              </a:rPr>
              <a:t>they </a:t>
            </a:r>
            <a:r>
              <a:rPr dirty="0" sz="2400">
                <a:latin typeface="Verdana"/>
                <a:cs typeface="Verdana"/>
              </a:rPr>
              <a:t>are </a:t>
            </a:r>
            <a:r>
              <a:rPr dirty="0" sz="2400" spc="10">
                <a:latin typeface="Verdana"/>
                <a:cs typeface="Verdana"/>
              </a:rPr>
              <a:t>collection </a:t>
            </a:r>
            <a:r>
              <a:rPr dirty="0" sz="2400" spc="5">
                <a:latin typeface="Verdana"/>
                <a:cs typeface="Verdana"/>
              </a:rPr>
              <a:t>of  </a:t>
            </a:r>
            <a:r>
              <a:rPr dirty="0" sz="2400" spc="-70">
                <a:latin typeface="Verdana"/>
                <a:cs typeface="Verdana"/>
              </a:rPr>
              <a:t>switches </a:t>
            </a:r>
            <a:r>
              <a:rPr dirty="0" sz="2400">
                <a:latin typeface="Verdana"/>
                <a:cs typeface="Verdana"/>
              </a:rPr>
              <a:t>–</a:t>
            </a:r>
            <a:r>
              <a:rPr dirty="0" sz="2400" spc="-60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where </a:t>
            </a:r>
            <a:r>
              <a:rPr dirty="0" sz="2400" spc="-75" b="1">
                <a:solidFill>
                  <a:srgbClr val="BC5C45"/>
                </a:solidFill>
                <a:latin typeface="Verdana"/>
                <a:cs typeface="Verdana"/>
              </a:rPr>
              <a:t>1</a:t>
            </a:r>
            <a:r>
              <a:rPr dirty="0" sz="2400" spc="-75">
                <a:latin typeface="Verdana"/>
                <a:cs typeface="Verdana"/>
              </a:rPr>
              <a:t>represents </a:t>
            </a:r>
            <a:r>
              <a:rPr dirty="0" sz="2400" spc="35">
                <a:latin typeface="Verdana"/>
                <a:cs typeface="Verdana"/>
              </a:rPr>
              <a:t>“</a:t>
            </a:r>
            <a:r>
              <a:rPr dirty="0" sz="2400" spc="35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dirty="0" sz="2400" spc="35">
                <a:latin typeface="Verdana"/>
                <a:cs typeface="Verdana"/>
              </a:rPr>
              <a:t>” </a:t>
            </a:r>
            <a:r>
              <a:rPr dirty="0" sz="2400" spc="60">
                <a:latin typeface="Verdana"/>
                <a:cs typeface="Verdana"/>
              </a:rPr>
              <a:t>and </a:t>
            </a:r>
            <a:r>
              <a:rPr dirty="0" sz="240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dirty="0" sz="2400" spc="-90">
                <a:latin typeface="Verdana"/>
                <a:cs typeface="Verdana"/>
              </a:rPr>
              <a:t>represents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“</a:t>
            </a:r>
            <a:r>
              <a:rPr dirty="0" sz="2400" spc="-9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dirty="0" sz="2400" spc="-90">
                <a:latin typeface="Verdana"/>
                <a:cs typeface="Verdana"/>
              </a:rPr>
              <a:t>”.</a:t>
            </a:r>
            <a:endParaRPr sz="2400">
              <a:latin typeface="Verdana"/>
              <a:cs typeface="Verdana"/>
            </a:endParaRPr>
          </a:p>
          <a:p>
            <a:pPr marL="287020" marR="800100" indent="-27495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BC5C45"/>
                </a:solidFill>
                <a:latin typeface="PMingLiU"/>
                <a:cs typeface="PMingLiU"/>
              </a:rPr>
              <a:t> </a:t>
            </a:r>
            <a:r>
              <a:rPr dirty="0" sz="2400" spc="-95">
                <a:latin typeface="Verdana"/>
                <a:cs typeface="Verdana"/>
              </a:rPr>
              <a:t>Everything </a:t>
            </a:r>
            <a:r>
              <a:rPr dirty="0" sz="2400" spc="-30">
                <a:latin typeface="Verdana"/>
                <a:cs typeface="Verdana"/>
              </a:rPr>
              <a:t>that </a:t>
            </a:r>
            <a:r>
              <a:rPr dirty="0" sz="2400" spc="-5">
                <a:latin typeface="Verdana"/>
                <a:cs typeface="Verdana"/>
              </a:rPr>
              <a:t>a </a:t>
            </a:r>
            <a:r>
              <a:rPr dirty="0" sz="2400" spc="5">
                <a:latin typeface="Verdana"/>
                <a:cs typeface="Verdana"/>
              </a:rPr>
              <a:t>computer does </a:t>
            </a:r>
            <a:r>
              <a:rPr dirty="0" sz="2400" spc="-250">
                <a:latin typeface="Verdana"/>
                <a:cs typeface="Verdana"/>
              </a:rPr>
              <a:t>is  </a:t>
            </a:r>
            <a:r>
              <a:rPr dirty="0" sz="2400" spc="-10">
                <a:latin typeface="Verdana"/>
                <a:cs typeface="Verdana"/>
              </a:rPr>
              <a:t>implemented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</a:t>
            </a:r>
            <a:r>
              <a:rPr dirty="0" sz="2400" spc="-320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this</a:t>
            </a:r>
            <a:r>
              <a:rPr dirty="0" sz="2400" spc="-35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most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basic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all  </a:t>
            </a:r>
            <a:r>
              <a:rPr dirty="0" sz="2400" spc="-40">
                <a:latin typeface="Verdana"/>
                <a:cs typeface="Verdana"/>
              </a:rPr>
              <a:t>numbering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systems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–</a:t>
            </a:r>
            <a:r>
              <a:rPr dirty="0" sz="2400" spc="-685"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BC5C45"/>
                </a:solidFill>
                <a:latin typeface="Verdana"/>
                <a:cs typeface="Verdana"/>
              </a:rPr>
              <a:t>binary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609" y="1598917"/>
            <a:ext cx="7133781" cy="408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1954" rIns="0" bIns="0" rtlCol="0" vert="horz">
            <a:spAutoFit/>
          </a:bodyPr>
          <a:lstStyle/>
          <a:p>
            <a:pPr algn="ctr" marL="203200" marR="635">
              <a:lnSpc>
                <a:spcPct val="100000"/>
              </a:lnSpc>
              <a:spcBef>
                <a:spcPts val="95"/>
              </a:spcBef>
            </a:pPr>
            <a:r>
              <a:rPr dirty="0" spc="-280"/>
              <a:t>Its</a:t>
            </a:r>
            <a:r>
              <a:rPr dirty="0" spc="-830"/>
              <a:t> </a:t>
            </a:r>
            <a:r>
              <a:rPr dirty="0" spc="-70"/>
              <a:t>nearly</a:t>
            </a:r>
            <a:r>
              <a:rPr dirty="0" spc="-150"/>
              <a:t> </a:t>
            </a:r>
            <a:r>
              <a:rPr dirty="0" spc="-100"/>
              <a:t>impossible</a:t>
            </a:r>
            <a:r>
              <a:rPr dirty="0" spc="-225"/>
              <a:t> </a:t>
            </a:r>
            <a:r>
              <a:rPr dirty="0" spc="-10"/>
              <a:t>to</a:t>
            </a:r>
            <a:r>
              <a:rPr dirty="0" spc="-25"/>
              <a:t> </a:t>
            </a:r>
            <a:r>
              <a:rPr dirty="0" spc="-110"/>
              <a:t>write</a:t>
            </a:r>
            <a:r>
              <a:rPr dirty="0" spc="-755"/>
              <a:t> </a:t>
            </a:r>
            <a:r>
              <a:rPr dirty="0" spc="-175"/>
              <a:t>in</a:t>
            </a:r>
          </a:p>
          <a:p>
            <a:pPr algn="ctr" marL="419734">
              <a:lnSpc>
                <a:spcPct val="100000"/>
              </a:lnSpc>
            </a:pPr>
            <a:r>
              <a:rPr dirty="0" spc="-170"/>
              <a:t>Binary!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Anushray Gupta</dc:creator>
  <dc:title>PowerPoint Presentation</dc:title>
  <dcterms:created xsi:type="dcterms:W3CDTF">2019-12-28T17:53:34Z</dcterms:created>
  <dcterms:modified xsi:type="dcterms:W3CDTF">2019-12-28T17:53:34Z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2019-12-28T00:00:00Z</vt:filetime>
  </property>
</Properties>
</file>