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60" r:id="rId9"/>
    <p:sldId id="261" r:id="rId10"/>
    <p:sldId id="287" r:id="rId11"/>
    <p:sldId id="288" r:id="rId12"/>
    <p:sldId id="289" r:id="rId13"/>
    <p:sldId id="262" r:id="rId14"/>
    <p:sldId id="263" r:id="rId15"/>
    <p:sldId id="290" r:id="rId16"/>
    <p:sldId id="291" r:id="rId17"/>
    <p:sldId id="292" r:id="rId18"/>
    <p:sldId id="280" r:id="rId19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00"/>
    <a:srgbClr val="0066FF"/>
    <a:srgbClr val="0099FF"/>
    <a:srgbClr val="99CCFF"/>
    <a:srgbClr val="3366CC"/>
    <a:srgbClr val="CCECFF"/>
    <a:srgbClr val="0033CC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70" autoAdjust="0"/>
  </p:normalViewPr>
  <p:slideViewPr>
    <p:cSldViewPr>
      <p:cViewPr varScale="1">
        <p:scale>
          <a:sx n="75" d="100"/>
          <a:sy n="7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fld id="{170CDE06-8B03-4379-A9EB-462271BA97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962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0EF6-5AA0-4CFE-8DA4-1BFCBCA5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00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28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92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440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679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3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72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E3DC-36AC-48CF-8DDC-C6033B6BB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62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AB6D-C3E1-4717-A40D-0F6CC50C9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45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414-3D86-4A20-9078-F4AD70AC2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8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097-94F1-49B6-B21E-2DDF016A7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9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5387-1CA8-4FB7-B43F-D9255F7FE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18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273-17FD-4416-9FB8-8E5F3B7D0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3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F0E-7E2A-4631-A676-F217D7648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37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BE1C-65A9-4C1D-8035-D74B36C01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19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A616-5083-4887-BBC2-1175A2432B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4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115B-14F3-48BB-ACA2-A2B7BEE0FF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60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E3CD-F87D-4EBD-B976-411A5AB8B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5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eta.stackoverflow.com/questions/136389/tags-for-cryptographic-algorithms-and-standar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000999" cy="2436812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US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itchFamily="34" charset="0"/>
              </a:rPr>
              <a:t>i</a:t>
            </a:r>
            <a:r>
              <a:rPr lang="en-US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itchFamily="34" charset="0"/>
              </a:rPr>
              <a:t>Crypt-101</a:t>
            </a:r>
            <a:r>
              <a:rPr lang="en-US" sz="11500" dirty="0" smtClean="0">
                <a:latin typeface="Agency FB" pitchFamily="34" charset="0"/>
              </a:rPr>
              <a:t/>
            </a:r>
            <a:br>
              <a:rPr lang="en-US" sz="11500" dirty="0" smtClean="0">
                <a:latin typeface="Agency FB" pitchFamily="34" charset="0"/>
              </a:rPr>
            </a:br>
            <a:r>
              <a:rPr lang="en-US" sz="3200" b="1" dirty="0" smtClean="0">
                <a:latin typeface="Agency FB" pitchFamily="34" charset="0"/>
              </a:rPr>
              <a:t>WELCOME TO NEW DIMENSION OF  ENCRYPTION</a:t>
            </a:r>
            <a:br>
              <a:rPr lang="en-US" sz="3200" b="1" dirty="0" smtClean="0">
                <a:latin typeface="Agency FB" pitchFamily="34" charset="0"/>
              </a:rPr>
            </a:br>
            <a:r>
              <a:rPr lang="en-US" sz="3200" b="1" dirty="0" smtClean="0">
                <a:latin typeface="Agency FB" pitchFamily="34" charset="0"/>
              </a:rPr>
              <a:t>Powered By JAVA 7.0</a:t>
            </a:r>
            <a:endParaRPr lang="en-US" sz="3200" b="1" dirty="0">
              <a:latin typeface="Agency FB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4343400"/>
            <a:ext cx="9067800" cy="2362200"/>
          </a:xfrm>
          <a:noFill/>
          <a:ln/>
        </p:spPr>
        <p:txBody>
          <a:bodyPr anchor="ctr">
            <a:normAutofit fontScale="85000" lnSpcReduction="20000"/>
          </a:bodyPr>
          <a:lstStyle/>
          <a:p>
            <a:r>
              <a:rPr lang="en-US" sz="3200" b="1" dirty="0" smtClean="0"/>
              <a:t>                                            </a:t>
            </a:r>
          </a:p>
          <a:p>
            <a:pPr algn="r"/>
            <a:r>
              <a:rPr lang="en-US" sz="3200" b="1" dirty="0"/>
              <a:t>	</a:t>
            </a:r>
            <a:r>
              <a:rPr lang="en-US" sz="3200" b="1" dirty="0" smtClean="0"/>
              <a:t>			</a:t>
            </a:r>
            <a:r>
              <a:rPr lang="en-US" b="1" dirty="0" err="1" smtClean="0">
                <a:latin typeface="Lucida Bright" panose="02040602050505020304" pitchFamily="18" charset="0"/>
              </a:rPr>
              <a:t>arpit</a:t>
            </a:r>
            <a:r>
              <a:rPr lang="en-US" b="1" dirty="0" smtClean="0">
                <a:latin typeface="Lucida Bright" panose="02040602050505020304" pitchFamily="18" charset="0"/>
              </a:rPr>
              <a:t> </a:t>
            </a:r>
            <a:r>
              <a:rPr lang="en-US" b="1" dirty="0" err="1" smtClean="0">
                <a:latin typeface="Lucida Bright" panose="02040602050505020304" pitchFamily="18" charset="0"/>
              </a:rPr>
              <a:t>srivastava</a:t>
            </a:r>
            <a:r>
              <a:rPr lang="en-US" b="1" dirty="0" smtClean="0">
                <a:latin typeface="Lucida Bright" panose="02040602050505020304" pitchFamily="18" charset="0"/>
              </a:rPr>
              <a:t> : </a:t>
            </a:r>
            <a:r>
              <a:rPr lang="en-US" b="1" dirty="0" err="1" smtClean="0">
                <a:latin typeface="Lucida Bright" panose="02040602050505020304" pitchFamily="18" charset="0"/>
              </a:rPr>
              <a:t>cse</a:t>
            </a:r>
            <a:r>
              <a:rPr lang="en-US" b="1" dirty="0" smtClean="0">
                <a:latin typeface="Lucida Bright" panose="02040602050505020304" pitchFamily="18" charset="0"/>
              </a:rPr>
              <a:t>/1119210032</a:t>
            </a:r>
          </a:p>
          <a:p>
            <a:pPr algn="r"/>
            <a:r>
              <a:rPr lang="en-US" b="1" dirty="0" smtClean="0">
                <a:latin typeface="Lucida Bright" panose="02040602050505020304" pitchFamily="18" charset="0"/>
              </a:rPr>
              <a:t>                                            </a:t>
            </a:r>
            <a:r>
              <a:rPr lang="en-US" b="1" dirty="0" err="1" smtClean="0">
                <a:latin typeface="Lucida Bright" panose="02040602050505020304" pitchFamily="18" charset="0"/>
              </a:rPr>
              <a:t>sahiba</a:t>
            </a:r>
            <a:r>
              <a:rPr lang="en-US" b="1" dirty="0" smtClean="0">
                <a:latin typeface="Lucida Bright" panose="02040602050505020304" pitchFamily="18" charset="0"/>
              </a:rPr>
              <a:t> </a:t>
            </a:r>
            <a:r>
              <a:rPr lang="en-US" b="1" dirty="0" err="1" smtClean="0">
                <a:latin typeface="Lucida Bright" panose="02040602050505020304" pitchFamily="18" charset="0"/>
              </a:rPr>
              <a:t>mittal</a:t>
            </a:r>
            <a:r>
              <a:rPr lang="en-US" b="1" dirty="0" smtClean="0">
                <a:latin typeface="Lucida Bright" panose="02040602050505020304" pitchFamily="18" charset="0"/>
              </a:rPr>
              <a:t> : </a:t>
            </a:r>
            <a:r>
              <a:rPr lang="en-US" b="1" dirty="0" err="1" smtClean="0">
                <a:latin typeface="Lucida Bright" panose="02040602050505020304" pitchFamily="18" charset="0"/>
              </a:rPr>
              <a:t>cse</a:t>
            </a:r>
            <a:r>
              <a:rPr lang="en-US" b="1" dirty="0" smtClean="0">
                <a:latin typeface="Lucida Bright" panose="02040602050505020304" pitchFamily="18" charset="0"/>
              </a:rPr>
              <a:t>/1119210095</a:t>
            </a:r>
          </a:p>
          <a:p>
            <a:pPr algn="r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Under guidance of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vikas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kumar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(Ass. Professor,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Cse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, GLBITM)</a:t>
            </a:r>
          </a:p>
          <a:p>
            <a:pPr algn="r"/>
            <a:r>
              <a:rPr lang="en-US" b="1" dirty="0" smtClean="0">
                <a:latin typeface="Lucida Bright" panose="02040602050505020304" pitchFamily="18" charset="0"/>
              </a:rPr>
              <a:t>                                    </a:t>
            </a:r>
            <a:endParaRPr lang="en-US" b="1" dirty="0">
              <a:latin typeface="Lucida Bright" panose="02040602050505020304" pitchFamily="18" charset="0"/>
            </a:endParaRPr>
          </a:p>
        </p:txBody>
      </p:sp>
      <p:pic>
        <p:nvPicPr>
          <p:cNvPr id="45063" name="Picture 7" descr="http://t0.gstatic.com/images?q=tbn:ANd9GcSMoJp0cwAav6q2bi914H7nDEr7x4DUsVm8HQgJOxYwuqca_TYw7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1181101" cy="1062991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VIGENERE CIPHER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err="1" smtClean="0"/>
              <a:t>polyalphabetic</a:t>
            </a:r>
            <a:r>
              <a:rPr lang="en-US" dirty="0" smtClean="0"/>
              <a:t> </a:t>
            </a:r>
            <a:r>
              <a:rPr lang="en-US" i="1" dirty="0" smtClean="0"/>
              <a:t>substitution cipher </a:t>
            </a:r>
            <a:r>
              <a:rPr lang="en-US" dirty="0" smtClean="0"/>
              <a:t>involves one-to-many relationship between each letter and its substitutes.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table of alphabets is used called as </a:t>
            </a:r>
            <a:r>
              <a:rPr lang="en-US" b="1" dirty="0" err="1" smtClean="0"/>
              <a:t>Vigenere</a:t>
            </a:r>
            <a:r>
              <a:rPr lang="en-US" b="1" dirty="0" smtClean="0"/>
              <a:t> table.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Example : </a:t>
            </a:r>
            <a:r>
              <a:rPr lang="en-US" dirty="0" smtClean="0"/>
              <a:t>Plain Text = ATTACKATDAWN</a:t>
            </a: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				   </a:t>
            </a:r>
            <a:r>
              <a:rPr lang="en-US" dirty="0" smtClean="0"/>
              <a:t>Keyword = LEMON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				     			</a:t>
            </a:r>
            <a:r>
              <a:rPr lang="en-US" dirty="0" smtClean="0"/>
              <a:t>= LEMONLEMONLE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		    </a:t>
            </a:r>
            <a:r>
              <a:rPr lang="en-US" dirty="0" smtClean="0"/>
              <a:t>Cipher Text is calculated using </a:t>
            </a:r>
            <a:r>
              <a:rPr lang="en-US" dirty="0" err="1" smtClean="0"/>
              <a:t>Vigenere</a:t>
            </a:r>
            <a:r>
              <a:rPr lang="en-US" dirty="0" smtClean="0"/>
              <a:t> Table.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304800"/>
            <a:ext cx="5410200" cy="5339247"/>
          </a:xfrm>
        </p:spPr>
      </p:pic>
      <p:sp>
        <p:nvSpPr>
          <p:cNvPr id="5" name="TextBox 4"/>
          <p:cNvSpPr txBox="1"/>
          <p:nvPr/>
        </p:nvSpPr>
        <p:spPr>
          <a:xfrm>
            <a:off x="914400" y="52578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So, Cipher Text = LXFOPVEFRNHR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CIPHER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public-key cryptography, involves a </a:t>
            </a:r>
            <a:r>
              <a:rPr lang="en-US" b="1" dirty="0" smtClean="0"/>
              <a:t>public key</a:t>
            </a:r>
            <a:r>
              <a:rPr lang="en-US" dirty="0" smtClean="0"/>
              <a:t> and a </a:t>
            </a:r>
            <a:r>
              <a:rPr lang="en-US" b="1" dirty="0" smtClean="0"/>
              <a:t>private key.</a:t>
            </a:r>
          </a:p>
          <a:p>
            <a:endParaRPr lang="en-US" b="1" dirty="0" smtClean="0"/>
          </a:p>
          <a:p>
            <a:r>
              <a:rPr lang="en-US" dirty="0" smtClean="0"/>
              <a:t>Messages encrypted with the public key can only be decrypted using the private key, which only receiver can hold.</a:t>
            </a:r>
          </a:p>
          <a:p>
            <a:endParaRPr lang="en-US" dirty="0" smtClean="0"/>
          </a:p>
          <a:p>
            <a:r>
              <a:rPr lang="en-US" dirty="0" smtClean="0"/>
              <a:t>Efficiently implemented with popular “crypto” libraries (Java).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Image Encryption 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/>
          <a:lstStyle/>
          <a:p>
            <a:r>
              <a:rPr lang="en-US" dirty="0"/>
              <a:t>Image is composed </a:t>
            </a:r>
            <a:r>
              <a:rPr lang="en-US" dirty="0" smtClean="0"/>
              <a:t>of very </a:t>
            </a:r>
            <a:r>
              <a:rPr lang="en-US" dirty="0"/>
              <a:t>tiny Pixels. Each Pixel has a RGB Code. Now one way to see a picture is in the form of a Pixel matrix </a:t>
            </a:r>
            <a:r>
              <a:rPr lang="en-US" dirty="0" smtClean="0"/>
              <a:t>or a 2d pixel array.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59436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142999"/>
            <a:ext cx="6711654" cy="5105407"/>
          </a:xfrm>
        </p:spPr>
        <p:txBody>
          <a:bodyPr>
            <a:normAutofit/>
          </a:bodyPr>
          <a:lstStyle/>
          <a:p>
            <a:r>
              <a:rPr lang="en-US" dirty="0"/>
              <a:t>A RGB pixel consists of three components that are Red, Green and Blue.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 did is that I </a:t>
            </a:r>
            <a:r>
              <a:rPr lang="en-US" dirty="0" smtClean="0"/>
              <a:t>will convert the </a:t>
            </a:r>
            <a:r>
              <a:rPr lang="en-US" dirty="0"/>
              <a:t>value of text into pixel’s green component 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649434"/>
              </p:ext>
            </p:extLst>
          </p:nvPr>
        </p:nvGraphicFramePr>
        <p:xfrm>
          <a:off x="762000" y="3124200"/>
          <a:ext cx="7468329" cy="530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90"/>
                <a:gridCol w="207504"/>
                <a:gridCol w="244878"/>
                <a:gridCol w="285073"/>
                <a:gridCol w="255134"/>
                <a:gridCol w="248626"/>
                <a:gridCol w="288978"/>
                <a:gridCol w="287025"/>
                <a:gridCol w="219988"/>
                <a:gridCol w="299392"/>
                <a:gridCol w="299392"/>
                <a:gridCol w="299392"/>
                <a:gridCol w="341046"/>
                <a:gridCol w="299392"/>
                <a:gridCol w="299392"/>
                <a:gridCol w="299392"/>
                <a:gridCol w="299392"/>
                <a:gridCol w="299392"/>
                <a:gridCol w="299392"/>
                <a:gridCol w="299392"/>
                <a:gridCol w="299392"/>
                <a:gridCol w="299392"/>
                <a:gridCol w="349507"/>
                <a:gridCol w="299392"/>
                <a:gridCol w="299392"/>
                <a:gridCol w="299392"/>
              </a:tblGrid>
              <a:tr h="258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Q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V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Z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</a:tr>
              <a:tr h="2713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623" marR="64623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1060371"/>
              </p:ext>
            </p:extLst>
          </p:nvPr>
        </p:nvGraphicFramePr>
        <p:xfrm>
          <a:off x="1371600" y="4267200"/>
          <a:ext cx="6080760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3085"/>
                <a:gridCol w="553085"/>
                <a:gridCol w="553085"/>
                <a:gridCol w="553085"/>
                <a:gridCol w="553085"/>
                <a:gridCol w="55308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‘ ‘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5410200"/>
            <a:ext cx="6567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+mn-lt"/>
              </a:rPr>
              <a:t>With image </a:t>
            </a:r>
            <a:r>
              <a:rPr lang="en-US" sz="2000" u="sng" dirty="0" err="1" smtClean="0">
                <a:latin typeface="+mn-lt"/>
              </a:rPr>
              <a:t>stagenography</a:t>
            </a:r>
            <a:r>
              <a:rPr lang="en-US" sz="2000" u="sng" dirty="0" smtClean="0">
                <a:latin typeface="+mn-lt"/>
              </a:rPr>
              <a:t>, attacker won’t be </a:t>
            </a:r>
          </a:p>
          <a:p>
            <a:r>
              <a:rPr lang="en-US" sz="2000" u="sng" dirty="0" smtClean="0">
                <a:latin typeface="+mn-lt"/>
              </a:rPr>
              <a:t>aware of if any secret message even exists or not !! </a:t>
            </a:r>
          </a:p>
          <a:p>
            <a:r>
              <a:rPr lang="en-US" sz="2000" u="sng" dirty="0" smtClean="0">
                <a:latin typeface="+mn-lt"/>
              </a:rPr>
              <a:t>That’s the best part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with options : 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 smtClean="0"/>
              <a:t>Enter your original message (may ask for input image to hide the message).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 smtClean="0"/>
              <a:t>Encrypt (will print the encrypted message and display the key ).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 smtClean="0"/>
              <a:t>Decrypt using the key and image (original message will be displayed).</a:t>
            </a:r>
          </a:p>
          <a:p>
            <a:pPr marL="800107" lvl="1" indent="-342900">
              <a:buFont typeface="+mj-lt"/>
              <a:buAutoNum type="arabicPeriod"/>
            </a:pPr>
            <a:endParaRPr lang="en-US" dirty="0" smtClean="0"/>
          </a:p>
          <a:p>
            <a:pPr marL="400051" indent="-342900"/>
            <a:r>
              <a:rPr lang="en-US" dirty="0" smtClean="0"/>
              <a:t>Also, a link to a help section contains detailed information about the software and the encryption techniques involved in the project.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cash (electronic credit card and debit card).</a:t>
            </a:r>
          </a:p>
          <a:p>
            <a:r>
              <a:rPr lang="en-US" dirty="0" smtClean="0"/>
              <a:t>Electronic signatures (Digital signatures).</a:t>
            </a:r>
          </a:p>
          <a:p>
            <a:r>
              <a:rPr lang="en-US" dirty="0" smtClean="0"/>
              <a:t>Authentication.</a:t>
            </a:r>
          </a:p>
          <a:p>
            <a:r>
              <a:rPr lang="en-US" dirty="0" smtClean="0"/>
              <a:t>Secure network communications.</a:t>
            </a:r>
          </a:p>
          <a:p>
            <a:r>
              <a:rPr lang="en-US" dirty="0" smtClean="0"/>
              <a:t>Disk  Encryption.</a:t>
            </a:r>
          </a:p>
          <a:p>
            <a:r>
              <a:rPr lang="en-US" dirty="0" smtClean="0"/>
              <a:t>Secrecy in transmission.</a:t>
            </a:r>
          </a:p>
          <a:p>
            <a:r>
              <a:rPr lang="en-US" dirty="0" smtClean="0"/>
              <a:t>Secrecy in storage.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Cryptography With Coding Theory-by Wade Trappe and Lawrence C Washington (Pearson Education).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Applied cryptography by Bruce </a:t>
            </a:r>
            <a:r>
              <a:rPr lang="en-US" dirty="0" err="1" smtClean="0"/>
              <a:t>Schneier</a:t>
            </a:r>
            <a:r>
              <a:rPr lang="en-US" dirty="0" smtClean="0"/>
              <a:t> : </a:t>
            </a:r>
            <a:r>
              <a:rPr lang="en-US" i="1" dirty="0" smtClean="0">
                <a:hlinkClick r:id="rId2"/>
              </a:rPr>
              <a:t>http://meta.stackoverflow.com/questions/136389/tags-for-cryptographic-algorithms-and-standards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ACM : http://cs.stanford.edu/people/eroberts/jtf/javadoc/student/index.html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5871882"/>
          </a:xfrm>
        </p:spPr>
        <p:txBody>
          <a:bodyPr/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  THE END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Why Encryption</a:t>
            </a:r>
          </a:p>
          <a:p>
            <a:r>
              <a:rPr lang="en-US" dirty="0" smtClean="0"/>
              <a:t>Algorithm and Coding</a:t>
            </a:r>
          </a:p>
          <a:p>
            <a:r>
              <a:rPr lang="en-US" dirty="0" smtClean="0"/>
              <a:t>Ciphers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Caesar Cipher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Vigenere</a:t>
            </a:r>
            <a:r>
              <a:rPr lang="en-US" dirty="0" smtClean="0"/>
              <a:t> Cipher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RSA Cipher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Image </a:t>
            </a:r>
            <a:r>
              <a:rPr lang="en-US" dirty="0" err="1" smtClean="0"/>
              <a:t>Steganography</a:t>
            </a:r>
            <a:endParaRPr lang="en-US" dirty="0" smtClean="0"/>
          </a:p>
          <a:p>
            <a:r>
              <a:rPr lang="en-US" dirty="0" smtClean="0"/>
              <a:t>GUI </a:t>
            </a:r>
          </a:p>
          <a:p>
            <a:r>
              <a:rPr lang="en-US" dirty="0" smtClean="0"/>
              <a:t>Its Applications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comprised of a 4 encryption patterns with Caesar cipher, </a:t>
            </a:r>
            <a:r>
              <a:rPr lang="en-US" dirty="0" err="1" smtClean="0"/>
              <a:t>Vigenere</a:t>
            </a:r>
            <a:r>
              <a:rPr lang="en-US" dirty="0" smtClean="0"/>
              <a:t> cipher, RSA cipher and  Image </a:t>
            </a:r>
            <a:r>
              <a:rPr lang="en-US" dirty="0" err="1" smtClean="0"/>
              <a:t>Stagenography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undergoes through these different types of cryptographies practiced in real world.</a:t>
            </a:r>
          </a:p>
          <a:p>
            <a:endParaRPr lang="en-US" dirty="0" smtClean="0"/>
          </a:p>
          <a:p>
            <a:r>
              <a:rPr lang="en-US" dirty="0" smtClean="0"/>
              <a:t>Provides high security.</a:t>
            </a:r>
          </a:p>
          <a:p>
            <a:endParaRPr lang="en-US" dirty="0" smtClean="0"/>
          </a:p>
          <a:p>
            <a:r>
              <a:rPr lang="en-US" dirty="0" smtClean="0"/>
              <a:t>Also it contains a </a:t>
            </a:r>
            <a:r>
              <a:rPr lang="en-US" b="1" dirty="0" smtClean="0"/>
              <a:t>help website</a:t>
            </a:r>
            <a:r>
              <a:rPr lang="en-US" dirty="0" smtClean="0"/>
              <a:t> for proper use of  information about various phases of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ENCRYPTION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which is a process of converting ordinary information into unintelligible cipher text provides 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Confidentiality</a:t>
            </a:r>
            <a:r>
              <a:rPr lang="en-US" dirty="0" smtClean="0"/>
              <a:t> : keeps data private from unintended user.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Authenticity</a:t>
            </a:r>
            <a:r>
              <a:rPr lang="en-US" dirty="0" smtClean="0"/>
              <a:t> : provides proof of identity of sender to assure who/what he/she claims to be.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Integrity</a:t>
            </a:r>
            <a:r>
              <a:rPr lang="en-US" dirty="0" smtClean="0"/>
              <a:t> : ensures that data during its transit is not tampered with.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Non-Repudiation</a:t>
            </a:r>
            <a:r>
              <a:rPr lang="en-US" dirty="0" smtClean="0"/>
              <a:t> : ensures that information cannot be disowned.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consists of 4 times application of encryption.  The idea is first use the </a:t>
            </a:r>
            <a:r>
              <a:rPr lang="en-US" dirty="0" err="1" smtClean="0"/>
              <a:t>caesar</a:t>
            </a:r>
            <a:r>
              <a:rPr lang="en-US" dirty="0" smtClean="0"/>
              <a:t> cipher encryption of text, then again encrypt the text with </a:t>
            </a:r>
            <a:r>
              <a:rPr lang="en-US" dirty="0" err="1" smtClean="0"/>
              <a:t>vigenere</a:t>
            </a:r>
            <a:r>
              <a:rPr lang="en-US" dirty="0" smtClean="0"/>
              <a:t> and next with RSA.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the encryption of text, it is encrypted in the form of pixel array of image which is most challenging!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Platform for coding is JAVA using IDE – Eclipse.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CIPHERS IN DETAIL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type of substitution cipher in which each letter in the plaintext is replaced by a letter some fixed number of positions down the alphabet.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Encryption of a letter x by a shift n can be described as :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endParaRPr lang="en-US" dirty="0" smtClean="0"/>
          </a:p>
          <a:p>
            <a:r>
              <a:rPr lang="en-US" dirty="0" smtClean="0"/>
              <a:t>Similarly Decryption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_n(x) = (x + n) \mod {26}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2004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4" descr="D_n(x) = (x - n) \mod {26}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791200"/>
            <a:ext cx="32004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990601"/>
            <a:ext cx="6711654" cy="5257806"/>
          </a:xfrm>
        </p:spPr>
        <p:txBody>
          <a:bodyPr>
            <a:normAutofit/>
          </a:bodyPr>
          <a:lstStyle/>
          <a:p>
            <a:r>
              <a:rPr lang="en-US" dirty="0"/>
              <a:t>The transformation can be represented by aligning two alphabets; the cipher alphabet is the plain alphabet rotated left or right by some number of positions.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here is a Caesar cipher using a left rotation of three places (the shift parameter, here 3, is used as the key</a:t>
            </a:r>
            <a:r>
              <a:rPr lang="en-US" dirty="0" smtClean="0"/>
              <a:t>) 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962400"/>
            <a:ext cx="7620000" cy="126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200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Plain:    ABCDEFGHIJKLMNOPQRSTUVWXYZ</a:t>
            </a:r>
            <a:endParaRPr lang="en-US" sz="1200" dirty="0" smtClean="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Cipher:   DEFGHIJKLMNOPQRSTUVWXYZABC</a:t>
            </a:r>
            <a:endParaRPr lang="en-US" sz="1200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30313" y="1715293"/>
            <a:ext cx="6858000" cy="4267200"/>
          </a:xfrm>
        </p:spPr>
        <p:txBody>
          <a:bodyPr/>
          <a:lstStyle/>
          <a:p>
            <a:r>
              <a:rPr lang="en-US" dirty="0" smtClean="0"/>
              <a:t>When encrypting, a person looks up each letter of the message in the "plain" line and writes down the corresponding letter in the "cipher" line. Deciphering is done in reverse.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01759"/>
            <a:ext cx="9220200" cy="156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749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iCrypt-101 WELCOME TO NEW DIMENSION OF  ENCRYPTION Powered By JAVA 7.0</vt:lpstr>
      <vt:lpstr>CONTENTS</vt:lpstr>
      <vt:lpstr>ABSTRACT</vt:lpstr>
      <vt:lpstr>WHY ENCRYPTION ??</vt:lpstr>
      <vt:lpstr>Algorithm and Coding</vt:lpstr>
      <vt:lpstr>CIPHERS IN DETAIL</vt:lpstr>
      <vt:lpstr>CAESAR CIPHER ENCRYPTION</vt:lpstr>
      <vt:lpstr>Slide 8</vt:lpstr>
      <vt:lpstr>Example</vt:lpstr>
      <vt:lpstr>VIGENERE CIPHER ENCRYPTION</vt:lpstr>
      <vt:lpstr>Slide 11</vt:lpstr>
      <vt:lpstr>RSA CIPHER ENCRYPTION</vt:lpstr>
      <vt:lpstr>Image Encryption </vt:lpstr>
      <vt:lpstr>Slide 14</vt:lpstr>
      <vt:lpstr>GUI</vt:lpstr>
      <vt:lpstr>APPLICATIONS</vt:lpstr>
      <vt:lpstr>REFERENCES</vt:lpstr>
      <vt:lpstr>  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[Product Name] Marketing Plan</dc:title>
  <dc:creator>Nilesh</dc:creator>
  <cp:lastModifiedBy>SAURABH</cp:lastModifiedBy>
  <cp:revision>76</cp:revision>
  <cp:lastPrinted>1601-01-01T00:00:00Z</cp:lastPrinted>
  <dcterms:created xsi:type="dcterms:W3CDTF">2011-02-21T11:29:11Z</dcterms:created>
  <dcterms:modified xsi:type="dcterms:W3CDTF">2015-03-25T15:11:15Z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TC010178121033</vt:lpwstr>
  </property>
</Properties>
</file>