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57" r:id="rId4"/>
    <p:sldId id="265" r:id="rId5"/>
    <p:sldId id="259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13-Oct-22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9897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1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0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6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4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7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8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1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13-Oct-22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84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41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EC524-8BC9-023F-FBCD-D41A42B527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3" r="9718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2" name="Rectangle 43">
            <a:extLst>
              <a:ext uri="{FF2B5EF4-FFF2-40B4-BE49-F238E27FC236}">
                <a16:creationId xmlns:a16="http://schemas.microsoft.com/office/drawing/2014/main" id="{DCFCE6BC-4706-49A2-816A-A44669F98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637" y="1"/>
            <a:ext cx="889472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80000">
                <a:srgbClr val="000000">
                  <a:alpha val="0"/>
                </a:srgbClr>
              </a:gs>
              <a:gs pos="51000">
                <a:srgbClr val="00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3" name="Freeform: Shape 45">
            <a:extLst>
              <a:ext uri="{FF2B5EF4-FFF2-40B4-BE49-F238E27FC236}">
                <a16:creationId xmlns:a16="http://schemas.microsoft.com/office/drawing/2014/main" id="{F2519508-A780-4D3C-AFC8-363D53F24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39400 w 12192000"/>
              <a:gd name="connsiteY0" fmla="*/ 540000 h 6858000"/>
              <a:gd name="connsiteX1" fmla="*/ 539400 w 12192000"/>
              <a:gd name="connsiteY1" fmla="*/ 6318000 h 6858000"/>
              <a:gd name="connsiteX2" fmla="*/ 11652600 w 12192000"/>
              <a:gd name="connsiteY2" fmla="*/ 6318000 h 6858000"/>
              <a:gd name="connsiteX3" fmla="*/ 11652600 w 12192000"/>
              <a:gd name="connsiteY3" fmla="*/ 5400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539400" y="540000"/>
                </a:moveTo>
                <a:lnTo>
                  <a:pt x="539400" y="6318000"/>
                </a:lnTo>
                <a:lnTo>
                  <a:pt x="11652600" y="6318000"/>
                </a:lnTo>
                <a:lnTo>
                  <a:pt x="11652600" y="540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6FFB859-0BF4-44C8-92CE-827BC0BED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31686" y="432884"/>
            <a:ext cx="11113200" cy="5778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0000" h="5760000">
                <a:moveTo>
                  <a:pt x="6660000" y="5760000"/>
                </a:moveTo>
                <a:lnTo>
                  <a:pt x="0" y="57600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8A3CB-6C29-4BF9-859B-6780A02FB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361665"/>
            <a:ext cx="7797799" cy="21384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CREDIT CARD FRAUD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5">
            <a:extLst>
              <a:ext uri="{FF2B5EF4-FFF2-40B4-BE49-F238E27FC236}">
                <a16:creationId xmlns:a16="http://schemas.microsoft.com/office/drawing/2014/main" id="{AA3C88C9-7D12-4F69-958C-2A345F96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431686" y="6210884"/>
            <a:ext cx="11113200" cy="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6660000 w 6660000"/>
              <a:gd name="connsiteY0" fmla="*/ 0 h 0"/>
              <a:gd name="connsiteX1" fmla="*/ 0 w 6660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0000">
                <a:moveTo>
                  <a:pt x="6660000" y="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">
            <a:extLst>
              <a:ext uri="{FF2B5EF4-FFF2-40B4-BE49-F238E27FC236}">
                <a16:creationId xmlns:a16="http://schemas.microsoft.com/office/drawing/2014/main" id="{D6F31C7F-BCF9-4876-B103-B1470FB2E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1544886" y="432884"/>
            <a:ext cx="0" cy="5778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0 w 0"/>
              <a:gd name="connsiteY0" fmla="*/ 5760000 h 5760000"/>
              <a:gd name="connsiteX1" fmla="*/ 0 w 0"/>
              <a:gd name="connsiteY1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760000">
                <a:moveTo>
                  <a:pt x="0" y="576000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A23649-6F59-4686-A304-B58B11519A4B}"/>
              </a:ext>
            </a:extLst>
          </p:cNvPr>
          <p:cNvSpPr txBox="1"/>
          <p:nvPr/>
        </p:nvSpPr>
        <p:spPr>
          <a:xfrm>
            <a:off x="3165219" y="4720045"/>
            <a:ext cx="58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412473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9A3B-CE8F-43ED-87F3-B75F9155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46" y="347480"/>
            <a:ext cx="10026650" cy="655637"/>
          </a:xfrm>
        </p:spPr>
        <p:txBody>
          <a:bodyPr/>
          <a:lstStyle/>
          <a:p>
            <a:r>
              <a:rPr lang="en-US" dirty="0"/>
              <a:t>VALID V/S FRAUD TRANSACTION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1582A-C84C-481C-B982-00C950AC608D}"/>
              </a:ext>
            </a:extLst>
          </p:cNvPr>
          <p:cNvSpPr txBox="1"/>
          <p:nvPr/>
        </p:nvSpPr>
        <p:spPr>
          <a:xfrm>
            <a:off x="7091679" y="1798320"/>
            <a:ext cx="4876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two days of transactions, out of 284,807 transactions, 492 transactions (0.17%) were detected as fraud.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A01EA-AF92-4306-B809-2AD1734AC728}"/>
              </a:ext>
            </a:extLst>
          </p:cNvPr>
          <p:cNvSpPr txBox="1"/>
          <p:nvPr/>
        </p:nvSpPr>
        <p:spPr>
          <a:xfrm>
            <a:off x="7091679" y="2830780"/>
            <a:ext cx="4876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Amount wise, valid transactions was around 25M EUR and fraud transactions was around 60K EUR, 0.24% of total amount.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85224-3D6B-4334-B4DB-EA038EC35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02" y="1316007"/>
            <a:ext cx="6238875" cy="493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6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9A3B-CE8F-43ED-87F3-B75F9155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44" y="321628"/>
            <a:ext cx="11743910" cy="830897"/>
          </a:xfrm>
        </p:spPr>
        <p:txBody>
          <a:bodyPr>
            <a:normAutofit/>
          </a:bodyPr>
          <a:lstStyle/>
          <a:p>
            <a:r>
              <a:rPr lang="en-US" dirty="0"/>
              <a:t>DISTRIBUTION OF TRANSACTIONS OVER SECONDS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1582A-C84C-481C-B982-00C950AC608D}"/>
              </a:ext>
            </a:extLst>
          </p:cNvPr>
          <p:cNvSpPr txBox="1"/>
          <p:nvPr/>
        </p:nvSpPr>
        <p:spPr>
          <a:xfrm>
            <a:off x="7091679" y="1798320"/>
            <a:ext cx="487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Fraudulent transactions are occurring randomly over the two days analyzed.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33B023-5EA7-4D15-B8C5-39B020907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37" y="859472"/>
            <a:ext cx="663892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0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9A3B-CE8F-43ED-87F3-B75F9155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45" y="302578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DISTRIBUTION OF TRANSACTIONS OVER HOUR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1582A-C84C-481C-B982-00C950AC608D}"/>
              </a:ext>
            </a:extLst>
          </p:cNvPr>
          <p:cNvSpPr txBox="1"/>
          <p:nvPr/>
        </p:nvSpPr>
        <p:spPr>
          <a:xfrm>
            <a:off x="6410959" y="2000032"/>
            <a:ext cx="487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Genuine transaction are happening during day-time (9 to 21 hours).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059A9-C7D1-40A1-9B42-24F3E7E91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977265"/>
            <a:ext cx="5052695" cy="2451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AD7CC6-33AC-487A-AB18-FAEE43788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4" y="3667760"/>
            <a:ext cx="5052695" cy="2570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3B1F94-C6A9-4493-9701-76CE5AB478C0}"/>
              </a:ext>
            </a:extLst>
          </p:cNvPr>
          <p:cNvSpPr txBox="1"/>
          <p:nvPr/>
        </p:nvSpPr>
        <p:spPr>
          <a:xfrm>
            <a:off x="6410959" y="4352835"/>
            <a:ext cx="4876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Unlike genuine transactions, fraud transactions doesn’t have a clear pattern over hour of the day.</a:t>
            </a:r>
          </a:p>
        </p:txBody>
      </p:sp>
    </p:spTree>
    <p:extLst>
      <p:ext uri="{BB962C8B-B14F-4D97-AF65-F5344CB8AC3E}">
        <p14:creationId xmlns:p14="http://schemas.microsoft.com/office/powerpoint/2010/main" val="312019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9A3B-CE8F-43ED-87F3-B75F9155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60" y="352072"/>
            <a:ext cx="10026650" cy="655637"/>
          </a:xfrm>
        </p:spPr>
        <p:txBody>
          <a:bodyPr/>
          <a:lstStyle/>
          <a:p>
            <a:r>
              <a:rPr lang="en-US" dirty="0"/>
              <a:t>AMOUNT PATTERN – MEDIAN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1582A-C84C-481C-B982-00C950AC608D}"/>
              </a:ext>
            </a:extLst>
          </p:cNvPr>
          <p:cNvSpPr txBox="1"/>
          <p:nvPr/>
        </p:nvSpPr>
        <p:spPr>
          <a:xfrm>
            <a:off x="6899164" y="2103190"/>
            <a:ext cx="4359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50% of fraud transactions were below 10 EUR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651D92-46F6-4918-9B01-D4AA758E6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" y="1166812"/>
            <a:ext cx="6004560" cy="51323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ED67A7-9969-484A-A2D7-7D8DCF8162A3}"/>
              </a:ext>
            </a:extLst>
          </p:cNvPr>
          <p:cNvSpPr txBox="1"/>
          <p:nvPr/>
        </p:nvSpPr>
        <p:spPr>
          <a:xfrm>
            <a:off x="6899164" y="3785314"/>
            <a:ext cx="4359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50% of valid transactions were below 22 EUR</a:t>
            </a:r>
          </a:p>
        </p:txBody>
      </p:sp>
    </p:spTree>
    <p:extLst>
      <p:ext uri="{BB962C8B-B14F-4D97-AF65-F5344CB8AC3E}">
        <p14:creationId xmlns:p14="http://schemas.microsoft.com/office/powerpoint/2010/main" val="20108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9A3B-CE8F-43ED-87F3-B75F9155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60" y="352072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en-US" dirty="0"/>
              <a:t>AMOUNT PATTERN – MAX AMOUNT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866F5C-E94E-475C-B64F-B295EC01D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" y="1246187"/>
            <a:ext cx="6014720" cy="52597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C81683-22E7-437B-A2F8-9A9481785D88}"/>
              </a:ext>
            </a:extLst>
          </p:cNvPr>
          <p:cNvSpPr txBox="1"/>
          <p:nvPr/>
        </p:nvSpPr>
        <p:spPr>
          <a:xfrm>
            <a:off x="6584314" y="1605378"/>
            <a:ext cx="4876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 Fraud transaction amount was 2,125 . Highest valid transaction was 25,691, around 100 times higher than max fraud transaction.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64341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155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 Light</vt:lpstr>
      <vt:lpstr>Rockwell Nova Light</vt:lpstr>
      <vt:lpstr>Wingdings</vt:lpstr>
      <vt:lpstr>LeafVTI</vt:lpstr>
      <vt:lpstr>CREDIT CARD FRAUD</vt:lpstr>
      <vt:lpstr>VALID V/S FRAUD TRANSACTION</vt:lpstr>
      <vt:lpstr>DISTRIBUTION OF TRANSACTIONS OVER SECONDS</vt:lpstr>
      <vt:lpstr>DISTRIBUTION OF TRANSACTIONS OVER HOUR</vt:lpstr>
      <vt:lpstr>AMOUNT PATTERN – MEDIAN</vt:lpstr>
      <vt:lpstr>AMOUNT PATTERN – MAX AMOUNT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DeMAND FORECAST</dc:title>
  <dc:creator>Sahibar Sheikh</dc:creator>
  <cp:lastModifiedBy>Sahibar Sheikh</cp:lastModifiedBy>
  <cp:revision>10</cp:revision>
  <dcterms:created xsi:type="dcterms:W3CDTF">2022-10-13T11:41:07Z</dcterms:created>
  <dcterms:modified xsi:type="dcterms:W3CDTF">2022-10-13T14:42:14Z</dcterms:modified>
</cp:coreProperties>
</file>