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1" r:id="rId37"/>
    <p:sldId id="332" r:id="rId38"/>
    <p:sldId id="333" r:id="rId39"/>
    <p:sldId id="334" r:id="rId40"/>
    <p:sldId id="335" r:id="rId41"/>
    <p:sldId id="336" r:id="rId4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6262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6262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6262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2190614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8011" y="609601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0"/>
                </a:moveTo>
                <a:lnTo>
                  <a:pt x="10972797" y="0"/>
                </a:lnTo>
                <a:lnTo>
                  <a:pt x="10972797" y="5638798"/>
                </a:lnTo>
                <a:lnTo>
                  <a:pt x="0" y="5638798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95A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53832"/>
            <a:ext cx="761503" cy="60642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6984" y="3153832"/>
            <a:ext cx="753628" cy="6064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6262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"/>
            <a:ext cx="12190614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8011" y="609601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0"/>
                </a:moveTo>
                <a:lnTo>
                  <a:pt x="10972797" y="0"/>
                </a:lnTo>
                <a:lnTo>
                  <a:pt x="10972797" y="5638798"/>
                </a:lnTo>
                <a:lnTo>
                  <a:pt x="0" y="5638798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95A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153832"/>
            <a:ext cx="761503" cy="60642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36984" y="3153832"/>
            <a:ext cx="753628" cy="606423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396168" y="2421466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95" y="1"/>
                </a:lnTo>
              </a:path>
            </a:pathLst>
          </a:custGeom>
          <a:ln w="15874">
            <a:solidFill>
              <a:srgbClr val="95A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02695" y="1286085"/>
            <a:ext cx="6586608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6262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5601" y="3412270"/>
            <a:ext cx="8216900" cy="1851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2190614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532994"/>
            <a:ext cx="12190730" cy="3851275"/>
            <a:chOff x="0" y="1532994"/>
            <a:chExt cx="12190730" cy="3851275"/>
          </a:xfrm>
        </p:grpSpPr>
        <p:sp>
          <p:nvSpPr>
            <p:cNvPr id="4" name="object 4"/>
            <p:cNvSpPr/>
            <p:nvPr/>
          </p:nvSpPr>
          <p:spPr>
            <a:xfrm>
              <a:off x="2328331" y="1540931"/>
              <a:ext cx="7543800" cy="3835400"/>
            </a:xfrm>
            <a:custGeom>
              <a:avLst/>
              <a:gdLst/>
              <a:ahLst/>
              <a:cxnLst/>
              <a:rect l="l" t="t" r="r" b="b"/>
              <a:pathLst>
                <a:path w="7543800" h="3835400">
                  <a:moveTo>
                    <a:pt x="0" y="0"/>
                  </a:moveTo>
                  <a:lnTo>
                    <a:pt x="7543799" y="0"/>
                  </a:lnTo>
                  <a:lnTo>
                    <a:pt x="7543799" y="3835399"/>
                  </a:lnTo>
                  <a:lnTo>
                    <a:pt x="0" y="3835399"/>
                  </a:lnTo>
                  <a:lnTo>
                    <a:pt x="0" y="0"/>
                  </a:lnTo>
                  <a:close/>
                </a:path>
              </a:pathLst>
            </a:custGeom>
            <a:ln w="15874">
              <a:solidFill>
                <a:srgbClr val="95A7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47609"/>
              <a:ext cx="2461089" cy="6126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36201" y="3147609"/>
              <a:ext cx="2454413" cy="61264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92398" y="3522131"/>
              <a:ext cx="6816090" cy="0"/>
            </a:xfrm>
            <a:custGeom>
              <a:avLst/>
              <a:gdLst/>
              <a:ahLst/>
              <a:cxnLst/>
              <a:rect l="l" t="t" r="r" b="b"/>
              <a:pathLst>
                <a:path w="6816090">
                  <a:moveTo>
                    <a:pt x="0" y="0"/>
                  </a:moveTo>
                  <a:lnTo>
                    <a:pt x="6815666" y="1"/>
                  </a:lnTo>
                </a:path>
              </a:pathLst>
            </a:custGeom>
            <a:ln w="15874">
              <a:solidFill>
                <a:srgbClr val="95A7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88056" y="2505284"/>
            <a:ext cx="14312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85" dirty="0"/>
              <a:t>Stack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  <a:tabLst>
                <a:tab pos="1666239" algn="l"/>
              </a:tabLst>
            </a:pPr>
            <a:r>
              <a:rPr spc="-10" dirty="0"/>
              <a:t>Postfix</a:t>
            </a:r>
            <a:r>
              <a:rPr dirty="0"/>
              <a:t>	</a:t>
            </a:r>
            <a:r>
              <a:rPr spc="-30" dirty="0"/>
              <a:t>Expression</a:t>
            </a:r>
            <a:r>
              <a:rPr spc="-220" dirty="0"/>
              <a:t> </a:t>
            </a:r>
            <a:r>
              <a:rPr spc="-55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406564"/>
            <a:ext cx="2360295" cy="176720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895"/>
              </a:spcBef>
              <a:buClr>
                <a:srgbClr val="83992A"/>
              </a:buClr>
              <a:buSzPct val="114772"/>
              <a:buFont typeface="Arial MT"/>
              <a:buChar char="•"/>
              <a:tabLst>
                <a:tab pos="297815" algn="l"/>
              </a:tabLst>
            </a:pPr>
            <a:r>
              <a:rPr sz="4400" dirty="0">
                <a:solidFill>
                  <a:srgbClr val="262626"/>
                </a:solidFill>
                <a:latin typeface="Times New Roman"/>
                <a:cs typeface="Times New Roman"/>
              </a:rPr>
              <a:t>6</a:t>
            </a:r>
            <a:r>
              <a:rPr sz="4400" spc="-16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262626"/>
                </a:solidFill>
                <a:latin typeface="Times New Roman"/>
                <a:cs typeface="Times New Roman"/>
              </a:rPr>
              <a:t>3</a:t>
            </a:r>
            <a:r>
              <a:rPr sz="4400" spc="-16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4400" spc="65" dirty="0">
                <a:solidFill>
                  <a:srgbClr val="262626"/>
                </a:solidFill>
                <a:latin typeface="Times New Roman"/>
                <a:cs typeface="Times New Roman"/>
              </a:rPr>
              <a:t>+2*=</a:t>
            </a:r>
            <a:endParaRPr sz="44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795"/>
              </a:spcBef>
              <a:buClr>
                <a:srgbClr val="83992A"/>
              </a:buClr>
              <a:buSzPct val="114772"/>
              <a:buFont typeface="Arial MT"/>
              <a:buChar char="•"/>
              <a:tabLst>
                <a:tab pos="297815" algn="l"/>
              </a:tabLst>
            </a:pPr>
            <a:r>
              <a:rPr sz="44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4400" spc="-1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4400" spc="-50" dirty="0">
                <a:solidFill>
                  <a:srgbClr val="262626"/>
                </a:solidFill>
                <a:latin typeface="Times New Roman"/>
                <a:cs typeface="Times New Roman"/>
              </a:rPr>
              <a:t>6</a:t>
            </a:r>
            <a:endParaRPr sz="4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60630" y="2550581"/>
          <a:ext cx="1389380" cy="2742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5A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237487" y="5593162"/>
            <a:ext cx="49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imes New Roman"/>
                <a:cs typeface="Times New Roman"/>
              </a:rPr>
              <a:t>Stack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  <a:tabLst>
                <a:tab pos="1666239" algn="l"/>
              </a:tabLst>
            </a:pPr>
            <a:r>
              <a:rPr spc="-10" dirty="0"/>
              <a:t>Postfix</a:t>
            </a:r>
            <a:r>
              <a:rPr dirty="0"/>
              <a:t>	</a:t>
            </a:r>
            <a:r>
              <a:rPr spc="-30" dirty="0"/>
              <a:t>Expression</a:t>
            </a:r>
            <a:r>
              <a:rPr spc="-220" dirty="0"/>
              <a:t> </a:t>
            </a:r>
            <a:r>
              <a:rPr spc="-55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406563"/>
            <a:ext cx="2360295" cy="265620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890"/>
              </a:spcBef>
              <a:buClr>
                <a:srgbClr val="83992A"/>
              </a:buClr>
              <a:buSzPct val="114772"/>
              <a:buFont typeface="Arial MT"/>
              <a:buChar char="•"/>
              <a:tabLst>
                <a:tab pos="297815" algn="l"/>
              </a:tabLst>
            </a:pPr>
            <a:r>
              <a:rPr sz="4400" dirty="0">
                <a:solidFill>
                  <a:srgbClr val="262626"/>
                </a:solidFill>
                <a:latin typeface="Times New Roman"/>
                <a:cs typeface="Times New Roman"/>
              </a:rPr>
              <a:t>6</a:t>
            </a:r>
            <a:r>
              <a:rPr sz="4400" spc="-16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262626"/>
                </a:solidFill>
                <a:latin typeface="Times New Roman"/>
                <a:cs typeface="Times New Roman"/>
              </a:rPr>
              <a:t>3</a:t>
            </a:r>
            <a:r>
              <a:rPr sz="4400" spc="-16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4400" spc="65" dirty="0">
                <a:solidFill>
                  <a:srgbClr val="262626"/>
                </a:solidFill>
                <a:latin typeface="Times New Roman"/>
                <a:cs typeface="Times New Roman"/>
              </a:rPr>
              <a:t>+2*=</a:t>
            </a:r>
            <a:endParaRPr sz="44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800"/>
              </a:spcBef>
              <a:buClr>
                <a:srgbClr val="83992A"/>
              </a:buClr>
              <a:buSzPct val="114772"/>
              <a:buFont typeface="Arial MT"/>
              <a:buChar char="•"/>
              <a:tabLst>
                <a:tab pos="297815" algn="l"/>
              </a:tabLst>
            </a:pPr>
            <a:r>
              <a:rPr sz="44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4400" spc="-1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4400" spc="-50" dirty="0">
                <a:solidFill>
                  <a:srgbClr val="262626"/>
                </a:solidFill>
                <a:latin typeface="Times New Roman"/>
                <a:cs typeface="Times New Roman"/>
              </a:rPr>
              <a:t>6</a:t>
            </a:r>
            <a:endParaRPr sz="44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940"/>
              </a:spcBef>
              <a:buClr>
                <a:srgbClr val="83992A"/>
              </a:buClr>
              <a:buSzPct val="114772"/>
              <a:buFont typeface="Arial MT"/>
              <a:buChar char="•"/>
              <a:tabLst>
                <a:tab pos="297815" algn="l"/>
              </a:tabLst>
            </a:pPr>
            <a:r>
              <a:rPr sz="44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4400" spc="-1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4400" spc="-50" dirty="0">
                <a:solidFill>
                  <a:srgbClr val="262626"/>
                </a:solidFill>
                <a:latin typeface="Times New Roman"/>
                <a:cs typeface="Times New Roman"/>
              </a:rPr>
              <a:t>3</a:t>
            </a:r>
            <a:endParaRPr sz="4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60630" y="2550581"/>
          <a:ext cx="1389380" cy="2742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5A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237487" y="5593162"/>
            <a:ext cx="49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imes New Roman"/>
                <a:cs typeface="Times New Roman"/>
              </a:rPr>
              <a:t>Stack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  <a:tabLst>
                <a:tab pos="1666239" algn="l"/>
              </a:tabLst>
            </a:pPr>
            <a:r>
              <a:rPr spc="-10" dirty="0"/>
              <a:t>Postfix</a:t>
            </a:r>
            <a:r>
              <a:rPr dirty="0"/>
              <a:t>	</a:t>
            </a:r>
            <a:r>
              <a:rPr spc="-30" dirty="0"/>
              <a:t>Expression</a:t>
            </a:r>
            <a:r>
              <a:rPr spc="-220" dirty="0"/>
              <a:t> </a:t>
            </a:r>
            <a:r>
              <a:rPr spc="-55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418374"/>
            <a:ext cx="3120390" cy="306959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97180" indent="-284480">
              <a:lnSpc>
                <a:spcPct val="100000"/>
              </a:lnSpc>
              <a:spcBef>
                <a:spcPts val="1040"/>
              </a:spcBef>
              <a:buClr>
                <a:srgbClr val="83992A"/>
              </a:buClr>
              <a:buSzPct val="114634"/>
              <a:buFont typeface="Arial MT"/>
              <a:buChar char="•"/>
              <a:tabLst>
                <a:tab pos="297180" algn="l"/>
              </a:tabLst>
            </a:pPr>
            <a:r>
              <a:rPr sz="4100" dirty="0">
                <a:solidFill>
                  <a:srgbClr val="262626"/>
                </a:solidFill>
                <a:latin typeface="Times New Roman"/>
                <a:cs typeface="Times New Roman"/>
              </a:rPr>
              <a:t>6</a:t>
            </a:r>
            <a:r>
              <a:rPr sz="4100" spc="-15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4100" dirty="0">
                <a:solidFill>
                  <a:srgbClr val="262626"/>
                </a:solidFill>
                <a:latin typeface="Times New Roman"/>
                <a:cs typeface="Times New Roman"/>
              </a:rPr>
              <a:t>3</a:t>
            </a:r>
            <a:r>
              <a:rPr sz="4100" spc="-15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4100" spc="70" dirty="0">
                <a:solidFill>
                  <a:srgbClr val="262626"/>
                </a:solidFill>
                <a:latin typeface="Times New Roman"/>
                <a:cs typeface="Times New Roman"/>
              </a:rPr>
              <a:t>+2*=</a:t>
            </a:r>
            <a:endParaRPr sz="410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spcBef>
                <a:spcPts val="1065"/>
              </a:spcBef>
              <a:buClr>
                <a:srgbClr val="83992A"/>
              </a:buClr>
              <a:buSzPct val="114634"/>
              <a:buFont typeface="Arial MT"/>
              <a:buChar char="•"/>
              <a:tabLst>
                <a:tab pos="297180" algn="l"/>
              </a:tabLst>
            </a:pPr>
            <a:r>
              <a:rPr sz="41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4100" spc="-1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4100" spc="-50" dirty="0">
                <a:solidFill>
                  <a:srgbClr val="262626"/>
                </a:solidFill>
                <a:latin typeface="Times New Roman"/>
                <a:cs typeface="Times New Roman"/>
              </a:rPr>
              <a:t>6</a:t>
            </a:r>
            <a:endParaRPr sz="410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spcBef>
                <a:spcPts val="1080"/>
              </a:spcBef>
              <a:buClr>
                <a:srgbClr val="83992A"/>
              </a:buClr>
              <a:buSzPct val="114634"/>
              <a:buFont typeface="Arial MT"/>
              <a:buChar char="•"/>
              <a:tabLst>
                <a:tab pos="297180" algn="l"/>
              </a:tabLst>
            </a:pPr>
            <a:r>
              <a:rPr sz="41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4100" spc="-1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4100" spc="-50" dirty="0">
                <a:solidFill>
                  <a:srgbClr val="262626"/>
                </a:solidFill>
                <a:latin typeface="Times New Roman"/>
                <a:cs typeface="Times New Roman"/>
              </a:rPr>
              <a:t>3</a:t>
            </a:r>
            <a:endParaRPr sz="410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spcBef>
                <a:spcPts val="1080"/>
              </a:spcBef>
              <a:buClr>
                <a:srgbClr val="83992A"/>
              </a:buClr>
              <a:buSzPct val="114634"/>
              <a:buFont typeface="Arial MT"/>
              <a:buChar char="•"/>
              <a:tabLst>
                <a:tab pos="297180" algn="l"/>
                <a:tab pos="2294255" algn="l"/>
              </a:tabLst>
            </a:pPr>
            <a:r>
              <a:rPr sz="4100" spc="-10" dirty="0">
                <a:solidFill>
                  <a:srgbClr val="262626"/>
                </a:solidFill>
                <a:latin typeface="Times New Roman"/>
                <a:cs typeface="Times New Roman"/>
              </a:rPr>
              <a:t>Operator</a:t>
            </a:r>
            <a:r>
              <a:rPr sz="4100" dirty="0">
                <a:solidFill>
                  <a:srgbClr val="262626"/>
                </a:solidFill>
                <a:latin typeface="Times New Roman"/>
                <a:cs typeface="Times New Roman"/>
              </a:rPr>
              <a:t>	</a:t>
            </a:r>
            <a:r>
              <a:rPr sz="4100" spc="-45" dirty="0">
                <a:solidFill>
                  <a:srgbClr val="262626"/>
                </a:solidFill>
                <a:latin typeface="Times New Roman"/>
                <a:cs typeface="Times New Roman"/>
              </a:rPr>
              <a:t>find</a:t>
            </a:r>
            <a:endParaRPr sz="41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60630" y="2550581"/>
          <a:ext cx="1389380" cy="2742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5A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237487" y="5593162"/>
            <a:ext cx="49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imes New Roman"/>
                <a:cs typeface="Times New Roman"/>
              </a:rPr>
              <a:t>Stack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  <a:tabLst>
                <a:tab pos="1666239" algn="l"/>
              </a:tabLst>
            </a:pPr>
            <a:r>
              <a:rPr spc="-10" dirty="0"/>
              <a:t>Postfix</a:t>
            </a:r>
            <a:r>
              <a:rPr dirty="0"/>
              <a:t>	</a:t>
            </a:r>
            <a:r>
              <a:rPr spc="-30" dirty="0"/>
              <a:t>Expression</a:t>
            </a:r>
            <a:r>
              <a:rPr spc="-220" dirty="0"/>
              <a:t> </a:t>
            </a:r>
            <a:r>
              <a:rPr spc="-55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425486"/>
            <a:ext cx="6762750" cy="322516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96545" indent="-283845">
              <a:lnSpc>
                <a:spcPct val="100000"/>
              </a:lnSpc>
              <a:spcBef>
                <a:spcPts val="655"/>
              </a:spcBef>
              <a:buClr>
                <a:srgbClr val="83992A"/>
              </a:buClr>
              <a:buSzPct val="114864"/>
              <a:buFont typeface="Arial MT"/>
              <a:buChar char="•"/>
              <a:tabLst>
                <a:tab pos="296545" algn="l"/>
              </a:tabLst>
            </a:pPr>
            <a:r>
              <a:rPr sz="3700" dirty="0">
                <a:solidFill>
                  <a:srgbClr val="262626"/>
                </a:solidFill>
                <a:latin typeface="Times New Roman"/>
                <a:cs typeface="Times New Roman"/>
              </a:rPr>
              <a:t>6</a:t>
            </a:r>
            <a:r>
              <a:rPr sz="3700" spc="-1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262626"/>
                </a:solidFill>
                <a:latin typeface="Times New Roman"/>
                <a:cs typeface="Times New Roman"/>
              </a:rPr>
              <a:t>3</a:t>
            </a:r>
            <a:r>
              <a:rPr sz="3700" spc="-1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3700" spc="60" dirty="0">
                <a:solidFill>
                  <a:srgbClr val="262626"/>
                </a:solidFill>
                <a:latin typeface="Times New Roman"/>
                <a:cs typeface="Times New Roman"/>
              </a:rPr>
              <a:t>+2*=</a:t>
            </a:r>
            <a:endParaRPr sz="3700">
              <a:latin typeface="Times New Roman"/>
              <a:cs typeface="Times New Roman"/>
            </a:endParaRPr>
          </a:p>
          <a:p>
            <a:pPr marL="296545" indent="-283845">
              <a:lnSpc>
                <a:spcPct val="100000"/>
              </a:lnSpc>
              <a:spcBef>
                <a:spcPts val="545"/>
              </a:spcBef>
              <a:buClr>
                <a:srgbClr val="83992A"/>
              </a:buClr>
              <a:buSzPct val="114864"/>
              <a:buFont typeface="Arial MT"/>
              <a:buChar char="•"/>
              <a:tabLst>
                <a:tab pos="296545" algn="l"/>
              </a:tabLst>
            </a:pPr>
            <a:r>
              <a:rPr sz="37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3700" spc="-1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3700" spc="-50" dirty="0">
                <a:solidFill>
                  <a:srgbClr val="262626"/>
                </a:solidFill>
                <a:latin typeface="Times New Roman"/>
                <a:cs typeface="Times New Roman"/>
              </a:rPr>
              <a:t>6</a:t>
            </a:r>
            <a:endParaRPr sz="3700">
              <a:latin typeface="Times New Roman"/>
              <a:cs typeface="Times New Roman"/>
            </a:endParaRPr>
          </a:p>
          <a:p>
            <a:pPr marL="296545" indent="-283845">
              <a:lnSpc>
                <a:spcPct val="100000"/>
              </a:lnSpc>
              <a:spcBef>
                <a:spcPts val="560"/>
              </a:spcBef>
              <a:buClr>
                <a:srgbClr val="83992A"/>
              </a:buClr>
              <a:buSzPct val="114864"/>
              <a:buFont typeface="Arial MT"/>
              <a:buChar char="•"/>
              <a:tabLst>
                <a:tab pos="296545" algn="l"/>
              </a:tabLst>
            </a:pPr>
            <a:r>
              <a:rPr sz="37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3700" spc="-1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3700" spc="-50" dirty="0">
                <a:solidFill>
                  <a:srgbClr val="262626"/>
                </a:solidFill>
                <a:latin typeface="Times New Roman"/>
                <a:cs typeface="Times New Roman"/>
              </a:rPr>
              <a:t>3</a:t>
            </a:r>
            <a:endParaRPr sz="3700">
              <a:latin typeface="Times New Roman"/>
              <a:cs typeface="Times New Roman"/>
            </a:endParaRPr>
          </a:p>
          <a:p>
            <a:pPr marL="296545" indent="-283845">
              <a:lnSpc>
                <a:spcPct val="100000"/>
              </a:lnSpc>
              <a:spcBef>
                <a:spcPts val="660"/>
              </a:spcBef>
              <a:buClr>
                <a:srgbClr val="83992A"/>
              </a:buClr>
              <a:buSzPct val="114864"/>
              <a:buFont typeface="Arial MT"/>
              <a:buChar char="•"/>
              <a:tabLst>
                <a:tab pos="296545" algn="l"/>
              </a:tabLst>
            </a:pPr>
            <a:r>
              <a:rPr sz="3700" dirty="0">
                <a:solidFill>
                  <a:srgbClr val="262626"/>
                </a:solidFill>
                <a:latin typeface="Times New Roman"/>
                <a:cs typeface="Times New Roman"/>
              </a:rPr>
              <a:t>Operator</a:t>
            </a:r>
            <a:r>
              <a:rPr sz="3700" spc="-9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262626"/>
                </a:solidFill>
                <a:latin typeface="Times New Roman"/>
                <a:cs typeface="Times New Roman"/>
              </a:rPr>
              <a:t>find</a:t>
            </a:r>
            <a:r>
              <a:rPr sz="3700" spc="-9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262626"/>
                </a:solidFill>
                <a:latin typeface="Times New Roman"/>
                <a:cs typeface="Times New Roman"/>
              </a:rPr>
              <a:t>:</a:t>
            </a:r>
            <a:r>
              <a:rPr sz="3700" spc="-9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262626"/>
                </a:solidFill>
                <a:latin typeface="Times New Roman"/>
                <a:cs typeface="Times New Roman"/>
              </a:rPr>
              <a:t>operator</a:t>
            </a:r>
            <a:r>
              <a:rPr sz="3700" spc="-9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3700" spc="375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3700" spc="-9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3700" spc="325" dirty="0">
                <a:solidFill>
                  <a:srgbClr val="262626"/>
                </a:solidFill>
                <a:latin typeface="Times New Roman"/>
                <a:cs typeface="Times New Roman"/>
              </a:rPr>
              <a:t>+</a:t>
            </a:r>
            <a:endParaRPr sz="3700">
              <a:latin typeface="Times New Roman"/>
              <a:cs typeface="Times New Roman"/>
            </a:endParaRPr>
          </a:p>
          <a:p>
            <a:pPr marL="296545" indent="-283845">
              <a:lnSpc>
                <a:spcPct val="100000"/>
              </a:lnSpc>
              <a:spcBef>
                <a:spcPts val="560"/>
              </a:spcBef>
              <a:buClr>
                <a:srgbClr val="83992A"/>
              </a:buClr>
              <a:buSzPct val="114864"/>
              <a:buFont typeface="Arial MT"/>
              <a:buChar char="•"/>
              <a:tabLst>
                <a:tab pos="296545" algn="l"/>
              </a:tabLst>
            </a:pPr>
            <a:r>
              <a:rPr sz="3700" dirty="0">
                <a:solidFill>
                  <a:srgbClr val="262626"/>
                </a:solidFill>
                <a:latin typeface="Times New Roman"/>
                <a:cs typeface="Times New Roman"/>
              </a:rPr>
              <a:t>Pop</a:t>
            </a:r>
            <a:r>
              <a:rPr sz="3700" spc="-7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3700" spc="-70" dirty="0">
                <a:solidFill>
                  <a:srgbClr val="262626"/>
                </a:solidFill>
                <a:latin typeface="Times New Roman"/>
                <a:cs typeface="Times New Roman"/>
              </a:rPr>
              <a:t>stack</a:t>
            </a:r>
            <a:r>
              <a:rPr sz="3700" spc="-7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3700" spc="-85" dirty="0">
                <a:solidFill>
                  <a:srgbClr val="262626"/>
                </a:solidFill>
                <a:latin typeface="Times New Roman"/>
                <a:cs typeface="Times New Roman"/>
              </a:rPr>
              <a:t>twice</a:t>
            </a:r>
            <a:r>
              <a:rPr sz="3700" spc="-7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262626"/>
                </a:solidFill>
                <a:latin typeface="Times New Roman"/>
                <a:cs typeface="Times New Roman"/>
              </a:rPr>
              <a:t>:</a:t>
            </a:r>
            <a:r>
              <a:rPr sz="3700" spc="-8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262626"/>
                </a:solidFill>
                <a:latin typeface="Times New Roman"/>
                <a:cs typeface="Times New Roman"/>
              </a:rPr>
              <a:t>Op2</a:t>
            </a:r>
            <a:r>
              <a:rPr sz="3700" spc="-7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3700" spc="375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3700" spc="-7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262626"/>
                </a:solidFill>
                <a:latin typeface="Times New Roman"/>
                <a:cs typeface="Times New Roman"/>
              </a:rPr>
              <a:t>3,Op1</a:t>
            </a:r>
            <a:r>
              <a:rPr sz="3700" spc="-7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3700" spc="375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3700" spc="-7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3700" spc="-50" dirty="0">
                <a:solidFill>
                  <a:srgbClr val="262626"/>
                </a:solidFill>
                <a:latin typeface="Times New Roman"/>
                <a:cs typeface="Times New Roman"/>
              </a:rPr>
              <a:t>6</a:t>
            </a:r>
            <a:endParaRPr sz="37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60630" y="2550581"/>
            <a:ext cx="1402715" cy="2759075"/>
            <a:chOff x="9060630" y="2550581"/>
            <a:chExt cx="1402715" cy="2759075"/>
          </a:xfrm>
        </p:grpSpPr>
        <p:sp>
          <p:nvSpPr>
            <p:cNvPr id="5" name="object 5"/>
            <p:cNvSpPr/>
            <p:nvPr/>
          </p:nvSpPr>
          <p:spPr>
            <a:xfrm>
              <a:off x="9066980" y="2556931"/>
              <a:ext cx="1390015" cy="392430"/>
            </a:xfrm>
            <a:custGeom>
              <a:avLst/>
              <a:gdLst/>
              <a:ahLst/>
              <a:cxnLst/>
              <a:rect l="l" t="t" r="r" b="b"/>
              <a:pathLst>
                <a:path w="1390015" h="392430">
                  <a:moveTo>
                    <a:pt x="1389626" y="0"/>
                  </a:moveTo>
                  <a:lnTo>
                    <a:pt x="0" y="0"/>
                  </a:lnTo>
                  <a:lnTo>
                    <a:pt x="0" y="392315"/>
                  </a:lnTo>
                  <a:lnTo>
                    <a:pt x="1389626" y="392315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95A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66980" y="2949247"/>
              <a:ext cx="1390015" cy="392430"/>
            </a:xfrm>
            <a:custGeom>
              <a:avLst/>
              <a:gdLst/>
              <a:ahLst/>
              <a:cxnLst/>
              <a:rect l="l" t="t" r="r" b="b"/>
              <a:pathLst>
                <a:path w="1390015" h="392429">
                  <a:moveTo>
                    <a:pt x="1389626" y="0"/>
                  </a:moveTo>
                  <a:lnTo>
                    <a:pt x="0" y="0"/>
                  </a:lnTo>
                  <a:lnTo>
                    <a:pt x="0" y="392314"/>
                  </a:lnTo>
                  <a:lnTo>
                    <a:pt x="1389626" y="392314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E0E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66980" y="3341561"/>
              <a:ext cx="1390015" cy="392430"/>
            </a:xfrm>
            <a:custGeom>
              <a:avLst/>
              <a:gdLst/>
              <a:ahLst/>
              <a:cxnLst/>
              <a:rect l="l" t="t" r="r" b="b"/>
              <a:pathLst>
                <a:path w="1390015" h="392429">
                  <a:moveTo>
                    <a:pt x="1389626" y="0"/>
                  </a:moveTo>
                  <a:lnTo>
                    <a:pt x="0" y="0"/>
                  </a:lnTo>
                  <a:lnTo>
                    <a:pt x="0" y="392315"/>
                  </a:lnTo>
                  <a:lnTo>
                    <a:pt x="1389626" y="392315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F1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66980" y="3733876"/>
              <a:ext cx="1390015" cy="392430"/>
            </a:xfrm>
            <a:custGeom>
              <a:avLst/>
              <a:gdLst/>
              <a:ahLst/>
              <a:cxnLst/>
              <a:rect l="l" t="t" r="r" b="b"/>
              <a:pathLst>
                <a:path w="1390015" h="392429">
                  <a:moveTo>
                    <a:pt x="1389626" y="0"/>
                  </a:moveTo>
                  <a:lnTo>
                    <a:pt x="0" y="0"/>
                  </a:lnTo>
                  <a:lnTo>
                    <a:pt x="0" y="392315"/>
                  </a:lnTo>
                  <a:lnTo>
                    <a:pt x="1389626" y="392315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E0E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66980" y="4126191"/>
              <a:ext cx="1390015" cy="392430"/>
            </a:xfrm>
            <a:custGeom>
              <a:avLst/>
              <a:gdLst/>
              <a:ahLst/>
              <a:cxnLst/>
              <a:rect l="l" t="t" r="r" b="b"/>
              <a:pathLst>
                <a:path w="1390015" h="392429">
                  <a:moveTo>
                    <a:pt x="1389626" y="0"/>
                  </a:moveTo>
                  <a:lnTo>
                    <a:pt x="0" y="0"/>
                  </a:lnTo>
                  <a:lnTo>
                    <a:pt x="0" y="392314"/>
                  </a:lnTo>
                  <a:lnTo>
                    <a:pt x="1389626" y="392314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F1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66980" y="4518506"/>
              <a:ext cx="1390015" cy="392430"/>
            </a:xfrm>
            <a:custGeom>
              <a:avLst/>
              <a:gdLst/>
              <a:ahLst/>
              <a:cxnLst/>
              <a:rect l="l" t="t" r="r" b="b"/>
              <a:pathLst>
                <a:path w="1390015" h="392429">
                  <a:moveTo>
                    <a:pt x="1389626" y="0"/>
                  </a:moveTo>
                  <a:lnTo>
                    <a:pt x="0" y="0"/>
                  </a:lnTo>
                  <a:lnTo>
                    <a:pt x="0" y="392315"/>
                  </a:lnTo>
                  <a:lnTo>
                    <a:pt x="1389626" y="392315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E0E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66980" y="4910821"/>
              <a:ext cx="1390015" cy="392430"/>
            </a:xfrm>
            <a:custGeom>
              <a:avLst/>
              <a:gdLst/>
              <a:ahLst/>
              <a:cxnLst/>
              <a:rect l="l" t="t" r="r" b="b"/>
              <a:pathLst>
                <a:path w="1390015" h="392429">
                  <a:moveTo>
                    <a:pt x="1389626" y="0"/>
                  </a:moveTo>
                  <a:lnTo>
                    <a:pt x="0" y="0"/>
                  </a:lnTo>
                  <a:lnTo>
                    <a:pt x="0" y="392314"/>
                  </a:lnTo>
                  <a:lnTo>
                    <a:pt x="1389626" y="392314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F1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60624" y="2930207"/>
              <a:ext cx="1402715" cy="1987550"/>
            </a:xfrm>
            <a:custGeom>
              <a:avLst/>
              <a:gdLst/>
              <a:ahLst/>
              <a:cxnLst/>
              <a:rect l="l" t="t" r="r" b="b"/>
              <a:pathLst>
                <a:path w="1402715" h="1987550">
                  <a:moveTo>
                    <a:pt x="1402321" y="1974265"/>
                  </a:moveTo>
                  <a:lnTo>
                    <a:pt x="0" y="1974265"/>
                  </a:lnTo>
                  <a:lnTo>
                    <a:pt x="0" y="1986965"/>
                  </a:lnTo>
                  <a:lnTo>
                    <a:pt x="1402321" y="1986965"/>
                  </a:lnTo>
                  <a:lnTo>
                    <a:pt x="1402321" y="1974265"/>
                  </a:lnTo>
                  <a:close/>
                </a:path>
                <a:path w="1402715" h="1987550">
                  <a:moveTo>
                    <a:pt x="1402321" y="1581950"/>
                  </a:moveTo>
                  <a:lnTo>
                    <a:pt x="0" y="1581950"/>
                  </a:lnTo>
                  <a:lnTo>
                    <a:pt x="0" y="1594650"/>
                  </a:lnTo>
                  <a:lnTo>
                    <a:pt x="1402321" y="1594650"/>
                  </a:lnTo>
                  <a:lnTo>
                    <a:pt x="1402321" y="1581950"/>
                  </a:lnTo>
                  <a:close/>
                </a:path>
                <a:path w="1402715" h="1987550">
                  <a:moveTo>
                    <a:pt x="1402321" y="1189634"/>
                  </a:moveTo>
                  <a:lnTo>
                    <a:pt x="0" y="1189634"/>
                  </a:lnTo>
                  <a:lnTo>
                    <a:pt x="0" y="1202334"/>
                  </a:lnTo>
                  <a:lnTo>
                    <a:pt x="1402321" y="1202334"/>
                  </a:lnTo>
                  <a:lnTo>
                    <a:pt x="1402321" y="1189634"/>
                  </a:lnTo>
                  <a:close/>
                </a:path>
                <a:path w="1402715" h="1987550">
                  <a:moveTo>
                    <a:pt x="1402321" y="797331"/>
                  </a:moveTo>
                  <a:lnTo>
                    <a:pt x="0" y="797331"/>
                  </a:lnTo>
                  <a:lnTo>
                    <a:pt x="0" y="810031"/>
                  </a:lnTo>
                  <a:lnTo>
                    <a:pt x="1402321" y="810031"/>
                  </a:lnTo>
                  <a:lnTo>
                    <a:pt x="1402321" y="797331"/>
                  </a:lnTo>
                  <a:close/>
                </a:path>
                <a:path w="1402715" h="1987550">
                  <a:moveTo>
                    <a:pt x="1402321" y="405015"/>
                  </a:moveTo>
                  <a:lnTo>
                    <a:pt x="0" y="405015"/>
                  </a:lnTo>
                  <a:lnTo>
                    <a:pt x="0" y="417715"/>
                  </a:lnTo>
                  <a:lnTo>
                    <a:pt x="1402321" y="417715"/>
                  </a:lnTo>
                  <a:lnTo>
                    <a:pt x="1402321" y="405015"/>
                  </a:lnTo>
                  <a:close/>
                </a:path>
                <a:path w="1402715" h="1987550">
                  <a:moveTo>
                    <a:pt x="1402321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402321" y="38100"/>
                  </a:lnTo>
                  <a:lnTo>
                    <a:pt x="14023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60630" y="2550581"/>
              <a:ext cx="1402715" cy="2759075"/>
            </a:xfrm>
            <a:custGeom>
              <a:avLst/>
              <a:gdLst/>
              <a:ahLst/>
              <a:cxnLst/>
              <a:rect l="l" t="t" r="r" b="b"/>
              <a:pathLst>
                <a:path w="1402715" h="2759075">
                  <a:moveTo>
                    <a:pt x="6350" y="0"/>
                  </a:moveTo>
                  <a:lnTo>
                    <a:pt x="6350" y="2758904"/>
                  </a:lnTo>
                </a:path>
                <a:path w="1402715" h="2759075">
                  <a:moveTo>
                    <a:pt x="1395975" y="0"/>
                  </a:moveTo>
                  <a:lnTo>
                    <a:pt x="1395975" y="2758904"/>
                  </a:lnTo>
                </a:path>
                <a:path w="1402715" h="2759075">
                  <a:moveTo>
                    <a:pt x="0" y="6350"/>
                  </a:moveTo>
                  <a:lnTo>
                    <a:pt x="1402325" y="6350"/>
                  </a:lnTo>
                </a:path>
                <a:path w="1402715" h="2759075">
                  <a:moveTo>
                    <a:pt x="0" y="2752554"/>
                  </a:moveTo>
                  <a:lnTo>
                    <a:pt x="1402325" y="2752554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237487" y="5593162"/>
            <a:ext cx="49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imes New Roman"/>
                <a:cs typeface="Times New Roman"/>
              </a:rPr>
              <a:t>Stack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  <a:tabLst>
                <a:tab pos="1666239" algn="l"/>
              </a:tabLst>
            </a:pPr>
            <a:r>
              <a:rPr spc="-10" dirty="0"/>
              <a:t>Postfix</a:t>
            </a:r>
            <a:r>
              <a:rPr dirty="0"/>
              <a:t>	</a:t>
            </a:r>
            <a:r>
              <a:rPr spc="-30" dirty="0"/>
              <a:t>Expression</a:t>
            </a:r>
            <a:r>
              <a:rPr spc="-220" dirty="0"/>
              <a:t> </a:t>
            </a:r>
            <a:r>
              <a:rPr spc="-55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465491"/>
            <a:ext cx="5097780" cy="302768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97180" indent="-284480">
              <a:lnSpc>
                <a:spcPct val="100000"/>
              </a:lnSpc>
              <a:spcBef>
                <a:spcPts val="520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297180" algn="l"/>
              </a:tabLst>
            </a:pPr>
            <a:r>
              <a:rPr sz="2800" dirty="0">
                <a:solidFill>
                  <a:srgbClr val="262626"/>
                </a:solidFill>
                <a:latin typeface="Times New Roman"/>
                <a:cs typeface="Times New Roman"/>
              </a:rPr>
              <a:t>6</a:t>
            </a:r>
            <a:r>
              <a:rPr sz="2800" spc="-10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62626"/>
                </a:solidFill>
                <a:latin typeface="Times New Roman"/>
                <a:cs typeface="Times New Roman"/>
              </a:rPr>
              <a:t>3</a:t>
            </a:r>
            <a:r>
              <a:rPr sz="2800" spc="-10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800" spc="40" dirty="0">
                <a:solidFill>
                  <a:srgbClr val="262626"/>
                </a:solidFill>
                <a:latin typeface="Times New Roman"/>
                <a:cs typeface="Times New Roman"/>
              </a:rPr>
              <a:t>+2*=</a:t>
            </a:r>
            <a:endParaRPr sz="280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spcBef>
                <a:spcPts val="509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297180" algn="l"/>
              </a:tabLst>
            </a:pPr>
            <a:r>
              <a:rPr sz="28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2800" spc="-10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800" spc="-50" dirty="0">
                <a:solidFill>
                  <a:srgbClr val="262626"/>
                </a:solidFill>
                <a:latin typeface="Times New Roman"/>
                <a:cs typeface="Times New Roman"/>
              </a:rPr>
              <a:t>6</a:t>
            </a:r>
            <a:endParaRPr sz="280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spcBef>
                <a:spcPts val="640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297180" algn="l"/>
              </a:tabLst>
            </a:pPr>
            <a:r>
              <a:rPr sz="28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2800" spc="-10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800" spc="-50" dirty="0">
                <a:solidFill>
                  <a:srgbClr val="262626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spcBef>
                <a:spcPts val="640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297180" algn="l"/>
              </a:tabLst>
            </a:pPr>
            <a:r>
              <a:rPr sz="2800" dirty="0">
                <a:solidFill>
                  <a:srgbClr val="262626"/>
                </a:solidFill>
                <a:latin typeface="Times New Roman"/>
                <a:cs typeface="Times New Roman"/>
              </a:rPr>
              <a:t>Operator</a:t>
            </a:r>
            <a:r>
              <a:rPr sz="2800" spc="-5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62626"/>
                </a:solidFill>
                <a:latin typeface="Times New Roman"/>
                <a:cs typeface="Times New Roman"/>
              </a:rPr>
              <a:t>find</a:t>
            </a:r>
            <a:r>
              <a:rPr sz="2800" spc="-4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62626"/>
                </a:solidFill>
                <a:latin typeface="Times New Roman"/>
                <a:cs typeface="Times New Roman"/>
              </a:rPr>
              <a:t>.operator</a:t>
            </a:r>
            <a:r>
              <a:rPr sz="2800" spc="-4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800" spc="280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2800" spc="-4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800" spc="229" dirty="0">
                <a:solidFill>
                  <a:srgbClr val="262626"/>
                </a:solidFill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spcBef>
                <a:spcPts val="540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297180" algn="l"/>
              </a:tabLst>
            </a:pPr>
            <a:r>
              <a:rPr sz="2800" dirty="0">
                <a:solidFill>
                  <a:srgbClr val="262626"/>
                </a:solidFill>
                <a:latin typeface="Times New Roman"/>
                <a:cs typeface="Times New Roman"/>
              </a:rPr>
              <a:t>Pop</a:t>
            </a:r>
            <a:r>
              <a:rPr sz="28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800" spc="-55" dirty="0">
                <a:solidFill>
                  <a:srgbClr val="262626"/>
                </a:solidFill>
                <a:latin typeface="Times New Roman"/>
                <a:cs typeface="Times New Roman"/>
              </a:rPr>
              <a:t>stack</a:t>
            </a:r>
            <a:r>
              <a:rPr sz="28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800" spc="-85" dirty="0">
                <a:solidFill>
                  <a:srgbClr val="262626"/>
                </a:solidFill>
                <a:latin typeface="Times New Roman"/>
                <a:cs typeface="Times New Roman"/>
              </a:rPr>
              <a:t>twice.</a:t>
            </a:r>
            <a:r>
              <a:rPr sz="28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62626"/>
                </a:solidFill>
                <a:latin typeface="Times New Roman"/>
                <a:cs typeface="Times New Roman"/>
              </a:rPr>
              <a:t>Op2</a:t>
            </a:r>
            <a:r>
              <a:rPr sz="28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800" spc="280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28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62626"/>
                </a:solidFill>
                <a:latin typeface="Times New Roman"/>
                <a:cs typeface="Times New Roman"/>
              </a:rPr>
              <a:t>3,Op1</a:t>
            </a:r>
            <a:r>
              <a:rPr sz="28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800" spc="280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28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800" spc="-50" dirty="0">
                <a:solidFill>
                  <a:srgbClr val="262626"/>
                </a:solidFill>
                <a:latin typeface="Times New Roman"/>
                <a:cs typeface="Times New Roman"/>
              </a:rPr>
              <a:t>6</a:t>
            </a:r>
            <a:endParaRPr sz="280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spcBef>
                <a:spcPts val="640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297180" algn="l"/>
              </a:tabLst>
            </a:pPr>
            <a:r>
              <a:rPr sz="2800" spc="45" dirty="0">
                <a:solidFill>
                  <a:srgbClr val="262626"/>
                </a:solidFill>
                <a:latin typeface="Times New Roman"/>
                <a:cs typeface="Times New Roman"/>
              </a:rPr>
              <a:t>Op1+op2=9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60630" y="2550581"/>
            <a:ext cx="1402715" cy="2759075"/>
            <a:chOff x="9060630" y="2550581"/>
            <a:chExt cx="1402715" cy="2759075"/>
          </a:xfrm>
        </p:grpSpPr>
        <p:sp>
          <p:nvSpPr>
            <p:cNvPr id="5" name="object 5"/>
            <p:cNvSpPr/>
            <p:nvPr/>
          </p:nvSpPr>
          <p:spPr>
            <a:xfrm>
              <a:off x="9066980" y="2556931"/>
              <a:ext cx="1390015" cy="392430"/>
            </a:xfrm>
            <a:custGeom>
              <a:avLst/>
              <a:gdLst/>
              <a:ahLst/>
              <a:cxnLst/>
              <a:rect l="l" t="t" r="r" b="b"/>
              <a:pathLst>
                <a:path w="1390015" h="392430">
                  <a:moveTo>
                    <a:pt x="1389626" y="0"/>
                  </a:moveTo>
                  <a:lnTo>
                    <a:pt x="0" y="0"/>
                  </a:lnTo>
                  <a:lnTo>
                    <a:pt x="0" y="392315"/>
                  </a:lnTo>
                  <a:lnTo>
                    <a:pt x="1389626" y="392315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95A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66980" y="2949247"/>
              <a:ext cx="1390015" cy="392430"/>
            </a:xfrm>
            <a:custGeom>
              <a:avLst/>
              <a:gdLst/>
              <a:ahLst/>
              <a:cxnLst/>
              <a:rect l="l" t="t" r="r" b="b"/>
              <a:pathLst>
                <a:path w="1390015" h="392429">
                  <a:moveTo>
                    <a:pt x="1389626" y="0"/>
                  </a:moveTo>
                  <a:lnTo>
                    <a:pt x="0" y="0"/>
                  </a:lnTo>
                  <a:lnTo>
                    <a:pt x="0" y="392314"/>
                  </a:lnTo>
                  <a:lnTo>
                    <a:pt x="1389626" y="392314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E0E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66980" y="3341561"/>
              <a:ext cx="1390015" cy="392430"/>
            </a:xfrm>
            <a:custGeom>
              <a:avLst/>
              <a:gdLst/>
              <a:ahLst/>
              <a:cxnLst/>
              <a:rect l="l" t="t" r="r" b="b"/>
              <a:pathLst>
                <a:path w="1390015" h="392429">
                  <a:moveTo>
                    <a:pt x="1389626" y="0"/>
                  </a:moveTo>
                  <a:lnTo>
                    <a:pt x="0" y="0"/>
                  </a:lnTo>
                  <a:lnTo>
                    <a:pt x="0" y="392315"/>
                  </a:lnTo>
                  <a:lnTo>
                    <a:pt x="1389626" y="392315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F1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66980" y="3733876"/>
              <a:ext cx="1390015" cy="392430"/>
            </a:xfrm>
            <a:custGeom>
              <a:avLst/>
              <a:gdLst/>
              <a:ahLst/>
              <a:cxnLst/>
              <a:rect l="l" t="t" r="r" b="b"/>
              <a:pathLst>
                <a:path w="1390015" h="392429">
                  <a:moveTo>
                    <a:pt x="1389626" y="0"/>
                  </a:moveTo>
                  <a:lnTo>
                    <a:pt x="0" y="0"/>
                  </a:lnTo>
                  <a:lnTo>
                    <a:pt x="0" y="392315"/>
                  </a:lnTo>
                  <a:lnTo>
                    <a:pt x="1389626" y="392315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E0E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66980" y="4126191"/>
              <a:ext cx="1390015" cy="392430"/>
            </a:xfrm>
            <a:custGeom>
              <a:avLst/>
              <a:gdLst/>
              <a:ahLst/>
              <a:cxnLst/>
              <a:rect l="l" t="t" r="r" b="b"/>
              <a:pathLst>
                <a:path w="1390015" h="392429">
                  <a:moveTo>
                    <a:pt x="1389626" y="0"/>
                  </a:moveTo>
                  <a:lnTo>
                    <a:pt x="0" y="0"/>
                  </a:lnTo>
                  <a:lnTo>
                    <a:pt x="0" y="392314"/>
                  </a:lnTo>
                  <a:lnTo>
                    <a:pt x="1389626" y="392314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F1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66980" y="4518506"/>
              <a:ext cx="1390015" cy="392430"/>
            </a:xfrm>
            <a:custGeom>
              <a:avLst/>
              <a:gdLst/>
              <a:ahLst/>
              <a:cxnLst/>
              <a:rect l="l" t="t" r="r" b="b"/>
              <a:pathLst>
                <a:path w="1390015" h="392429">
                  <a:moveTo>
                    <a:pt x="1389626" y="0"/>
                  </a:moveTo>
                  <a:lnTo>
                    <a:pt x="0" y="0"/>
                  </a:lnTo>
                  <a:lnTo>
                    <a:pt x="0" y="392315"/>
                  </a:lnTo>
                  <a:lnTo>
                    <a:pt x="1389626" y="392315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E0E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66980" y="4910821"/>
              <a:ext cx="1390015" cy="392430"/>
            </a:xfrm>
            <a:custGeom>
              <a:avLst/>
              <a:gdLst/>
              <a:ahLst/>
              <a:cxnLst/>
              <a:rect l="l" t="t" r="r" b="b"/>
              <a:pathLst>
                <a:path w="1390015" h="392429">
                  <a:moveTo>
                    <a:pt x="1389626" y="0"/>
                  </a:moveTo>
                  <a:lnTo>
                    <a:pt x="0" y="0"/>
                  </a:lnTo>
                  <a:lnTo>
                    <a:pt x="0" y="392314"/>
                  </a:lnTo>
                  <a:lnTo>
                    <a:pt x="1389626" y="392314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F1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60624" y="2930207"/>
              <a:ext cx="1402715" cy="1987550"/>
            </a:xfrm>
            <a:custGeom>
              <a:avLst/>
              <a:gdLst/>
              <a:ahLst/>
              <a:cxnLst/>
              <a:rect l="l" t="t" r="r" b="b"/>
              <a:pathLst>
                <a:path w="1402715" h="1987550">
                  <a:moveTo>
                    <a:pt x="1402321" y="1974265"/>
                  </a:moveTo>
                  <a:lnTo>
                    <a:pt x="0" y="1974265"/>
                  </a:lnTo>
                  <a:lnTo>
                    <a:pt x="0" y="1986965"/>
                  </a:lnTo>
                  <a:lnTo>
                    <a:pt x="1402321" y="1986965"/>
                  </a:lnTo>
                  <a:lnTo>
                    <a:pt x="1402321" y="1974265"/>
                  </a:lnTo>
                  <a:close/>
                </a:path>
                <a:path w="1402715" h="1987550">
                  <a:moveTo>
                    <a:pt x="1402321" y="1581950"/>
                  </a:moveTo>
                  <a:lnTo>
                    <a:pt x="0" y="1581950"/>
                  </a:lnTo>
                  <a:lnTo>
                    <a:pt x="0" y="1594650"/>
                  </a:lnTo>
                  <a:lnTo>
                    <a:pt x="1402321" y="1594650"/>
                  </a:lnTo>
                  <a:lnTo>
                    <a:pt x="1402321" y="1581950"/>
                  </a:lnTo>
                  <a:close/>
                </a:path>
                <a:path w="1402715" h="1987550">
                  <a:moveTo>
                    <a:pt x="1402321" y="1189634"/>
                  </a:moveTo>
                  <a:lnTo>
                    <a:pt x="0" y="1189634"/>
                  </a:lnTo>
                  <a:lnTo>
                    <a:pt x="0" y="1202334"/>
                  </a:lnTo>
                  <a:lnTo>
                    <a:pt x="1402321" y="1202334"/>
                  </a:lnTo>
                  <a:lnTo>
                    <a:pt x="1402321" y="1189634"/>
                  </a:lnTo>
                  <a:close/>
                </a:path>
                <a:path w="1402715" h="1987550">
                  <a:moveTo>
                    <a:pt x="1402321" y="797331"/>
                  </a:moveTo>
                  <a:lnTo>
                    <a:pt x="0" y="797331"/>
                  </a:lnTo>
                  <a:lnTo>
                    <a:pt x="0" y="810031"/>
                  </a:lnTo>
                  <a:lnTo>
                    <a:pt x="1402321" y="810031"/>
                  </a:lnTo>
                  <a:lnTo>
                    <a:pt x="1402321" y="797331"/>
                  </a:lnTo>
                  <a:close/>
                </a:path>
                <a:path w="1402715" h="1987550">
                  <a:moveTo>
                    <a:pt x="1402321" y="405015"/>
                  </a:moveTo>
                  <a:lnTo>
                    <a:pt x="0" y="405015"/>
                  </a:lnTo>
                  <a:lnTo>
                    <a:pt x="0" y="417715"/>
                  </a:lnTo>
                  <a:lnTo>
                    <a:pt x="1402321" y="417715"/>
                  </a:lnTo>
                  <a:lnTo>
                    <a:pt x="1402321" y="405015"/>
                  </a:lnTo>
                  <a:close/>
                </a:path>
                <a:path w="1402715" h="1987550">
                  <a:moveTo>
                    <a:pt x="1402321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402321" y="38100"/>
                  </a:lnTo>
                  <a:lnTo>
                    <a:pt x="14023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60630" y="2550581"/>
              <a:ext cx="1402715" cy="2759075"/>
            </a:xfrm>
            <a:custGeom>
              <a:avLst/>
              <a:gdLst/>
              <a:ahLst/>
              <a:cxnLst/>
              <a:rect l="l" t="t" r="r" b="b"/>
              <a:pathLst>
                <a:path w="1402715" h="2759075">
                  <a:moveTo>
                    <a:pt x="6350" y="0"/>
                  </a:moveTo>
                  <a:lnTo>
                    <a:pt x="6350" y="2758904"/>
                  </a:lnTo>
                </a:path>
                <a:path w="1402715" h="2759075">
                  <a:moveTo>
                    <a:pt x="1395975" y="0"/>
                  </a:moveTo>
                  <a:lnTo>
                    <a:pt x="1395975" y="2758904"/>
                  </a:lnTo>
                </a:path>
                <a:path w="1402715" h="2759075">
                  <a:moveTo>
                    <a:pt x="0" y="6350"/>
                  </a:moveTo>
                  <a:lnTo>
                    <a:pt x="1402325" y="6350"/>
                  </a:lnTo>
                </a:path>
                <a:path w="1402715" h="2759075">
                  <a:moveTo>
                    <a:pt x="0" y="2752554"/>
                  </a:moveTo>
                  <a:lnTo>
                    <a:pt x="1402325" y="2752554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237487" y="5593162"/>
            <a:ext cx="49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imes New Roman"/>
                <a:cs typeface="Times New Roman"/>
              </a:rPr>
              <a:t>Stack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  <a:tabLst>
                <a:tab pos="1666239" algn="l"/>
              </a:tabLst>
            </a:pPr>
            <a:r>
              <a:rPr spc="-10" dirty="0"/>
              <a:t>Postfix</a:t>
            </a:r>
            <a:r>
              <a:rPr dirty="0"/>
              <a:t>	</a:t>
            </a:r>
            <a:r>
              <a:rPr spc="-30" dirty="0"/>
              <a:t>Expression</a:t>
            </a:r>
            <a:r>
              <a:rPr spc="-220" dirty="0"/>
              <a:t> </a:t>
            </a:r>
            <a:r>
              <a:rPr spc="-55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483271"/>
            <a:ext cx="4413885" cy="30975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459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6</a:t>
            </a:r>
            <a:r>
              <a:rPr sz="2400" spc="-9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3</a:t>
            </a:r>
            <a:r>
              <a:rPr sz="2400" spc="-9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262626"/>
                </a:solidFill>
                <a:latin typeface="Times New Roman"/>
                <a:cs typeface="Times New Roman"/>
              </a:rPr>
              <a:t>+2*=</a:t>
            </a:r>
            <a:endParaRPr sz="24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9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2400" spc="-9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62626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2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2400" spc="-9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62626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62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Operator</a:t>
            </a:r>
            <a:r>
              <a:rPr sz="2400" spc="-6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find</a:t>
            </a:r>
            <a:r>
              <a:rPr sz="2400" spc="-5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.operator</a:t>
            </a:r>
            <a:r>
              <a:rPr sz="2400" spc="-5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240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2400" spc="-5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190" dirty="0">
                <a:solidFill>
                  <a:srgbClr val="262626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62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Pop</a:t>
            </a:r>
            <a:r>
              <a:rPr sz="24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62626"/>
                </a:solidFill>
                <a:latin typeface="Times New Roman"/>
                <a:cs typeface="Times New Roman"/>
              </a:rPr>
              <a:t>stack</a:t>
            </a:r>
            <a:r>
              <a:rPr sz="24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62626"/>
                </a:solidFill>
                <a:latin typeface="Times New Roman"/>
                <a:cs typeface="Times New Roman"/>
              </a:rPr>
              <a:t>twice.</a:t>
            </a:r>
            <a:r>
              <a:rPr sz="24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Op2</a:t>
            </a:r>
            <a:r>
              <a:rPr sz="24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240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2400" spc="-2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3,Op1</a:t>
            </a:r>
            <a:r>
              <a:rPr sz="24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240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2400" spc="-2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62626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62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spc="35" dirty="0">
                <a:solidFill>
                  <a:srgbClr val="262626"/>
                </a:solidFill>
                <a:latin typeface="Times New Roman"/>
                <a:cs typeface="Times New Roman"/>
              </a:rPr>
              <a:t>Op1+op2=9</a:t>
            </a:r>
            <a:endParaRPr sz="24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62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2400" spc="-9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62626"/>
                </a:solidFill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60630" y="2550581"/>
          <a:ext cx="1389380" cy="2742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5A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237487" y="5593162"/>
            <a:ext cx="49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imes New Roman"/>
                <a:cs typeface="Times New Roman"/>
              </a:rPr>
              <a:t>Stack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  <a:tabLst>
                <a:tab pos="1666239" algn="l"/>
              </a:tabLst>
            </a:pPr>
            <a:r>
              <a:rPr spc="-10" dirty="0"/>
              <a:t>Postfix</a:t>
            </a:r>
            <a:r>
              <a:rPr dirty="0"/>
              <a:t>	</a:t>
            </a:r>
            <a:r>
              <a:rPr spc="-30" dirty="0"/>
              <a:t>Expression</a:t>
            </a:r>
            <a:r>
              <a:rPr spc="-220" dirty="0"/>
              <a:t> </a:t>
            </a:r>
            <a:r>
              <a:rPr spc="-55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478445"/>
            <a:ext cx="3388360" cy="31705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615"/>
              </a:spcBef>
              <a:buClr>
                <a:srgbClr val="83992A"/>
              </a:buClr>
              <a:buSzPct val="113888"/>
              <a:buFont typeface="Arial MT"/>
              <a:buChar char="•"/>
              <a:tabLst>
                <a:tab pos="297815" algn="l"/>
              </a:tabLst>
            </a:pP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6</a:t>
            </a:r>
            <a:r>
              <a:rPr sz="1800" spc="-7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3</a:t>
            </a:r>
            <a:r>
              <a:rPr sz="1800" spc="-7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262626"/>
                </a:solidFill>
                <a:latin typeface="Times New Roman"/>
                <a:cs typeface="Times New Roman"/>
              </a:rPr>
              <a:t>+2*=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75"/>
              </a:spcBef>
              <a:buClr>
                <a:srgbClr val="83992A"/>
              </a:buClr>
              <a:buSzPct val="113888"/>
              <a:buFont typeface="Arial MT"/>
              <a:buChar char="•"/>
              <a:tabLst>
                <a:tab pos="297815" algn="l"/>
              </a:tabLst>
            </a:pP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1800" spc="-6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262626"/>
                </a:solidFill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40"/>
              </a:spcBef>
              <a:buClr>
                <a:srgbClr val="83992A"/>
              </a:buClr>
              <a:buSzPct val="113888"/>
              <a:buFont typeface="Arial MT"/>
              <a:buChar char="•"/>
              <a:tabLst>
                <a:tab pos="297815" algn="l"/>
              </a:tabLst>
            </a:pP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1800" spc="-6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262626"/>
                </a:solidFill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640"/>
              </a:spcBef>
              <a:buClr>
                <a:srgbClr val="83992A"/>
              </a:buClr>
              <a:buSzPct val="113888"/>
              <a:buFont typeface="Arial MT"/>
              <a:buChar char="•"/>
              <a:tabLst>
                <a:tab pos="297815" algn="l"/>
              </a:tabLst>
            </a:pP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Operator</a:t>
            </a:r>
            <a:r>
              <a:rPr sz="1800" spc="-2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find</a:t>
            </a:r>
            <a:r>
              <a:rPr sz="1800" spc="-2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62626"/>
                </a:solidFill>
                <a:latin typeface="Times New Roman"/>
                <a:cs typeface="Times New Roman"/>
              </a:rPr>
              <a:t>.operator</a:t>
            </a:r>
            <a:r>
              <a:rPr sz="18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180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1800" spc="-2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130" dirty="0">
                <a:solidFill>
                  <a:srgbClr val="262626"/>
                </a:solidFill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640"/>
              </a:spcBef>
              <a:buClr>
                <a:srgbClr val="83992A"/>
              </a:buClr>
              <a:buSzPct val="113888"/>
              <a:buFont typeface="Arial MT"/>
              <a:buChar char="•"/>
              <a:tabLst>
                <a:tab pos="297815" algn="l"/>
              </a:tabLst>
            </a:pP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Pop</a:t>
            </a:r>
            <a:r>
              <a:rPr sz="18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262626"/>
                </a:solidFill>
                <a:latin typeface="Times New Roman"/>
                <a:cs typeface="Times New Roman"/>
              </a:rPr>
              <a:t>stack</a:t>
            </a:r>
            <a:r>
              <a:rPr sz="18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60" dirty="0">
                <a:solidFill>
                  <a:srgbClr val="262626"/>
                </a:solidFill>
                <a:latin typeface="Times New Roman"/>
                <a:cs typeface="Times New Roman"/>
              </a:rPr>
              <a:t>twice.</a:t>
            </a:r>
            <a:r>
              <a:rPr sz="18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Op2</a:t>
            </a:r>
            <a:r>
              <a:rPr sz="18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180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3,Op1</a:t>
            </a:r>
            <a:r>
              <a:rPr sz="18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180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262626"/>
                </a:solidFill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40"/>
              </a:spcBef>
              <a:buClr>
                <a:srgbClr val="83992A"/>
              </a:buClr>
              <a:buSzPct val="113888"/>
              <a:buFont typeface="Arial MT"/>
              <a:buChar char="•"/>
              <a:tabLst>
                <a:tab pos="297815" algn="l"/>
              </a:tabLst>
            </a:pPr>
            <a:r>
              <a:rPr sz="1800" spc="-10" dirty="0">
                <a:solidFill>
                  <a:srgbClr val="262626"/>
                </a:solidFill>
                <a:latin typeface="Times New Roman"/>
                <a:cs typeface="Times New Roman"/>
              </a:rPr>
              <a:t>Op1+op2=9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640"/>
              </a:spcBef>
              <a:buClr>
                <a:srgbClr val="83992A"/>
              </a:buClr>
              <a:buSzPct val="113888"/>
              <a:buFont typeface="Arial MT"/>
              <a:buChar char="•"/>
              <a:tabLst>
                <a:tab pos="297815" algn="l"/>
              </a:tabLst>
            </a:pP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1800" spc="-6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262626"/>
                </a:solidFill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40"/>
              </a:spcBef>
              <a:buClr>
                <a:srgbClr val="83992A"/>
              </a:buClr>
              <a:buSzPct val="113888"/>
              <a:buFont typeface="Arial MT"/>
              <a:buChar char="•"/>
              <a:tabLst>
                <a:tab pos="297815" algn="l"/>
              </a:tabLst>
            </a:pP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1800" spc="-6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262626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640"/>
              </a:spcBef>
              <a:buClr>
                <a:srgbClr val="83992A"/>
              </a:buClr>
              <a:buSzPct val="113888"/>
              <a:buFont typeface="Arial MT"/>
              <a:buChar char="•"/>
              <a:tabLst>
                <a:tab pos="297815" algn="l"/>
              </a:tabLst>
            </a:pP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Operator</a:t>
            </a:r>
            <a:r>
              <a:rPr sz="18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62626"/>
                </a:solidFill>
                <a:latin typeface="Times New Roman"/>
                <a:cs typeface="Times New Roman"/>
              </a:rPr>
              <a:t>find.operator</a:t>
            </a:r>
            <a:r>
              <a:rPr sz="18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180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18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262626"/>
                </a:solidFill>
                <a:latin typeface="Times New Roman"/>
                <a:cs typeface="Times New Roman"/>
              </a:rPr>
              <a:t>*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60630" y="2550581"/>
          <a:ext cx="1389380" cy="2742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5A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237487" y="5593162"/>
            <a:ext cx="49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imes New Roman"/>
                <a:cs typeface="Times New Roman"/>
              </a:rPr>
              <a:t>Stack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  <a:tabLst>
                <a:tab pos="1666239" algn="l"/>
              </a:tabLst>
            </a:pPr>
            <a:r>
              <a:rPr spc="-10" dirty="0"/>
              <a:t>Postfix</a:t>
            </a:r>
            <a:r>
              <a:rPr dirty="0"/>
              <a:t>	</a:t>
            </a:r>
            <a:r>
              <a:rPr spc="-30" dirty="0"/>
              <a:t>Expression</a:t>
            </a:r>
            <a:r>
              <a:rPr spc="-220" dirty="0"/>
              <a:t> </a:t>
            </a:r>
            <a:r>
              <a:rPr spc="-55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489113"/>
            <a:ext cx="2704465" cy="290512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610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297815" algn="l"/>
              </a:tabLst>
            </a:pPr>
            <a:r>
              <a:rPr sz="1400" dirty="0">
                <a:solidFill>
                  <a:srgbClr val="262626"/>
                </a:solidFill>
                <a:latin typeface="Times New Roman"/>
                <a:cs typeface="Times New Roman"/>
              </a:rPr>
              <a:t>6</a:t>
            </a:r>
            <a:r>
              <a:rPr sz="1400" spc="-5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62626"/>
                </a:solidFill>
                <a:latin typeface="Times New Roman"/>
                <a:cs typeface="Times New Roman"/>
              </a:rPr>
              <a:t>3</a:t>
            </a:r>
            <a:r>
              <a:rPr sz="1400" spc="-5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62626"/>
                </a:solidFill>
                <a:latin typeface="Times New Roman"/>
                <a:cs typeface="Times New Roman"/>
              </a:rPr>
              <a:t>+2*=</a:t>
            </a:r>
            <a:endParaRPr sz="14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60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297815" algn="l"/>
              </a:tabLst>
            </a:pPr>
            <a:r>
              <a:rPr sz="14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1400" spc="-5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262626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620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297815" algn="l"/>
              </a:tabLst>
            </a:pPr>
            <a:r>
              <a:rPr sz="14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1400" spc="-5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262626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620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297815" algn="l"/>
              </a:tabLst>
            </a:pPr>
            <a:r>
              <a:rPr sz="1400" dirty="0">
                <a:solidFill>
                  <a:srgbClr val="262626"/>
                </a:solidFill>
                <a:latin typeface="Times New Roman"/>
                <a:cs typeface="Times New Roman"/>
              </a:rPr>
              <a:t>Operator</a:t>
            </a:r>
            <a:r>
              <a:rPr sz="14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62626"/>
                </a:solidFill>
                <a:latin typeface="Times New Roman"/>
                <a:cs typeface="Times New Roman"/>
              </a:rPr>
              <a:t>find</a:t>
            </a:r>
            <a:r>
              <a:rPr sz="1400" spc="-10" dirty="0">
                <a:solidFill>
                  <a:srgbClr val="262626"/>
                </a:solidFill>
                <a:latin typeface="Times New Roman"/>
                <a:cs typeface="Times New Roman"/>
              </a:rPr>
              <a:t> .operator </a:t>
            </a:r>
            <a:r>
              <a:rPr sz="1400" spc="140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1400" spc="-1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262626"/>
                </a:solidFill>
                <a:latin typeface="Times New Roman"/>
                <a:cs typeface="Times New Roman"/>
              </a:rPr>
              <a:t>+</a:t>
            </a:r>
            <a:endParaRPr sz="14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20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297815" algn="l"/>
              </a:tabLst>
            </a:pPr>
            <a:r>
              <a:rPr sz="1400" dirty="0">
                <a:solidFill>
                  <a:srgbClr val="262626"/>
                </a:solidFill>
                <a:latin typeface="Times New Roman"/>
                <a:cs typeface="Times New Roman"/>
              </a:rPr>
              <a:t>Pop</a:t>
            </a:r>
            <a:r>
              <a:rPr sz="14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262626"/>
                </a:solidFill>
                <a:latin typeface="Times New Roman"/>
                <a:cs typeface="Times New Roman"/>
              </a:rPr>
              <a:t>stack</a:t>
            </a:r>
            <a:r>
              <a:rPr sz="14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400" spc="-45" dirty="0">
                <a:solidFill>
                  <a:srgbClr val="262626"/>
                </a:solidFill>
                <a:latin typeface="Times New Roman"/>
                <a:cs typeface="Times New Roman"/>
              </a:rPr>
              <a:t>twice.</a:t>
            </a:r>
            <a:r>
              <a:rPr sz="14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62626"/>
                </a:solidFill>
                <a:latin typeface="Times New Roman"/>
                <a:cs typeface="Times New Roman"/>
              </a:rPr>
              <a:t>Op2</a:t>
            </a:r>
            <a:r>
              <a:rPr sz="14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400" spc="140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14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62626"/>
                </a:solidFill>
                <a:latin typeface="Times New Roman"/>
                <a:cs typeface="Times New Roman"/>
              </a:rPr>
              <a:t>3,Op1</a:t>
            </a:r>
            <a:r>
              <a:rPr sz="14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400" spc="140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14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262626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620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297815" algn="l"/>
              </a:tabLst>
            </a:pPr>
            <a:r>
              <a:rPr sz="1400" spc="-10" dirty="0">
                <a:solidFill>
                  <a:srgbClr val="262626"/>
                </a:solidFill>
                <a:latin typeface="Times New Roman"/>
                <a:cs typeface="Times New Roman"/>
              </a:rPr>
              <a:t>Op1+op2=9</a:t>
            </a:r>
            <a:endParaRPr sz="14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620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297815" algn="l"/>
              </a:tabLst>
            </a:pPr>
            <a:r>
              <a:rPr sz="14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1400" spc="-5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262626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620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297815" algn="l"/>
              </a:tabLst>
            </a:pPr>
            <a:r>
              <a:rPr sz="14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1400" spc="-5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262626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620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297815" algn="l"/>
              </a:tabLst>
            </a:pPr>
            <a:r>
              <a:rPr sz="1400" dirty="0">
                <a:solidFill>
                  <a:srgbClr val="262626"/>
                </a:solidFill>
                <a:latin typeface="Times New Roman"/>
                <a:cs typeface="Times New Roman"/>
              </a:rPr>
              <a:t>Operator</a:t>
            </a:r>
            <a:r>
              <a:rPr sz="14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62626"/>
                </a:solidFill>
                <a:latin typeface="Times New Roman"/>
                <a:cs typeface="Times New Roman"/>
              </a:rPr>
              <a:t>find.operator</a:t>
            </a:r>
            <a:r>
              <a:rPr sz="14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400" spc="140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1400" spc="-1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262626"/>
                </a:solidFill>
                <a:latin typeface="Times New Roman"/>
                <a:cs typeface="Times New Roman"/>
              </a:rPr>
              <a:t>*</a:t>
            </a:r>
            <a:endParaRPr sz="14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20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297815" algn="l"/>
              </a:tabLst>
            </a:pPr>
            <a:r>
              <a:rPr sz="1400" dirty="0">
                <a:solidFill>
                  <a:srgbClr val="262626"/>
                </a:solidFill>
                <a:latin typeface="Times New Roman"/>
                <a:cs typeface="Times New Roman"/>
              </a:rPr>
              <a:t>Pop</a:t>
            </a:r>
            <a:r>
              <a:rPr sz="14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262626"/>
                </a:solidFill>
                <a:latin typeface="Times New Roman"/>
                <a:cs typeface="Times New Roman"/>
              </a:rPr>
              <a:t>stack</a:t>
            </a:r>
            <a:r>
              <a:rPr sz="14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400" spc="-45" dirty="0">
                <a:solidFill>
                  <a:srgbClr val="262626"/>
                </a:solidFill>
                <a:latin typeface="Times New Roman"/>
                <a:cs typeface="Times New Roman"/>
              </a:rPr>
              <a:t>twice.</a:t>
            </a:r>
            <a:r>
              <a:rPr sz="14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62626"/>
                </a:solidFill>
                <a:latin typeface="Times New Roman"/>
                <a:cs typeface="Times New Roman"/>
              </a:rPr>
              <a:t>Op2</a:t>
            </a:r>
            <a:r>
              <a:rPr sz="14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400" spc="140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14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62626"/>
                </a:solidFill>
                <a:latin typeface="Times New Roman"/>
                <a:cs typeface="Times New Roman"/>
              </a:rPr>
              <a:t>2,Op1</a:t>
            </a:r>
            <a:r>
              <a:rPr sz="14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400" spc="140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14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262626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60630" y="2550581"/>
            <a:ext cx="1402715" cy="2759075"/>
            <a:chOff x="9060630" y="2550581"/>
            <a:chExt cx="1402715" cy="2759075"/>
          </a:xfrm>
        </p:grpSpPr>
        <p:sp>
          <p:nvSpPr>
            <p:cNvPr id="5" name="object 5"/>
            <p:cNvSpPr/>
            <p:nvPr/>
          </p:nvSpPr>
          <p:spPr>
            <a:xfrm>
              <a:off x="9066980" y="2556931"/>
              <a:ext cx="1390015" cy="392430"/>
            </a:xfrm>
            <a:custGeom>
              <a:avLst/>
              <a:gdLst/>
              <a:ahLst/>
              <a:cxnLst/>
              <a:rect l="l" t="t" r="r" b="b"/>
              <a:pathLst>
                <a:path w="1390015" h="392430">
                  <a:moveTo>
                    <a:pt x="1389626" y="0"/>
                  </a:moveTo>
                  <a:lnTo>
                    <a:pt x="0" y="0"/>
                  </a:lnTo>
                  <a:lnTo>
                    <a:pt x="0" y="392315"/>
                  </a:lnTo>
                  <a:lnTo>
                    <a:pt x="1389626" y="392315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95A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66980" y="2949247"/>
              <a:ext cx="1390015" cy="392430"/>
            </a:xfrm>
            <a:custGeom>
              <a:avLst/>
              <a:gdLst/>
              <a:ahLst/>
              <a:cxnLst/>
              <a:rect l="l" t="t" r="r" b="b"/>
              <a:pathLst>
                <a:path w="1390015" h="392429">
                  <a:moveTo>
                    <a:pt x="1389626" y="0"/>
                  </a:moveTo>
                  <a:lnTo>
                    <a:pt x="0" y="0"/>
                  </a:lnTo>
                  <a:lnTo>
                    <a:pt x="0" y="392314"/>
                  </a:lnTo>
                  <a:lnTo>
                    <a:pt x="1389626" y="392314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E0E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66980" y="3341561"/>
              <a:ext cx="1390015" cy="392430"/>
            </a:xfrm>
            <a:custGeom>
              <a:avLst/>
              <a:gdLst/>
              <a:ahLst/>
              <a:cxnLst/>
              <a:rect l="l" t="t" r="r" b="b"/>
              <a:pathLst>
                <a:path w="1390015" h="392429">
                  <a:moveTo>
                    <a:pt x="1389626" y="0"/>
                  </a:moveTo>
                  <a:lnTo>
                    <a:pt x="0" y="0"/>
                  </a:lnTo>
                  <a:lnTo>
                    <a:pt x="0" y="392315"/>
                  </a:lnTo>
                  <a:lnTo>
                    <a:pt x="1389626" y="392315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F1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66980" y="3733876"/>
              <a:ext cx="1390015" cy="392430"/>
            </a:xfrm>
            <a:custGeom>
              <a:avLst/>
              <a:gdLst/>
              <a:ahLst/>
              <a:cxnLst/>
              <a:rect l="l" t="t" r="r" b="b"/>
              <a:pathLst>
                <a:path w="1390015" h="392429">
                  <a:moveTo>
                    <a:pt x="1389626" y="0"/>
                  </a:moveTo>
                  <a:lnTo>
                    <a:pt x="0" y="0"/>
                  </a:lnTo>
                  <a:lnTo>
                    <a:pt x="0" y="392315"/>
                  </a:lnTo>
                  <a:lnTo>
                    <a:pt x="1389626" y="392315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E0E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66980" y="4126191"/>
              <a:ext cx="1390015" cy="392430"/>
            </a:xfrm>
            <a:custGeom>
              <a:avLst/>
              <a:gdLst/>
              <a:ahLst/>
              <a:cxnLst/>
              <a:rect l="l" t="t" r="r" b="b"/>
              <a:pathLst>
                <a:path w="1390015" h="392429">
                  <a:moveTo>
                    <a:pt x="1389626" y="0"/>
                  </a:moveTo>
                  <a:lnTo>
                    <a:pt x="0" y="0"/>
                  </a:lnTo>
                  <a:lnTo>
                    <a:pt x="0" y="392314"/>
                  </a:lnTo>
                  <a:lnTo>
                    <a:pt x="1389626" y="392314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F1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66980" y="4518506"/>
              <a:ext cx="1390015" cy="392430"/>
            </a:xfrm>
            <a:custGeom>
              <a:avLst/>
              <a:gdLst/>
              <a:ahLst/>
              <a:cxnLst/>
              <a:rect l="l" t="t" r="r" b="b"/>
              <a:pathLst>
                <a:path w="1390015" h="392429">
                  <a:moveTo>
                    <a:pt x="1389626" y="0"/>
                  </a:moveTo>
                  <a:lnTo>
                    <a:pt x="0" y="0"/>
                  </a:lnTo>
                  <a:lnTo>
                    <a:pt x="0" y="392315"/>
                  </a:lnTo>
                  <a:lnTo>
                    <a:pt x="1389626" y="392315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E0E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66980" y="4910821"/>
              <a:ext cx="1390015" cy="392430"/>
            </a:xfrm>
            <a:custGeom>
              <a:avLst/>
              <a:gdLst/>
              <a:ahLst/>
              <a:cxnLst/>
              <a:rect l="l" t="t" r="r" b="b"/>
              <a:pathLst>
                <a:path w="1390015" h="392429">
                  <a:moveTo>
                    <a:pt x="1389626" y="0"/>
                  </a:moveTo>
                  <a:lnTo>
                    <a:pt x="0" y="0"/>
                  </a:lnTo>
                  <a:lnTo>
                    <a:pt x="0" y="392314"/>
                  </a:lnTo>
                  <a:lnTo>
                    <a:pt x="1389626" y="392314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F1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60624" y="2930207"/>
              <a:ext cx="1402715" cy="1987550"/>
            </a:xfrm>
            <a:custGeom>
              <a:avLst/>
              <a:gdLst/>
              <a:ahLst/>
              <a:cxnLst/>
              <a:rect l="l" t="t" r="r" b="b"/>
              <a:pathLst>
                <a:path w="1402715" h="1987550">
                  <a:moveTo>
                    <a:pt x="1402321" y="1974265"/>
                  </a:moveTo>
                  <a:lnTo>
                    <a:pt x="0" y="1974265"/>
                  </a:lnTo>
                  <a:lnTo>
                    <a:pt x="0" y="1986965"/>
                  </a:lnTo>
                  <a:lnTo>
                    <a:pt x="1402321" y="1986965"/>
                  </a:lnTo>
                  <a:lnTo>
                    <a:pt x="1402321" y="1974265"/>
                  </a:lnTo>
                  <a:close/>
                </a:path>
                <a:path w="1402715" h="1987550">
                  <a:moveTo>
                    <a:pt x="1402321" y="1581950"/>
                  </a:moveTo>
                  <a:lnTo>
                    <a:pt x="0" y="1581950"/>
                  </a:lnTo>
                  <a:lnTo>
                    <a:pt x="0" y="1594650"/>
                  </a:lnTo>
                  <a:lnTo>
                    <a:pt x="1402321" y="1594650"/>
                  </a:lnTo>
                  <a:lnTo>
                    <a:pt x="1402321" y="1581950"/>
                  </a:lnTo>
                  <a:close/>
                </a:path>
                <a:path w="1402715" h="1987550">
                  <a:moveTo>
                    <a:pt x="1402321" y="1189634"/>
                  </a:moveTo>
                  <a:lnTo>
                    <a:pt x="0" y="1189634"/>
                  </a:lnTo>
                  <a:lnTo>
                    <a:pt x="0" y="1202334"/>
                  </a:lnTo>
                  <a:lnTo>
                    <a:pt x="1402321" y="1202334"/>
                  </a:lnTo>
                  <a:lnTo>
                    <a:pt x="1402321" y="1189634"/>
                  </a:lnTo>
                  <a:close/>
                </a:path>
                <a:path w="1402715" h="1987550">
                  <a:moveTo>
                    <a:pt x="1402321" y="797331"/>
                  </a:moveTo>
                  <a:lnTo>
                    <a:pt x="0" y="797331"/>
                  </a:lnTo>
                  <a:lnTo>
                    <a:pt x="0" y="810031"/>
                  </a:lnTo>
                  <a:lnTo>
                    <a:pt x="1402321" y="810031"/>
                  </a:lnTo>
                  <a:lnTo>
                    <a:pt x="1402321" y="797331"/>
                  </a:lnTo>
                  <a:close/>
                </a:path>
                <a:path w="1402715" h="1987550">
                  <a:moveTo>
                    <a:pt x="1402321" y="405015"/>
                  </a:moveTo>
                  <a:lnTo>
                    <a:pt x="0" y="405015"/>
                  </a:lnTo>
                  <a:lnTo>
                    <a:pt x="0" y="417715"/>
                  </a:lnTo>
                  <a:lnTo>
                    <a:pt x="1402321" y="417715"/>
                  </a:lnTo>
                  <a:lnTo>
                    <a:pt x="1402321" y="405015"/>
                  </a:lnTo>
                  <a:close/>
                </a:path>
                <a:path w="1402715" h="1987550">
                  <a:moveTo>
                    <a:pt x="1402321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402321" y="38100"/>
                  </a:lnTo>
                  <a:lnTo>
                    <a:pt x="14023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60630" y="2550581"/>
              <a:ext cx="1402715" cy="2759075"/>
            </a:xfrm>
            <a:custGeom>
              <a:avLst/>
              <a:gdLst/>
              <a:ahLst/>
              <a:cxnLst/>
              <a:rect l="l" t="t" r="r" b="b"/>
              <a:pathLst>
                <a:path w="1402715" h="2759075">
                  <a:moveTo>
                    <a:pt x="6350" y="0"/>
                  </a:moveTo>
                  <a:lnTo>
                    <a:pt x="6350" y="2758904"/>
                  </a:lnTo>
                </a:path>
                <a:path w="1402715" h="2759075">
                  <a:moveTo>
                    <a:pt x="1395975" y="0"/>
                  </a:moveTo>
                  <a:lnTo>
                    <a:pt x="1395975" y="2758904"/>
                  </a:lnTo>
                </a:path>
                <a:path w="1402715" h="2759075">
                  <a:moveTo>
                    <a:pt x="0" y="6350"/>
                  </a:moveTo>
                  <a:lnTo>
                    <a:pt x="1402325" y="6350"/>
                  </a:lnTo>
                </a:path>
                <a:path w="1402715" h="2759075">
                  <a:moveTo>
                    <a:pt x="0" y="2752554"/>
                  </a:moveTo>
                  <a:lnTo>
                    <a:pt x="1402325" y="2752554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237487" y="5593162"/>
            <a:ext cx="49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imes New Roman"/>
                <a:cs typeface="Times New Roman"/>
              </a:rPr>
              <a:t>Stack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  <a:tabLst>
                <a:tab pos="1666239" algn="l"/>
              </a:tabLst>
            </a:pPr>
            <a:r>
              <a:rPr spc="-10" dirty="0"/>
              <a:t>Postfix</a:t>
            </a:r>
            <a:r>
              <a:rPr dirty="0"/>
              <a:t>	</a:t>
            </a:r>
            <a:r>
              <a:rPr spc="-30" dirty="0"/>
              <a:t>Expression</a:t>
            </a:r>
            <a:r>
              <a:rPr spc="-220" dirty="0"/>
              <a:t> </a:t>
            </a:r>
            <a:r>
              <a:rPr spc="-55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497114"/>
            <a:ext cx="2192020" cy="269621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61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6</a:t>
            </a:r>
            <a:r>
              <a:rPr sz="1100" spc="-4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3</a:t>
            </a:r>
            <a:r>
              <a:rPr sz="1100" spc="-4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20" dirty="0">
                <a:solidFill>
                  <a:srgbClr val="262626"/>
                </a:solidFill>
                <a:latin typeface="Times New Roman"/>
                <a:cs typeface="Times New Roman"/>
              </a:rPr>
              <a:t>+2*=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45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11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rgbClr val="262626"/>
                </a:solidFill>
                <a:latin typeface="Times New Roman"/>
                <a:cs typeface="Times New Roman"/>
              </a:rPr>
              <a:t>6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11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rgbClr val="262626"/>
                </a:solidFill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Operator</a:t>
            </a:r>
            <a:r>
              <a:rPr sz="1100" spc="-2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find</a:t>
            </a:r>
            <a:r>
              <a:rPr sz="1100" spc="-2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.operator</a:t>
            </a:r>
            <a:r>
              <a:rPr sz="11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105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1100" spc="-2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62626"/>
                </a:solidFill>
                <a:latin typeface="Times New Roman"/>
                <a:cs typeface="Times New Roman"/>
              </a:rPr>
              <a:t>+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6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Pop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25" dirty="0">
                <a:solidFill>
                  <a:srgbClr val="262626"/>
                </a:solidFill>
                <a:latin typeface="Times New Roman"/>
                <a:cs typeface="Times New Roman"/>
              </a:rPr>
              <a:t>stack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35" dirty="0">
                <a:solidFill>
                  <a:srgbClr val="262626"/>
                </a:solidFill>
                <a:latin typeface="Times New Roman"/>
                <a:cs typeface="Times New Roman"/>
              </a:rPr>
              <a:t>twice.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Op2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105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3,Op1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105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1100" spc="-1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rgbClr val="262626"/>
                </a:solidFill>
                <a:latin typeface="Times New Roman"/>
                <a:cs typeface="Times New Roman"/>
              </a:rPr>
              <a:t>6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spc="-10" dirty="0">
                <a:solidFill>
                  <a:srgbClr val="262626"/>
                </a:solidFill>
                <a:latin typeface="Times New Roman"/>
                <a:cs typeface="Times New Roman"/>
              </a:rPr>
              <a:t>Op1+op2=9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11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rgbClr val="262626"/>
                </a:solidFill>
                <a:latin typeface="Times New Roman"/>
                <a:cs typeface="Times New Roman"/>
              </a:rPr>
              <a:t>9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11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rgbClr val="262626"/>
                </a:solidFill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Operator</a:t>
            </a:r>
            <a:r>
              <a:rPr sz="1100" spc="-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262626"/>
                </a:solidFill>
                <a:latin typeface="Times New Roman"/>
                <a:cs typeface="Times New Roman"/>
              </a:rPr>
              <a:t>find.operator</a:t>
            </a: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105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1100" spc="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rgbClr val="262626"/>
                </a:solidFill>
                <a:latin typeface="Times New Roman"/>
                <a:cs typeface="Times New Roman"/>
              </a:rPr>
              <a:t>*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6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Pop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25" dirty="0">
                <a:solidFill>
                  <a:srgbClr val="262626"/>
                </a:solidFill>
                <a:latin typeface="Times New Roman"/>
                <a:cs typeface="Times New Roman"/>
              </a:rPr>
              <a:t>stack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35" dirty="0">
                <a:solidFill>
                  <a:srgbClr val="262626"/>
                </a:solidFill>
                <a:latin typeface="Times New Roman"/>
                <a:cs typeface="Times New Roman"/>
              </a:rPr>
              <a:t>twice.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Op2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105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2,Op1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105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1100" spc="-1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rgbClr val="262626"/>
                </a:solidFill>
                <a:latin typeface="Times New Roman"/>
                <a:cs typeface="Times New Roman"/>
              </a:rPr>
              <a:t>9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spc="-10" dirty="0">
                <a:solidFill>
                  <a:srgbClr val="262626"/>
                </a:solidFill>
                <a:latin typeface="Times New Roman"/>
                <a:cs typeface="Times New Roman"/>
              </a:rPr>
              <a:t>Op2*op1=18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60630" y="2550581"/>
            <a:ext cx="1402715" cy="2759075"/>
            <a:chOff x="9060630" y="2550581"/>
            <a:chExt cx="1402715" cy="2759075"/>
          </a:xfrm>
        </p:grpSpPr>
        <p:sp>
          <p:nvSpPr>
            <p:cNvPr id="5" name="object 5"/>
            <p:cNvSpPr/>
            <p:nvPr/>
          </p:nvSpPr>
          <p:spPr>
            <a:xfrm>
              <a:off x="9066980" y="2556931"/>
              <a:ext cx="1390015" cy="392430"/>
            </a:xfrm>
            <a:custGeom>
              <a:avLst/>
              <a:gdLst/>
              <a:ahLst/>
              <a:cxnLst/>
              <a:rect l="l" t="t" r="r" b="b"/>
              <a:pathLst>
                <a:path w="1390015" h="392430">
                  <a:moveTo>
                    <a:pt x="1389626" y="0"/>
                  </a:moveTo>
                  <a:lnTo>
                    <a:pt x="0" y="0"/>
                  </a:lnTo>
                  <a:lnTo>
                    <a:pt x="0" y="392315"/>
                  </a:lnTo>
                  <a:lnTo>
                    <a:pt x="1389626" y="392315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95A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66980" y="2949247"/>
              <a:ext cx="1390015" cy="392430"/>
            </a:xfrm>
            <a:custGeom>
              <a:avLst/>
              <a:gdLst/>
              <a:ahLst/>
              <a:cxnLst/>
              <a:rect l="l" t="t" r="r" b="b"/>
              <a:pathLst>
                <a:path w="1390015" h="392429">
                  <a:moveTo>
                    <a:pt x="1389626" y="0"/>
                  </a:moveTo>
                  <a:lnTo>
                    <a:pt x="0" y="0"/>
                  </a:lnTo>
                  <a:lnTo>
                    <a:pt x="0" y="392314"/>
                  </a:lnTo>
                  <a:lnTo>
                    <a:pt x="1389626" y="392314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E0E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66980" y="3341561"/>
              <a:ext cx="1390015" cy="392430"/>
            </a:xfrm>
            <a:custGeom>
              <a:avLst/>
              <a:gdLst/>
              <a:ahLst/>
              <a:cxnLst/>
              <a:rect l="l" t="t" r="r" b="b"/>
              <a:pathLst>
                <a:path w="1390015" h="392429">
                  <a:moveTo>
                    <a:pt x="1389626" y="0"/>
                  </a:moveTo>
                  <a:lnTo>
                    <a:pt x="0" y="0"/>
                  </a:lnTo>
                  <a:lnTo>
                    <a:pt x="0" y="392315"/>
                  </a:lnTo>
                  <a:lnTo>
                    <a:pt x="1389626" y="392315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F1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66980" y="3733876"/>
              <a:ext cx="1390015" cy="392430"/>
            </a:xfrm>
            <a:custGeom>
              <a:avLst/>
              <a:gdLst/>
              <a:ahLst/>
              <a:cxnLst/>
              <a:rect l="l" t="t" r="r" b="b"/>
              <a:pathLst>
                <a:path w="1390015" h="392429">
                  <a:moveTo>
                    <a:pt x="1389626" y="0"/>
                  </a:moveTo>
                  <a:lnTo>
                    <a:pt x="0" y="0"/>
                  </a:lnTo>
                  <a:lnTo>
                    <a:pt x="0" y="392315"/>
                  </a:lnTo>
                  <a:lnTo>
                    <a:pt x="1389626" y="392315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E0E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66980" y="4126191"/>
              <a:ext cx="1390015" cy="392430"/>
            </a:xfrm>
            <a:custGeom>
              <a:avLst/>
              <a:gdLst/>
              <a:ahLst/>
              <a:cxnLst/>
              <a:rect l="l" t="t" r="r" b="b"/>
              <a:pathLst>
                <a:path w="1390015" h="392429">
                  <a:moveTo>
                    <a:pt x="1389626" y="0"/>
                  </a:moveTo>
                  <a:lnTo>
                    <a:pt x="0" y="0"/>
                  </a:lnTo>
                  <a:lnTo>
                    <a:pt x="0" y="392314"/>
                  </a:lnTo>
                  <a:lnTo>
                    <a:pt x="1389626" y="392314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F1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66980" y="4518506"/>
              <a:ext cx="1390015" cy="392430"/>
            </a:xfrm>
            <a:custGeom>
              <a:avLst/>
              <a:gdLst/>
              <a:ahLst/>
              <a:cxnLst/>
              <a:rect l="l" t="t" r="r" b="b"/>
              <a:pathLst>
                <a:path w="1390015" h="392429">
                  <a:moveTo>
                    <a:pt x="1389626" y="0"/>
                  </a:moveTo>
                  <a:lnTo>
                    <a:pt x="0" y="0"/>
                  </a:lnTo>
                  <a:lnTo>
                    <a:pt x="0" y="392315"/>
                  </a:lnTo>
                  <a:lnTo>
                    <a:pt x="1389626" y="392315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E0E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66980" y="4910821"/>
              <a:ext cx="1390015" cy="392430"/>
            </a:xfrm>
            <a:custGeom>
              <a:avLst/>
              <a:gdLst/>
              <a:ahLst/>
              <a:cxnLst/>
              <a:rect l="l" t="t" r="r" b="b"/>
              <a:pathLst>
                <a:path w="1390015" h="392429">
                  <a:moveTo>
                    <a:pt x="1389626" y="0"/>
                  </a:moveTo>
                  <a:lnTo>
                    <a:pt x="0" y="0"/>
                  </a:lnTo>
                  <a:lnTo>
                    <a:pt x="0" y="392314"/>
                  </a:lnTo>
                  <a:lnTo>
                    <a:pt x="1389626" y="392314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F1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60624" y="2930207"/>
              <a:ext cx="1402715" cy="1987550"/>
            </a:xfrm>
            <a:custGeom>
              <a:avLst/>
              <a:gdLst/>
              <a:ahLst/>
              <a:cxnLst/>
              <a:rect l="l" t="t" r="r" b="b"/>
              <a:pathLst>
                <a:path w="1402715" h="1987550">
                  <a:moveTo>
                    <a:pt x="1402321" y="1974265"/>
                  </a:moveTo>
                  <a:lnTo>
                    <a:pt x="0" y="1974265"/>
                  </a:lnTo>
                  <a:lnTo>
                    <a:pt x="0" y="1986965"/>
                  </a:lnTo>
                  <a:lnTo>
                    <a:pt x="1402321" y="1986965"/>
                  </a:lnTo>
                  <a:lnTo>
                    <a:pt x="1402321" y="1974265"/>
                  </a:lnTo>
                  <a:close/>
                </a:path>
                <a:path w="1402715" h="1987550">
                  <a:moveTo>
                    <a:pt x="1402321" y="1581950"/>
                  </a:moveTo>
                  <a:lnTo>
                    <a:pt x="0" y="1581950"/>
                  </a:lnTo>
                  <a:lnTo>
                    <a:pt x="0" y="1594650"/>
                  </a:lnTo>
                  <a:lnTo>
                    <a:pt x="1402321" y="1594650"/>
                  </a:lnTo>
                  <a:lnTo>
                    <a:pt x="1402321" y="1581950"/>
                  </a:lnTo>
                  <a:close/>
                </a:path>
                <a:path w="1402715" h="1987550">
                  <a:moveTo>
                    <a:pt x="1402321" y="1189634"/>
                  </a:moveTo>
                  <a:lnTo>
                    <a:pt x="0" y="1189634"/>
                  </a:lnTo>
                  <a:lnTo>
                    <a:pt x="0" y="1202334"/>
                  </a:lnTo>
                  <a:lnTo>
                    <a:pt x="1402321" y="1202334"/>
                  </a:lnTo>
                  <a:lnTo>
                    <a:pt x="1402321" y="1189634"/>
                  </a:lnTo>
                  <a:close/>
                </a:path>
                <a:path w="1402715" h="1987550">
                  <a:moveTo>
                    <a:pt x="1402321" y="797331"/>
                  </a:moveTo>
                  <a:lnTo>
                    <a:pt x="0" y="797331"/>
                  </a:lnTo>
                  <a:lnTo>
                    <a:pt x="0" y="810031"/>
                  </a:lnTo>
                  <a:lnTo>
                    <a:pt x="1402321" y="810031"/>
                  </a:lnTo>
                  <a:lnTo>
                    <a:pt x="1402321" y="797331"/>
                  </a:lnTo>
                  <a:close/>
                </a:path>
                <a:path w="1402715" h="1987550">
                  <a:moveTo>
                    <a:pt x="1402321" y="405015"/>
                  </a:moveTo>
                  <a:lnTo>
                    <a:pt x="0" y="405015"/>
                  </a:lnTo>
                  <a:lnTo>
                    <a:pt x="0" y="417715"/>
                  </a:lnTo>
                  <a:lnTo>
                    <a:pt x="1402321" y="417715"/>
                  </a:lnTo>
                  <a:lnTo>
                    <a:pt x="1402321" y="405015"/>
                  </a:lnTo>
                  <a:close/>
                </a:path>
                <a:path w="1402715" h="1987550">
                  <a:moveTo>
                    <a:pt x="1402321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402321" y="38100"/>
                  </a:lnTo>
                  <a:lnTo>
                    <a:pt x="14023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60630" y="2550581"/>
              <a:ext cx="1402715" cy="2759075"/>
            </a:xfrm>
            <a:custGeom>
              <a:avLst/>
              <a:gdLst/>
              <a:ahLst/>
              <a:cxnLst/>
              <a:rect l="l" t="t" r="r" b="b"/>
              <a:pathLst>
                <a:path w="1402715" h="2759075">
                  <a:moveTo>
                    <a:pt x="6350" y="0"/>
                  </a:moveTo>
                  <a:lnTo>
                    <a:pt x="6350" y="2758904"/>
                  </a:lnTo>
                </a:path>
                <a:path w="1402715" h="2759075">
                  <a:moveTo>
                    <a:pt x="1395975" y="0"/>
                  </a:moveTo>
                  <a:lnTo>
                    <a:pt x="1395975" y="2758904"/>
                  </a:lnTo>
                </a:path>
                <a:path w="1402715" h="2759075">
                  <a:moveTo>
                    <a:pt x="0" y="6350"/>
                  </a:moveTo>
                  <a:lnTo>
                    <a:pt x="1402325" y="6350"/>
                  </a:lnTo>
                </a:path>
                <a:path w="1402715" h="2759075">
                  <a:moveTo>
                    <a:pt x="0" y="2752554"/>
                  </a:moveTo>
                  <a:lnTo>
                    <a:pt x="1402325" y="2752554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237487" y="5593162"/>
            <a:ext cx="49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imes New Roman"/>
                <a:cs typeface="Times New Roman"/>
              </a:rPr>
              <a:t>Stack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  <a:tabLst>
                <a:tab pos="1666239" algn="l"/>
              </a:tabLst>
            </a:pPr>
            <a:r>
              <a:rPr spc="-10" dirty="0"/>
              <a:t>Postfix</a:t>
            </a:r>
            <a:r>
              <a:rPr dirty="0"/>
              <a:t>	</a:t>
            </a:r>
            <a:r>
              <a:rPr spc="-30" dirty="0"/>
              <a:t>Expression</a:t>
            </a:r>
            <a:r>
              <a:rPr spc="-220" dirty="0"/>
              <a:t> </a:t>
            </a:r>
            <a:r>
              <a:rPr spc="-55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497114"/>
            <a:ext cx="2192020" cy="293751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61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6</a:t>
            </a:r>
            <a:r>
              <a:rPr sz="1100" spc="-4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3</a:t>
            </a:r>
            <a:r>
              <a:rPr sz="1100" spc="-4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20" dirty="0">
                <a:solidFill>
                  <a:srgbClr val="262626"/>
                </a:solidFill>
                <a:latin typeface="Times New Roman"/>
                <a:cs typeface="Times New Roman"/>
              </a:rPr>
              <a:t>+2*=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45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11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rgbClr val="262626"/>
                </a:solidFill>
                <a:latin typeface="Times New Roman"/>
                <a:cs typeface="Times New Roman"/>
              </a:rPr>
              <a:t>6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11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rgbClr val="262626"/>
                </a:solidFill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Operator</a:t>
            </a:r>
            <a:r>
              <a:rPr sz="1100" spc="-2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find</a:t>
            </a:r>
            <a:r>
              <a:rPr sz="1100" spc="-2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.operator</a:t>
            </a:r>
            <a:r>
              <a:rPr sz="11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105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1100" spc="-2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62626"/>
                </a:solidFill>
                <a:latin typeface="Times New Roman"/>
                <a:cs typeface="Times New Roman"/>
              </a:rPr>
              <a:t>+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6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Pop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25" dirty="0">
                <a:solidFill>
                  <a:srgbClr val="262626"/>
                </a:solidFill>
                <a:latin typeface="Times New Roman"/>
                <a:cs typeface="Times New Roman"/>
              </a:rPr>
              <a:t>stack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35" dirty="0">
                <a:solidFill>
                  <a:srgbClr val="262626"/>
                </a:solidFill>
                <a:latin typeface="Times New Roman"/>
                <a:cs typeface="Times New Roman"/>
              </a:rPr>
              <a:t>twice.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Op2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105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3,Op1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105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1100" spc="-1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rgbClr val="262626"/>
                </a:solidFill>
                <a:latin typeface="Times New Roman"/>
                <a:cs typeface="Times New Roman"/>
              </a:rPr>
              <a:t>6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spc="-10" dirty="0">
                <a:solidFill>
                  <a:srgbClr val="262626"/>
                </a:solidFill>
                <a:latin typeface="Times New Roman"/>
                <a:cs typeface="Times New Roman"/>
              </a:rPr>
              <a:t>Op1+op2=9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11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rgbClr val="262626"/>
                </a:solidFill>
                <a:latin typeface="Times New Roman"/>
                <a:cs typeface="Times New Roman"/>
              </a:rPr>
              <a:t>9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11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rgbClr val="262626"/>
                </a:solidFill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Operator</a:t>
            </a:r>
            <a:r>
              <a:rPr sz="1100" spc="-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262626"/>
                </a:solidFill>
                <a:latin typeface="Times New Roman"/>
                <a:cs typeface="Times New Roman"/>
              </a:rPr>
              <a:t>find.operator</a:t>
            </a: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105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1100" spc="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rgbClr val="262626"/>
                </a:solidFill>
                <a:latin typeface="Times New Roman"/>
                <a:cs typeface="Times New Roman"/>
              </a:rPr>
              <a:t>*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6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Pop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25" dirty="0">
                <a:solidFill>
                  <a:srgbClr val="262626"/>
                </a:solidFill>
                <a:latin typeface="Times New Roman"/>
                <a:cs typeface="Times New Roman"/>
              </a:rPr>
              <a:t>stack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35" dirty="0">
                <a:solidFill>
                  <a:srgbClr val="262626"/>
                </a:solidFill>
                <a:latin typeface="Times New Roman"/>
                <a:cs typeface="Times New Roman"/>
              </a:rPr>
              <a:t>twice.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Op2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105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2,Op1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105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1100" spc="-1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rgbClr val="262626"/>
                </a:solidFill>
                <a:latin typeface="Times New Roman"/>
                <a:cs typeface="Times New Roman"/>
              </a:rPr>
              <a:t>9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spc="-10" dirty="0">
                <a:solidFill>
                  <a:srgbClr val="262626"/>
                </a:solidFill>
                <a:latin typeface="Times New Roman"/>
                <a:cs typeface="Times New Roman"/>
              </a:rPr>
              <a:t>Op2*op1=18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11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25" dirty="0">
                <a:solidFill>
                  <a:srgbClr val="262626"/>
                </a:solidFill>
                <a:latin typeface="Times New Roman"/>
                <a:cs typeface="Times New Roman"/>
              </a:rPr>
              <a:t>18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60630" y="2550581"/>
          <a:ext cx="1389380" cy="2742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5A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237487" y="5593162"/>
            <a:ext cx="49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imes New Roman"/>
                <a:cs typeface="Times New Roman"/>
              </a:rPr>
              <a:t>Stack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4774" y="1286085"/>
            <a:ext cx="41071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61160" algn="l"/>
              </a:tabLst>
            </a:pPr>
            <a:r>
              <a:rPr spc="-10" dirty="0"/>
              <a:t>Postfix</a:t>
            </a:r>
            <a:r>
              <a:rPr dirty="0"/>
              <a:t>	</a:t>
            </a:r>
            <a:r>
              <a:rPr spc="-40" dirty="0"/>
              <a:t>Expression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589952"/>
            <a:ext cx="4000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Operators</a:t>
            </a:r>
            <a:r>
              <a:rPr sz="2400" spc="-50" dirty="0">
                <a:solidFill>
                  <a:srgbClr val="262626"/>
                </a:solidFill>
                <a:latin typeface="Times New Roman"/>
                <a:cs typeface="Times New Roman"/>
              </a:rPr>
              <a:t> follow</a:t>
            </a:r>
            <a:r>
              <a:rPr sz="24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24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62626"/>
                </a:solidFill>
                <a:latin typeface="Times New Roman"/>
                <a:cs typeface="Times New Roman"/>
              </a:rPr>
              <a:t>operands.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53701" y="3412270"/>
          <a:ext cx="8128000" cy="1851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Infix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Expression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5A73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Postfix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Expression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5A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a+b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ab+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a+b*c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  <a:tabLst>
                <a:tab pos="1666239" algn="l"/>
              </a:tabLst>
            </a:pPr>
            <a:r>
              <a:rPr spc="-10" dirty="0"/>
              <a:t>Postfix</a:t>
            </a:r>
            <a:r>
              <a:rPr dirty="0"/>
              <a:t>	</a:t>
            </a:r>
            <a:r>
              <a:rPr spc="-30" dirty="0"/>
              <a:t>Expression</a:t>
            </a:r>
            <a:r>
              <a:rPr spc="-220" dirty="0"/>
              <a:t> </a:t>
            </a:r>
            <a:r>
              <a:rPr spc="-55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497114"/>
            <a:ext cx="2192020" cy="317881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61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6</a:t>
            </a:r>
            <a:r>
              <a:rPr sz="1100" spc="-4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3</a:t>
            </a:r>
            <a:r>
              <a:rPr sz="1100" spc="-4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20" dirty="0">
                <a:solidFill>
                  <a:srgbClr val="262626"/>
                </a:solidFill>
                <a:latin typeface="Times New Roman"/>
                <a:cs typeface="Times New Roman"/>
              </a:rPr>
              <a:t>+2*=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45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11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rgbClr val="262626"/>
                </a:solidFill>
                <a:latin typeface="Times New Roman"/>
                <a:cs typeface="Times New Roman"/>
              </a:rPr>
              <a:t>6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11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rgbClr val="262626"/>
                </a:solidFill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Operator</a:t>
            </a:r>
            <a:r>
              <a:rPr sz="11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find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25" dirty="0">
                <a:solidFill>
                  <a:srgbClr val="262626"/>
                </a:solidFill>
                <a:latin typeface="Times New Roman"/>
                <a:cs typeface="Times New Roman"/>
              </a:rPr>
              <a:t>.+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6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Pop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25" dirty="0">
                <a:solidFill>
                  <a:srgbClr val="262626"/>
                </a:solidFill>
                <a:latin typeface="Times New Roman"/>
                <a:cs typeface="Times New Roman"/>
              </a:rPr>
              <a:t>stack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35" dirty="0">
                <a:solidFill>
                  <a:srgbClr val="262626"/>
                </a:solidFill>
                <a:latin typeface="Times New Roman"/>
                <a:cs typeface="Times New Roman"/>
              </a:rPr>
              <a:t>twice.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Op2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105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3,Op1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105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1100" spc="-1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rgbClr val="262626"/>
                </a:solidFill>
                <a:latin typeface="Times New Roman"/>
                <a:cs typeface="Times New Roman"/>
              </a:rPr>
              <a:t>6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spc="-10" dirty="0">
                <a:solidFill>
                  <a:srgbClr val="262626"/>
                </a:solidFill>
                <a:latin typeface="Times New Roman"/>
                <a:cs typeface="Times New Roman"/>
              </a:rPr>
              <a:t>Op1+op2=9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11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rgbClr val="262626"/>
                </a:solidFill>
                <a:latin typeface="Times New Roman"/>
                <a:cs typeface="Times New Roman"/>
              </a:rPr>
              <a:t>9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11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rgbClr val="262626"/>
                </a:solidFill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Operator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262626"/>
                </a:solidFill>
                <a:latin typeface="Times New Roman"/>
                <a:cs typeface="Times New Roman"/>
              </a:rPr>
              <a:t>find.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rgbClr val="262626"/>
                </a:solidFill>
                <a:latin typeface="Times New Roman"/>
                <a:cs typeface="Times New Roman"/>
              </a:rPr>
              <a:t>*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6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Pop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25" dirty="0">
                <a:solidFill>
                  <a:srgbClr val="262626"/>
                </a:solidFill>
                <a:latin typeface="Times New Roman"/>
                <a:cs typeface="Times New Roman"/>
              </a:rPr>
              <a:t>stack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35" dirty="0">
                <a:solidFill>
                  <a:srgbClr val="262626"/>
                </a:solidFill>
                <a:latin typeface="Times New Roman"/>
                <a:cs typeface="Times New Roman"/>
              </a:rPr>
              <a:t>twice.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Op2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105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2,Op1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105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1100" spc="-1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rgbClr val="262626"/>
                </a:solidFill>
                <a:latin typeface="Times New Roman"/>
                <a:cs typeface="Times New Roman"/>
              </a:rPr>
              <a:t>9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spc="-10" dirty="0">
                <a:solidFill>
                  <a:srgbClr val="262626"/>
                </a:solidFill>
                <a:latin typeface="Times New Roman"/>
                <a:cs typeface="Times New Roman"/>
              </a:rPr>
              <a:t>Op2*op1=18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11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25" dirty="0">
                <a:solidFill>
                  <a:srgbClr val="262626"/>
                </a:solidFill>
                <a:latin typeface="Times New Roman"/>
                <a:cs typeface="Times New Roman"/>
              </a:rPr>
              <a:t>18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Operator</a:t>
            </a:r>
            <a:r>
              <a:rPr sz="11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find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60630" y="2550581"/>
          <a:ext cx="1389380" cy="2742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5A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237487" y="5593162"/>
            <a:ext cx="49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imes New Roman"/>
                <a:cs typeface="Times New Roman"/>
              </a:rPr>
              <a:t>Stack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  <a:tabLst>
                <a:tab pos="1666239" algn="l"/>
              </a:tabLst>
            </a:pPr>
            <a:r>
              <a:rPr spc="-10" dirty="0"/>
              <a:t>Postfix</a:t>
            </a:r>
            <a:r>
              <a:rPr dirty="0"/>
              <a:t>	</a:t>
            </a:r>
            <a:r>
              <a:rPr spc="-30" dirty="0"/>
              <a:t>Expression</a:t>
            </a:r>
            <a:r>
              <a:rPr spc="-220" dirty="0"/>
              <a:t> </a:t>
            </a:r>
            <a:r>
              <a:rPr spc="-55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497114"/>
            <a:ext cx="2192020" cy="342011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61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6</a:t>
            </a:r>
            <a:r>
              <a:rPr sz="1100" spc="-4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3</a:t>
            </a:r>
            <a:r>
              <a:rPr sz="1100" spc="-4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20" dirty="0">
                <a:solidFill>
                  <a:srgbClr val="262626"/>
                </a:solidFill>
                <a:latin typeface="Times New Roman"/>
                <a:cs typeface="Times New Roman"/>
              </a:rPr>
              <a:t>+2*=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45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11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rgbClr val="262626"/>
                </a:solidFill>
                <a:latin typeface="Times New Roman"/>
                <a:cs typeface="Times New Roman"/>
              </a:rPr>
              <a:t>6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11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rgbClr val="262626"/>
                </a:solidFill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Operator</a:t>
            </a:r>
            <a:r>
              <a:rPr sz="11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find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25" dirty="0">
                <a:solidFill>
                  <a:srgbClr val="262626"/>
                </a:solidFill>
                <a:latin typeface="Times New Roman"/>
                <a:cs typeface="Times New Roman"/>
              </a:rPr>
              <a:t>.+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6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Pop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25" dirty="0">
                <a:solidFill>
                  <a:srgbClr val="262626"/>
                </a:solidFill>
                <a:latin typeface="Times New Roman"/>
                <a:cs typeface="Times New Roman"/>
              </a:rPr>
              <a:t>stack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35" dirty="0">
                <a:solidFill>
                  <a:srgbClr val="262626"/>
                </a:solidFill>
                <a:latin typeface="Times New Roman"/>
                <a:cs typeface="Times New Roman"/>
              </a:rPr>
              <a:t>twice.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Op2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105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3,Op1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105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1100" spc="-1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rgbClr val="262626"/>
                </a:solidFill>
                <a:latin typeface="Times New Roman"/>
                <a:cs typeface="Times New Roman"/>
              </a:rPr>
              <a:t>6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spc="-10" dirty="0">
                <a:solidFill>
                  <a:srgbClr val="262626"/>
                </a:solidFill>
                <a:latin typeface="Times New Roman"/>
                <a:cs typeface="Times New Roman"/>
              </a:rPr>
              <a:t>Op1+op2=9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11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rgbClr val="262626"/>
                </a:solidFill>
                <a:latin typeface="Times New Roman"/>
                <a:cs typeface="Times New Roman"/>
              </a:rPr>
              <a:t>9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11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rgbClr val="262626"/>
                </a:solidFill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Operator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262626"/>
                </a:solidFill>
                <a:latin typeface="Times New Roman"/>
                <a:cs typeface="Times New Roman"/>
              </a:rPr>
              <a:t>find.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rgbClr val="262626"/>
                </a:solidFill>
                <a:latin typeface="Times New Roman"/>
                <a:cs typeface="Times New Roman"/>
              </a:rPr>
              <a:t>*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6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Pop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25" dirty="0">
                <a:solidFill>
                  <a:srgbClr val="262626"/>
                </a:solidFill>
                <a:latin typeface="Times New Roman"/>
                <a:cs typeface="Times New Roman"/>
              </a:rPr>
              <a:t>stack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35" dirty="0">
                <a:solidFill>
                  <a:srgbClr val="262626"/>
                </a:solidFill>
                <a:latin typeface="Times New Roman"/>
                <a:cs typeface="Times New Roman"/>
              </a:rPr>
              <a:t>twice.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Op2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105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2,Op1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105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1100" spc="-1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rgbClr val="262626"/>
                </a:solidFill>
                <a:latin typeface="Times New Roman"/>
                <a:cs typeface="Times New Roman"/>
              </a:rPr>
              <a:t>9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spc="-10" dirty="0">
                <a:solidFill>
                  <a:srgbClr val="262626"/>
                </a:solidFill>
                <a:latin typeface="Times New Roman"/>
                <a:cs typeface="Times New Roman"/>
              </a:rPr>
              <a:t>Op2*op1=18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11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-25" dirty="0">
                <a:solidFill>
                  <a:srgbClr val="262626"/>
                </a:solidFill>
                <a:latin typeface="Times New Roman"/>
                <a:cs typeface="Times New Roman"/>
              </a:rPr>
              <a:t>18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Operator</a:t>
            </a:r>
            <a:r>
              <a:rPr sz="11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62626"/>
                </a:solidFill>
                <a:latin typeface="Times New Roman"/>
                <a:cs typeface="Times New Roman"/>
              </a:rPr>
              <a:t>find</a:t>
            </a:r>
            <a:r>
              <a:rPr sz="11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endParaRPr sz="11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7815" algn="l"/>
              </a:tabLst>
            </a:pPr>
            <a:r>
              <a:rPr sz="1100" spc="-25" dirty="0">
                <a:solidFill>
                  <a:srgbClr val="262626"/>
                </a:solidFill>
                <a:latin typeface="Times New Roman"/>
                <a:cs typeface="Times New Roman"/>
              </a:rPr>
              <a:t>Pop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60630" y="2550581"/>
          <a:ext cx="1389380" cy="2742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5A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237487" y="5593162"/>
            <a:ext cx="49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imes New Roman"/>
                <a:cs typeface="Times New Roman"/>
              </a:rPr>
              <a:t>Stack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065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485811"/>
            <a:ext cx="9182735" cy="326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448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634"/>
              <a:buFont typeface="Arial MT"/>
              <a:buChar char="•"/>
              <a:tabLst>
                <a:tab pos="297180" algn="l"/>
                <a:tab pos="1429385" algn="l"/>
                <a:tab pos="4342130" algn="l"/>
              </a:tabLst>
            </a:pPr>
            <a:r>
              <a:rPr sz="4100" spc="-20" dirty="0">
                <a:solidFill>
                  <a:srgbClr val="262626"/>
                </a:solidFill>
                <a:latin typeface="Times New Roman"/>
                <a:cs typeface="Times New Roman"/>
              </a:rPr>
              <a:t>Read</a:t>
            </a:r>
            <a:r>
              <a:rPr sz="4100" dirty="0">
                <a:solidFill>
                  <a:srgbClr val="262626"/>
                </a:solidFill>
                <a:latin typeface="Times New Roman"/>
                <a:cs typeface="Times New Roman"/>
              </a:rPr>
              <a:t>	operators</a:t>
            </a:r>
            <a:r>
              <a:rPr sz="4100" spc="-229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4100" spc="-25" dirty="0">
                <a:solidFill>
                  <a:srgbClr val="262626"/>
                </a:solidFill>
                <a:latin typeface="Times New Roman"/>
                <a:cs typeface="Times New Roman"/>
              </a:rPr>
              <a:t>and</a:t>
            </a:r>
            <a:r>
              <a:rPr sz="4100" dirty="0">
                <a:solidFill>
                  <a:srgbClr val="262626"/>
                </a:solidFill>
                <a:latin typeface="Times New Roman"/>
                <a:cs typeface="Times New Roman"/>
              </a:rPr>
              <a:t>	push</a:t>
            </a:r>
            <a:r>
              <a:rPr sz="4100" spc="-10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4100" spc="-10" dirty="0">
                <a:solidFill>
                  <a:srgbClr val="262626"/>
                </a:solidFill>
                <a:latin typeface="Times New Roman"/>
                <a:cs typeface="Times New Roman"/>
              </a:rPr>
              <a:t>operators.</a:t>
            </a:r>
            <a:endParaRPr sz="4100">
              <a:latin typeface="Times New Roman"/>
              <a:cs typeface="Times New Roman"/>
            </a:endParaRPr>
          </a:p>
          <a:p>
            <a:pPr marL="291465" marR="5080" indent="-279400">
              <a:lnSpc>
                <a:spcPct val="79600"/>
              </a:lnSpc>
              <a:spcBef>
                <a:spcPts val="1565"/>
              </a:spcBef>
              <a:buSzPct val="114634"/>
              <a:buFont typeface="Arial MT"/>
              <a:buChar char="•"/>
              <a:tabLst>
                <a:tab pos="291465" algn="l"/>
                <a:tab pos="296545" algn="l"/>
                <a:tab pos="848994" algn="l"/>
                <a:tab pos="4618355" algn="l"/>
                <a:tab pos="7490459" algn="l"/>
              </a:tabLst>
            </a:pPr>
            <a:r>
              <a:rPr sz="4100" dirty="0">
                <a:solidFill>
                  <a:srgbClr val="83992A"/>
                </a:solidFill>
                <a:latin typeface="Times New Roman"/>
                <a:cs typeface="Times New Roman"/>
              </a:rPr>
              <a:t>	</a:t>
            </a:r>
            <a:r>
              <a:rPr sz="4100" spc="-25" dirty="0">
                <a:solidFill>
                  <a:srgbClr val="262626"/>
                </a:solidFill>
                <a:latin typeface="Times New Roman"/>
                <a:cs typeface="Times New Roman"/>
              </a:rPr>
              <a:t>If</a:t>
            </a:r>
            <a:r>
              <a:rPr sz="4100" dirty="0">
                <a:solidFill>
                  <a:srgbClr val="262626"/>
                </a:solidFill>
                <a:latin typeface="Times New Roman"/>
                <a:cs typeface="Times New Roman"/>
              </a:rPr>
              <a:t>	symbol(+,/,-</a:t>
            </a:r>
            <a:r>
              <a:rPr sz="4100" spc="-10" dirty="0">
                <a:solidFill>
                  <a:srgbClr val="262626"/>
                </a:solidFill>
                <a:latin typeface="Times New Roman"/>
                <a:cs typeface="Times New Roman"/>
              </a:rPr>
              <a:t>,*,%)</a:t>
            </a:r>
            <a:r>
              <a:rPr sz="4100" dirty="0">
                <a:solidFill>
                  <a:srgbClr val="262626"/>
                </a:solidFill>
                <a:latin typeface="Times New Roman"/>
                <a:cs typeface="Times New Roman"/>
              </a:rPr>
              <a:t>	</a:t>
            </a:r>
            <a:r>
              <a:rPr sz="4100" spc="-30" dirty="0">
                <a:solidFill>
                  <a:srgbClr val="262626"/>
                </a:solidFill>
                <a:latin typeface="Times New Roman"/>
                <a:cs typeface="Times New Roman"/>
              </a:rPr>
              <a:t>find,</a:t>
            </a:r>
            <a:r>
              <a:rPr sz="4100" spc="-2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4100" spc="-10" dirty="0">
                <a:solidFill>
                  <a:srgbClr val="262626"/>
                </a:solidFill>
                <a:latin typeface="Times New Roman"/>
                <a:cs typeface="Times New Roman"/>
              </a:rPr>
              <a:t>perform</a:t>
            </a:r>
            <a:r>
              <a:rPr sz="4100" dirty="0">
                <a:solidFill>
                  <a:srgbClr val="262626"/>
                </a:solidFill>
                <a:latin typeface="Times New Roman"/>
                <a:cs typeface="Times New Roman"/>
              </a:rPr>
              <a:t>	two</a:t>
            </a:r>
            <a:r>
              <a:rPr sz="4100" spc="-24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4100" spc="-25" dirty="0">
                <a:solidFill>
                  <a:srgbClr val="262626"/>
                </a:solidFill>
                <a:latin typeface="Times New Roman"/>
                <a:cs typeface="Times New Roman"/>
              </a:rPr>
              <a:t>pop </a:t>
            </a:r>
            <a:r>
              <a:rPr sz="4100" spc="-10" dirty="0">
                <a:solidFill>
                  <a:srgbClr val="262626"/>
                </a:solidFill>
                <a:latin typeface="Times New Roman"/>
                <a:cs typeface="Times New Roman"/>
              </a:rPr>
              <a:t>operation.</a:t>
            </a:r>
            <a:endParaRPr sz="410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spcBef>
                <a:spcPts val="565"/>
              </a:spcBef>
              <a:buClr>
                <a:srgbClr val="83992A"/>
              </a:buClr>
              <a:buSzPct val="114634"/>
              <a:buFont typeface="Arial MT"/>
              <a:buChar char="•"/>
              <a:tabLst>
                <a:tab pos="297180" algn="l"/>
                <a:tab pos="848994" algn="l"/>
                <a:tab pos="2437765" algn="l"/>
              </a:tabLst>
            </a:pPr>
            <a:r>
              <a:rPr sz="4100" spc="-25" dirty="0">
                <a:solidFill>
                  <a:srgbClr val="262626"/>
                </a:solidFill>
                <a:latin typeface="Times New Roman"/>
                <a:cs typeface="Times New Roman"/>
              </a:rPr>
              <a:t>If</a:t>
            </a:r>
            <a:r>
              <a:rPr sz="4100" dirty="0">
                <a:solidFill>
                  <a:srgbClr val="262626"/>
                </a:solidFill>
                <a:latin typeface="Times New Roman"/>
                <a:cs typeface="Times New Roman"/>
              </a:rPr>
              <a:t>	</a:t>
            </a:r>
            <a:r>
              <a:rPr sz="4100" spc="-10" dirty="0">
                <a:solidFill>
                  <a:srgbClr val="262626"/>
                </a:solidFill>
                <a:latin typeface="Times New Roman"/>
                <a:cs typeface="Times New Roman"/>
              </a:rPr>
              <a:t>symbol</a:t>
            </a:r>
            <a:r>
              <a:rPr sz="4100" dirty="0">
                <a:solidFill>
                  <a:srgbClr val="262626"/>
                </a:solidFill>
                <a:latin typeface="Times New Roman"/>
                <a:cs typeface="Times New Roman"/>
              </a:rPr>
              <a:t>	</a:t>
            </a:r>
            <a:r>
              <a:rPr sz="4100" spc="-85" dirty="0">
                <a:solidFill>
                  <a:srgbClr val="262626"/>
                </a:solidFill>
                <a:latin typeface="Times New Roman"/>
                <a:cs typeface="Times New Roman"/>
              </a:rPr>
              <a:t>is</a:t>
            </a:r>
            <a:r>
              <a:rPr sz="4100" spc="-15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4100" spc="-35" dirty="0">
                <a:solidFill>
                  <a:srgbClr val="262626"/>
                </a:solidFill>
                <a:latin typeface="Times New Roman"/>
                <a:cs typeface="Times New Roman"/>
              </a:rPr>
              <a:t>=,expressions</a:t>
            </a:r>
            <a:r>
              <a:rPr sz="4100" spc="-15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4100" spc="-10" dirty="0">
                <a:solidFill>
                  <a:srgbClr val="262626"/>
                </a:solidFill>
                <a:latin typeface="Times New Roman"/>
                <a:cs typeface="Times New Roman"/>
              </a:rPr>
              <a:t>ends.</a:t>
            </a:r>
            <a:endParaRPr sz="410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spcBef>
                <a:spcPts val="680"/>
              </a:spcBef>
              <a:buClr>
                <a:srgbClr val="83992A"/>
              </a:buClr>
              <a:buSzPct val="114634"/>
              <a:buFont typeface="Arial MT"/>
              <a:buChar char="•"/>
              <a:tabLst>
                <a:tab pos="297180" algn="l"/>
                <a:tab pos="2124075" algn="l"/>
                <a:tab pos="3919220" algn="l"/>
                <a:tab pos="5025390" algn="l"/>
                <a:tab pos="5789930" algn="l"/>
              </a:tabLst>
            </a:pPr>
            <a:r>
              <a:rPr sz="4100" spc="-10" dirty="0">
                <a:solidFill>
                  <a:srgbClr val="262626"/>
                </a:solidFill>
                <a:latin typeface="Times New Roman"/>
                <a:cs typeface="Times New Roman"/>
              </a:rPr>
              <a:t>Perform</a:t>
            </a:r>
            <a:r>
              <a:rPr sz="4100" dirty="0">
                <a:solidFill>
                  <a:srgbClr val="262626"/>
                </a:solidFill>
                <a:latin typeface="Times New Roman"/>
                <a:cs typeface="Times New Roman"/>
              </a:rPr>
              <a:t>	pop</a:t>
            </a:r>
            <a:r>
              <a:rPr sz="4100" spc="1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4100" spc="-25" dirty="0">
                <a:solidFill>
                  <a:srgbClr val="262626"/>
                </a:solidFill>
                <a:latin typeface="Times New Roman"/>
                <a:cs typeface="Times New Roman"/>
              </a:rPr>
              <a:t>and</a:t>
            </a:r>
            <a:r>
              <a:rPr sz="4100" dirty="0">
                <a:solidFill>
                  <a:srgbClr val="262626"/>
                </a:solidFill>
                <a:latin typeface="Times New Roman"/>
                <a:cs typeface="Times New Roman"/>
              </a:rPr>
              <a:t>	</a:t>
            </a:r>
            <a:r>
              <a:rPr sz="4100" spc="-10" dirty="0">
                <a:solidFill>
                  <a:srgbClr val="262626"/>
                </a:solidFill>
                <a:latin typeface="Times New Roman"/>
                <a:cs typeface="Times New Roman"/>
              </a:rPr>
              <a:t>print</a:t>
            </a:r>
            <a:r>
              <a:rPr sz="4100" dirty="0">
                <a:solidFill>
                  <a:srgbClr val="262626"/>
                </a:solidFill>
                <a:latin typeface="Times New Roman"/>
                <a:cs typeface="Times New Roman"/>
              </a:rPr>
              <a:t>	</a:t>
            </a:r>
            <a:r>
              <a:rPr sz="4100" spc="-25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4100" dirty="0">
                <a:solidFill>
                  <a:srgbClr val="262626"/>
                </a:solidFill>
                <a:latin typeface="Times New Roman"/>
                <a:cs typeface="Times New Roman"/>
              </a:rPr>
              <a:t>	</a:t>
            </a:r>
            <a:r>
              <a:rPr sz="4100" spc="-10" dirty="0">
                <a:solidFill>
                  <a:srgbClr val="262626"/>
                </a:solidFill>
                <a:latin typeface="Times New Roman"/>
                <a:cs typeface="Times New Roman"/>
              </a:rPr>
              <a:t>answer.</a:t>
            </a:r>
            <a:endParaRPr sz="4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0628" y="1286085"/>
            <a:ext cx="21564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406563"/>
            <a:ext cx="3274060" cy="176720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890"/>
              </a:spcBef>
              <a:buClr>
                <a:srgbClr val="83992A"/>
              </a:buClr>
              <a:buSzPct val="114772"/>
              <a:buFont typeface="Arial MT"/>
              <a:buChar char="•"/>
              <a:tabLst>
                <a:tab pos="297815" algn="l"/>
              </a:tabLst>
            </a:pPr>
            <a:r>
              <a:rPr sz="4400" spc="-10" dirty="0">
                <a:solidFill>
                  <a:srgbClr val="262626"/>
                </a:solidFill>
                <a:latin typeface="Times New Roman"/>
                <a:cs typeface="Times New Roman"/>
              </a:rPr>
              <a:t>3+2*5=</a:t>
            </a:r>
            <a:endParaRPr sz="44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800"/>
              </a:spcBef>
              <a:buClr>
                <a:srgbClr val="83992A"/>
              </a:buClr>
              <a:buSzPct val="114772"/>
              <a:buFont typeface="Arial MT"/>
              <a:buChar char="•"/>
              <a:tabLst>
                <a:tab pos="297815" algn="l"/>
              </a:tabLst>
            </a:pPr>
            <a:r>
              <a:rPr sz="4400" spc="-10" dirty="0">
                <a:solidFill>
                  <a:srgbClr val="262626"/>
                </a:solidFill>
                <a:latin typeface="Times New Roman"/>
                <a:cs typeface="Times New Roman"/>
              </a:rPr>
              <a:t>(4+5)/(6*2)=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2170" y="1286085"/>
            <a:ext cx="21736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6360" algn="l"/>
              </a:tabLst>
            </a:pPr>
            <a:r>
              <a:rPr spc="-10" dirty="0"/>
              <a:t>Input</a:t>
            </a:r>
            <a:r>
              <a:rPr dirty="0"/>
              <a:t>	</a:t>
            </a:r>
            <a:r>
              <a:rPr spc="-12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459904"/>
            <a:ext cx="3495675" cy="103568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12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spc="155" dirty="0">
                <a:solidFill>
                  <a:srgbClr val="262626"/>
                </a:solidFill>
                <a:latin typeface="Times New Roman"/>
                <a:cs typeface="Times New Roman"/>
              </a:rPr>
              <a:t>#6</a:t>
            </a:r>
            <a:r>
              <a:rPr sz="2400" spc="-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155" dirty="0">
                <a:solidFill>
                  <a:srgbClr val="262626"/>
                </a:solidFill>
                <a:latin typeface="Times New Roman"/>
                <a:cs typeface="Times New Roman"/>
              </a:rPr>
              <a:t>#3</a:t>
            </a: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240" dirty="0">
                <a:solidFill>
                  <a:srgbClr val="262626"/>
                </a:solidFill>
                <a:latin typeface="Times New Roman"/>
                <a:cs typeface="Times New Roman"/>
              </a:rPr>
              <a:t>+</a:t>
            </a: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155" dirty="0">
                <a:solidFill>
                  <a:srgbClr val="262626"/>
                </a:solidFill>
                <a:latin typeface="Times New Roman"/>
                <a:cs typeface="Times New Roman"/>
              </a:rPr>
              <a:t>#2</a:t>
            </a: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185" dirty="0">
                <a:solidFill>
                  <a:srgbClr val="262626"/>
                </a:solidFill>
                <a:latin typeface="Times New Roman"/>
                <a:cs typeface="Times New Roman"/>
              </a:rPr>
              <a:t>*</a:t>
            </a:r>
            <a:r>
              <a:rPr sz="2400" spc="-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190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109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spc="-25" dirty="0">
                <a:solidFill>
                  <a:srgbClr val="262626"/>
                </a:solidFill>
                <a:latin typeface="Times New Roman"/>
                <a:cs typeface="Times New Roman"/>
              </a:rPr>
              <a:t>Every</a:t>
            </a:r>
            <a:r>
              <a:rPr sz="2400" spc="-8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operand</a:t>
            </a:r>
            <a:r>
              <a:rPr sz="2400" spc="-9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62626"/>
                </a:solidFill>
                <a:latin typeface="Times New Roman"/>
                <a:cs typeface="Times New Roman"/>
              </a:rPr>
              <a:t>first</a:t>
            </a:r>
            <a:r>
              <a:rPr sz="2400" spc="-8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has</a:t>
            </a:r>
            <a:r>
              <a:rPr sz="2400" spc="-8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395" dirty="0">
                <a:solidFill>
                  <a:srgbClr val="262626"/>
                </a:solidFill>
                <a:latin typeface="Times New Roman"/>
                <a:cs typeface="Times New Roman"/>
              </a:rPr>
              <a:t>#</a:t>
            </a:r>
            <a:r>
              <a:rPr sz="2400" spc="-8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62626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813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Main</a:t>
            </a:r>
            <a:r>
              <a:rPr spc="-140" dirty="0"/>
              <a:t> </a:t>
            </a:r>
            <a:r>
              <a:rPr spc="-6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497187"/>
            <a:ext cx="3024505" cy="136842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83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spc="-220" dirty="0">
                <a:solidFill>
                  <a:srgbClr val="262626"/>
                </a:solidFill>
                <a:latin typeface="Times New Roman"/>
                <a:cs typeface="Times New Roman"/>
              </a:rPr>
              <a:t>We</a:t>
            </a: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 need</a:t>
            </a:r>
            <a:r>
              <a:rPr sz="2400" spc="-15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two</a:t>
            </a:r>
            <a:r>
              <a:rPr sz="2400" spc="-8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62626"/>
                </a:solidFill>
                <a:latin typeface="Times New Roman"/>
                <a:cs typeface="Times New Roman"/>
              </a:rPr>
              <a:t>functions</a:t>
            </a:r>
            <a:endParaRPr sz="24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1000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755015" algn="l"/>
              </a:tabLst>
            </a:pPr>
            <a:r>
              <a:rPr sz="2000" spc="-35" dirty="0">
                <a:solidFill>
                  <a:srgbClr val="262626"/>
                </a:solidFill>
                <a:latin typeface="Times New Roman"/>
                <a:cs typeface="Times New Roman"/>
              </a:rPr>
              <a:t>Evaluate</a:t>
            </a:r>
            <a:r>
              <a:rPr sz="2000" spc="-6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62626"/>
                </a:solidFill>
                <a:latin typeface="Times New Roman"/>
                <a:cs typeface="Times New Roman"/>
              </a:rPr>
              <a:t>Expression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1100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755015" algn="l"/>
              </a:tabLst>
            </a:pPr>
            <a:r>
              <a:rPr sz="2000" spc="-35" dirty="0">
                <a:solidFill>
                  <a:srgbClr val="262626"/>
                </a:solidFill>
                <a:latin typeface="Times New Roman"/>
                <a:cs typeface="Times New Roman"/>
              </a:rPr>
              <a:t>Evaluate</a:t>
            </a:r>
            <a:r>
              <a:rPr sz="2000" spc="-6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62626"/>
                </a:solidFill>
                <a:latin typeface="Times New Roman"/>
                <a:cs typeface="Times New Roman"/>
              </a:rPr>
              <a:t>Operators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4829" y="1286085"/>
            <a:ext cx="4467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1839" algn="l"/>
              </a:tabLst>
            </a:pPr>
            <a:r>
              <a:rPr spc="-10" dirty="0"/>
              <a:t>Evaluate</a:t>
            </a:r>
            <a:r>
              <a:rPr dirty="0"/>
              <a:t>	</a:t>
            </a:r>
            <a:r>
              <a:rPr spc="-40" dirty="0"/>
              <a:t>Expression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508672"/>
            <a:ext cx="4183379" cy="31978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74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spc="-65" dirty="0">
                <a:solidFill>
                  <a:srgbClr val="262626"/>
                </a:solidFill>
                <a:latin typeface="Times New Roman"/>
                <a:cs typeface="Times New Roman"/>
              </a:rPr>
              <a:t>Read</a:t>
            </a:r>
            <a:r>
              <a:rPr sz="24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24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62626"/>
                </a:solidFill>
                <a:latin typeface="Times New Roman"/>
                <a:cs typeface="Times New Roman"/>
              </a:rPr>
              <a:t>character.</a:t>
            </a:r>
            <a:endParaRPr sz="24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109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spc="-70" dirty="0">
                <a:solidFill>
                  <a:srgbClr val="262626"/>
                </a:solidFill>
                <a:latin typeface="Times New Roman"/>
                <a:cs typeface="Times New Roman"/>
              </a:rPr>
              <a:t>While</a:t>
            </a:r>
            <a:r>
              <a:rPr sz="24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62626"/>
                </a:solidFill>
                <a:latin typeface="Times New Roman"/>
                <a:cs typeface="Times New Roman"/>
              </a:rPr>
              <a:t>character </a:t>
            </a:r>
            <a:r>
              <a:rPr sz="2400" spc="-35" dirty="0">
                <a:solidFill>
                  <a:srgbClr val="262626"/>
                </a:solidFill>
                <a:latin typeface="Times New Roman"/>
                <a:cs typeface="Times New Roman"/>
              </a:rPr>
              <a:t>is</a:t>
            </a:r>
            <a:r>
              <a:rPr sz="24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not</a:t>
            </a:r>
            <a:r>
              <a:rPr sz="24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62626"/>
                </a:solidFill>
                <a:latin typeface="Times New Roman"/>
                <a:cs typeface="Times New Roman"/>
              </a:rPr>
              <a:t>equal</a:t>
            </a:r>
            <a:r>
              <a:rPr sz="24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to</a:t>
            </a:r>
            <a:r>
              <a:rPr sz="24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190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1125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755015" algn="l"/>
              </a:tabLst>
            </a:pPr>
            <a:r>
              <a:rPr sz="2000" dirty="0">
                <a:solidFill>
                  <a:srgbClr val="262626"/>
                </a:solidFill>
                <a:latin typeface="Times New Roman"/>
                <a:cs typeface="Times New Roman"/>
              </a:rPr>
              <a:t>If</a:t>
            </a:r>
            <a:r>
              <a:rPr sz="2000" spc="2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62626"/>
                </a:solidFill>
                <a:latin typeface="Times New Roman"/>
                <a:cs typeface="Times New Roman"/>
              </a:rPr>
              <a:t>character</a:t>
            </a:r>
            <a:r>
              <a:rPr sz="20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62626"/>
                </a:solidFill>
                <a:latin typeface="Times New Roman"/>
                <a:cs typeface="Times New Roman"/>
              </a:rPr>
              <a:t>is</a:t>
            </a:r>
            <a:r>
              <a:rPr sz="20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262626"/>
                </a:solidFill>
                <a:latin typeface="Times New Roman"/>
                <a:cs typeface="Times New Roman"/>
              </a:rPr>
              <a:t>equal</a:t>
            </a:r>
            <a:r>
              <a:rPr sz="20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62626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spc="135" dirty="0">
                <a:solidFill>
                  <a:srgbClr val="262626"/>
                </a:solidFill>
                <a:latin typeface="Times New Roman"/>
                <a:cs typeface="Times New Roman"/>
              </a:rPr>
              <a:t>#{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1100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755015" algn="l"/>
              </a:tabLst>
            </a:pPr>
            <a:r>
              <a:rPr sz="2000" spc="-60" dirty="0">
                <a:solidFill>
                  <a:srgbClr val="262626"/>
                </a:solidFill>
                <a:latin typeface="Times New Roman"/>
                <a:cs typeface="Times New Roman"/>
              </a:rPr>
              <a:t>Read</a:t>
            </a:r>
            <a:r>
              <a:rPr sz="2000" spc="-5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62626"/>
                </a:solidFill>
                <a:latin typeface="Times New Roman"/>
                <a:cs typeface="Times New Roman"/>
              </a:rPr>
              <a:t>integer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1000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755015" algn="l"/>
              </a:tabLst>
            </a:pPr>
            <a:r>
              <a:rPr sz="20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2000" spc="-5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62626"/>
                </a:solidFill>
                <a:latin typeface="Times New Roman"/>
                <a:cs typeface="Times New Roman"/>
              </a:rPr>
              <a:t>integer</a:t>
            </a:r>
            <a:r>
              <a:rPr sz="2000" spc="-5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62626"/>
                </a:solidFill>
                <a:latin typeface="Times New Roman"/>
                <a:cs typeface="Times New Roman"/>
              </a:rPr>
              <a:t>into</a:t>
            </a:r>
            <a:r>
              <a:rPr sz="2000" spc="-5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62626"/>
                </a:solidFill>
                <a:latin typeface="Times New Roman"/>
                <a:cs typeface="Times New Roman"/>
              </a:rPr>
              <a:t>Stack.}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1100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755015" algn="l"/>
              </a:tabLst>
            </a:pPr>
            <a:r>
              <a:rPr sz="2000" dirty="0">
                <a:solidFill>
                  <a:srgbClr val="262626"/>
                </a:solidFill>
                <a:latin typeface="Times New Roman"/>
                <a:cs typeface="Times New Roman"/>
              </a:rPr>
              <a:t>Else{</a:t>
            </a:r>
            <a:r>
              <a:rPr sz="2000" spc="39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62626"/>
                </a:solidFill>
                <a:latin typeface="Times New Roman"/>
                <a:cs typeface="Times New Roman"/>
              </a:rPr>
              <a:t>Evaluate</a:t>
            </a:r>
            <a:r>
              <a:rPr sz="2000" spc="-5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2000" spc="-5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62626"/>
                </a:solidFill>
                <a:latin typeface="Times New Roman"/>
                <a:cs typeface="Times New Roman"/>
              </a:rPr>
              <a:t>operators}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1100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755015" algn="l"/>
              </a:tabLst>
            </a:pPr>
            <a:r>
              <a:rPr sz="2000" spc="-60" dirty="0">
                <a:solidFill>
                  <a:srgbClr val="262626"/>
                </a:solidFill>
                <a:latin typeface="Times New Roman"/>
                <a:cs typeface="Times New Roman"/>
              </a:rPr>
              <a:t>Read</a:t>
            </a:r>
            <a:r>
              <a:rPr sz="2000" spc="-5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2000" spc="-5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62626"/>
                </a:solidFill>
                <a:latin typeface="Times New Roman"/>
                <a:cs typeface="Times New Roman"/>
              </a:rPr>
              <a:t>next</a:t>
            </a:r>
            <a:r>
              <a:rPr sz="2000" spc="-5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62626"/>
                </a:solidFill>
                <a:latin typeface="Times New Roman"/>
                <a:cs typeface="Times New Roman"/>
              </a:rPr>
              <a:t>character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0504" y="1286085"/>
            <a:ext cx="38957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9705" algn="l"/>
              </a:tabLst>
            </a:pPr>
            <a:r>
              <a:rPr spc="-10" dirty="0"/>
              <a:t>Prefix</a:t>
            </a:r>
            <a:r>
              <a:rPr dirty="0"/>
              <a:t>	</a:t>
            </a:r>
            <a:r>
              <a:rPr spc="-40" dirty="0"/>
              <a:t>Expression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589952"/>
            <a:ext cx="4017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Operators</a:t>
            </a:r>
            <a:r>
              <a:rPr sz="2400" spc="-5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before</a:t>
            </a:r>
            <a:r>
              <a:rPr sz="2400" spc="-4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2400" spc="-5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62626"/>
                </a:solidFill>
                <a:latin typeface="Times New Roman"/>
                <a:cs typeface="Times New Roman"/>
              </a:rPr>
              <a:t>operands.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53701" y="3412270"/>
          <a:ext cx="8128000" cy="1851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Infix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Expression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5A73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Prefix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Expression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5A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a+b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+ab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a+b*c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+a(*bc)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(a+b)*c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*(+ab)c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(a-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b)*(c+d)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95" dirty="0">
                          <a:latin typeface="Times New Roman"/>
                          <a:cs typeface="Times New Roman"/>
                        </a:rPr>
                        <a:t>*(-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ab)(+cd)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0504" y="1286085"/>
            <a:ext cx="38957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9705" algn="l"/>
              </a:tabLst>
            </a:pPr>
            <a:r>
              <a:rPr spc="-10" dirty="0"/>
              <a:t>Prefix</a:t>
            </a:r>
            <a:r>
              <a:rPr dirty="0"/>
              <a:t>	</a:t>
            </a:r>
            <a:r>
              <a:rPr spc="-40" dirty="0"/>
              <a:t>Expression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508672"/>
            <a:ext cx="1797685" cy="98679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74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spc="-10" dirty="0">
                <a:solidFill>
                  <a:srgbClr val="262626"/>
                </a:solidFill>
                <a:latin typeface="Times New Roman"/>
                <a:cs typeface="Times New Roman"/>
              </a:rPr>
              <a:t>A*(B+C/D)</a:t>
            </a:r>
            <a:endParaRPr sz="24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109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spc="-10" dirty="0">
                <a:solidFill>
                  <a:srgbClr val="262626"/>
                </a:solidFill>
                <a:latin typeface="Times New Roman"/>
                <a:cs typeface="Times New Roman"/>
              </a:rPr>
              <a:t>A*(B+C)/D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8988" y="1286085"/>
            <a:ext cx="8759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9705" algn="l"/>
              </a:tabLst>
            </a:pPr>
            <a:r>
              <a:rPr spc="-10" dirty="0"/>
              <a:t>Prefix</a:t>
            </a:r>
            <a:r>
              <a:rPr dirty="0"/>
              <a:t>	</a:t>
            </a:r>
            <a:r>
              <a:rPr spc="-30" dirty="0"/>
              <a:t>Expression</a:t>
            </a:r>
            <a:r>
              <a:rPr spc="-210" dirty="0"/>
              <a:t> </a:t>
            </a:r>
            <a:r>
              <a:rPr spc="-60" dirty="0"/>
              <a:t>Evaluation</a:t>
            </a:r>
            <a:r>
              <a:rPr spc="-210" dirty="0"/>
              <a:t> </a:t>
            </a:r>
            <a:r>
              <a:rPr spc="-4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508672"/>
            <a:ext cx="6945630" cy="305689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74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spc="-10" dirty="0">
                <a:solidFill>
                  <a:srgbClr val="262626"/>
                </a:solidFill>
                <a:latin typeface="Times New Roman"/>
                <a:cs typeface="Times New Roman"/>
              </a:rPr>
              <a:t>Start</a:t>
            </a:r>
            <a:r>
              <a:rPr sz="2400" spc="-7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62626"/>
                </a:solidFill>
                <a:latin typeface="Times New Roman"/>
                <a:cs typeface="Times New Roman"/>
              </a:rPr>
              <a:t>reading</a:t>
            </a:r>
            <a:r>
              <a:rPr sz="2400" spc="-6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from</a:t>
            </a:r>
            <a:r>
              <a:rPr sz="2400" spc="-6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62626"/>
                </a:solidFill>
                <a:latin typeface="Times New Roman"/>
                <a:cs typeface="Times New Roman"/>
              </a:rPr>
              <a:t>right.</a:t>
            </a:r>
            <a:endParaRPr sz="24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109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If</a:t>
            </a:r>
            <a:r>
              <a:rPr sz="2400" spc="21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it</a:t>
            </a:r>
            <a:r>
              <a:rPr sz="2400" spc="-7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62626"/>
                </a:solidFill>
                <a:latin typeface="Times New Roman"/>
                <a:cs typeface="Times New Roman"/>
              </a:rPr>
              <a:t>is</a:t>
            </a:r>
            <a:r>
              <a:rPr sz="2400" spc="-7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62626"/>
                </a:solidFill>
                <a:latin typeface="Times New Roman"/>
                <a:cs typeface="Times New Roman"/>
              </a:rPr>
              <a:t>operand,</a:t>
            </a:r>
            <a:r>
              <a:rPr sz="2400" spc="-7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2400" spc="-6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in</a:t>
            </a:r>
            <a:r>
              <a:rPr sz="2400" spc="-6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62626"/>
                </a:solidFill>
                <a:latin typeface="Times New Roman"/>
                <a:cs typeface="Times New Roman"/>
              </a:rPr>
              <a:t>stack.</a:t>
            </a:r>
            <a:endParaRPr sz="24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122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If</a:t>
            </a:r>
            <a:r>
              <a:rPr sz="2400" spc="2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it</a:t>
            </a:r>
            <a:r>
              <a:rPr sz="24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62626"/>
                </a:solidFill>
                <a:latin typeface="Times New Roman"/>
                <a:cs typeface="Times New Roman"/>
              </a:rPr>
              <a:t>is</a:t>
            </a:r>
            <a:r>
              <a:rPr sz="2400" spc="-5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62626"/>
                </a:solidFill>
                <a:latin typeface="Times New Roman"/>
                <a:cs typeface="Times New Roman"/>
              </a:rPr>
              <a:t>operator,</a:t>
            </a:r>
            <a:r>
              <a:rPr sz="2400" spc="-4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pop</a:t>
            </a:r>
            <a:r>
              <a:rPr sz="2400" spc="-4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opn2,opn1</a:t>
            </a:r>
            <a:r>
              <a:rPr sz="2400" spc="-4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and</a:t>
            </a:r>
            <a:r>
              <a:rPr sz="2400" spc="-4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perform</a:t>
            </a:r>
            <a:r>
              <a:rPr sz="24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62626"/>
                </a:solidFill>
                <a:latin typeface="Times New Roman"/>
                <a:cs typeface="Times New Roman"/>
              </a:rPr>
              <a:t>operation.</a:t>
            </a:r>
            <a:endParaRPr sz="24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112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2400" spc="-5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2400" spc="-4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62626"/>
                </a:solidFill>
                <a:latin typeface="Times New Roman"/>
                <a:cs typeface="Times New Roman"/>
              </a:rPr>
              <a:t>result.</a:t>
            </a:r>
            <a:endParaRPr sz="24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122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spc="-10" dirty="0">
                <a:solidFill>
                  <a:srgbClr val="262626"/>
                </a:solidFill>
                <a:latin typeface="Times New Roman"/>
                <a:cs typeface="Times New Roman"/>
              </a:rPr>
              <a:t>Repeat</a:t>
            </a:r>
            <a:endParaRPr sz="24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122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spc="-25" dirty="0">
                <a:solidFill>
                  <a:srgbClr val="262626"/>
                </a:solidFill>
                <a:latin typeface="Times New Roman"/>
                <a:cs typeface="Times New Roman"/>
              </a:rPr>
              <a:t>Where</a:t>
            </a:r>
            <a:r>
              <a:rPr sz="2400" spc="-10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62626"/>
                </a:solidFill>
                <a:latin typeface="Times New Roman"/>
                <a:cs typeface="Times New Roman"/>
              </a:rPr>
              <a:t>should</a:t>
            </a:r>
            <a:r>
              <a:rPr sz="2400" spc="-9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be</a:t>
            </a:r>
            <a:r>
              <a:rPr sz="2400" spc="-10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62626"/>
                </a:solidFill>
                <a:latin typeface="Times New Roman"/>
                <a:cs typeface="Times New Roman"/>
              </a:rPr>
              <a:t>end.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4774" y="1286085"/>
            <a:ext cx="41071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61160" algn="l"/>
              </a:tabLst>
            </a:pPr>
            <a:r>
              <a:rPr spc="-10" dirty="0"/>
              <a:t>Postfix</a:t>
            </a:r>
            <a:r>
              <a:rPr dirty="0"/>
              <a:t>	</a:t>
            </a:r>
            <a:r>
              <a:rPr spc="-40" dirty="0"/>
              <a:t>Expression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589952"/>
            <a:ext cx="4000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Operators</a:t>
            </a:r>
            <a:r>
              <a:rPr sz="2400" spc="-50" dirty="0">
                <a:solidFill>
                  <a:srgbClr val="262626"/>
                </a:solidFill>
                <a:latin typeface="Times New Roman"/>
                <a:cs typeface="Times New Roman"/>
              </a:rPr>
              <a:t> follow</a:t>
            </a:r>
            <a:r>
              <a:rPr sz="24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24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62626"/>
                </a:solidFill>
                <a:latin typeface="Times New Roman"/>
                <a:cs typeface="Times New Roman"/>
              </a:rPr>
              <a:t>operands.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53701" y="3412270"/>
          <a:ext cx="8128000" cy="1851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Infix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Expression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5A73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Postfix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Expression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5A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a+b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ab+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a+b*c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abc*+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(a+b)*c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8675" y="1286085"/>
            <a:ext cx="59391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8880" algn="l"/>
                <a:tab pos="3435985" algn="l"/>
              </a:tabLst>
            </a:pPr>
            <a:r>
              <a:rPr spc="-10" dirty="0"/>
              <a:t>Infix</a:t>
            </a:r>
            <a:r>
              <a:rPr dirty="0"/>
              <a:t>	to</a:t>
            </a:r>
            <a:r>
              <a:rPr spc="90" dirty="0"/>
              <a:t> </a:t>
            </a:r>
            <a:r>
              <a:rPr spc="-10" dirty="0"/>
              <a:t>Postfix</a:t>
            </a:r>
            <a:r>
              <a:rPr dirty="0"/>
              <a:t>	</a:t>
            </a:r>
            <a:r>
              <a:rPr spc="-70" dirty="0"/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549324"/>
            <a:ext cx="9408795" cy="351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450205" indent="338455">
              <a:lnSpc>
                <a:spcPct val="145000"/>
              </a:lnSpc>
              <a:spcBef>
                <a:spcPts val="100"/>
              </a:spcBef>
              <a:buClr>
                <a:srgbClr val="000000"/>
              </a:buClr>
              <a:buAutoNum type="arabicPlain"/>
              <a:tabLst>
                <a:tab pos="351155" algn="l"/>
              </a:tabLst>
            </a:pPr>
            <a:r>
              <a:rPr sz="2000" spc="-60" dirty="0">
                <a:solidFill>
                  <a:srgbClr val="262626"/>
                </a:solidFill>
                <a:latin typeface="Times New Roman"/>
                <a:cs typeface="Times New Roman"/>
              </a:rPr>
              <a:t>Read </a:t>
            </a:r>
            <a:r>
              <a:rPr sz="2000" dirty="0">
                <a:solidFill>
                  <a:srgbClr val="262626"/>
                </a:solidFill>
                <a:latin typeface="Times New Roman"/>
                <a:cs typeface="Times New Roman"/>
              </a:rPr>
              <a:t>a</a:t>
            </a:r>
            <a:r>
              <a:rPr sz="2000" spc="-5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62626"/>
                </a:solidFill>
                <a:latin typeface="Times New Roman"/>
                <a:cs typeface="Times New Roman"/>
              </a:rPr>
              <a:t>expression</a:t>
            </a:r>
            <a:r>
              <a:rPr sz="2000" spc="-6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62626"/>
                </a:solidFill>
                <a:latin typeface="Times New Roman"/>
                <a:cs typeface="Times New Roman"/>
              </a:rPr>
              <a:t>from</a:t>
            </a:r>
            <a:r>
              <a:rPr sz="2000" spc="-5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62626"/>
                </a:solidFill>
                <a:latin typeface="Times New Roman"/>
                <a:cs typeface="Times New Roman"/>
              </a:rPr>
              <a:t>file</a:t>
            </a:r>
            <a:r>
              <a:rPr sz="2000" spc="-5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62626"/>
                </a:solidFill>
                <a:latin typeface="Times New Roman"/>
                <a:cs typeface="Times New Roman"/>
              </a:rPr>
              <a:t>in</a:t>
            </a:r>
            <a:r>
              <a:rPr sz="2000" spc="-6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62626"/>
                </a:solidFill>
                <a:latin typeface="Times New Roman"/>
                <a:cs typeface="Times New Roman"/>
              </a:rPr>
              <a:t>string. </a:t>
            </a:r>
            <a:r>
              <a:rPr sz="2000" spc="-35" dirty="0">
                <a:solidFill>
                  <a:srgbClr val="262626"/>
                </a:solidFill>
                <a:latin typeface="Times New Roman"/>
                <a:cs typeface="Times New Roman"/>
              </a:rPr>
              <a:t>2.- </a:t>
            </a:r>
            <a:r>
              <a:rPr sz="2000" spc="-55" dirty="0">
                <a:solidFill>
                  <a:srgbClr val="262626"/>
                </a:solidFill>
                <a:latin typeface="Times New Roman"/>
                <a:cs typeface="Times New Roman"/>
              </a:rPr>
              <a:t>Scan</a:t>
            </a:r>
            <a:r>
              <a:rPr sz="20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20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62626"/>
                </a:solidFill>
                <a:latin typeface="Times New Roman"/>
                <a:cs typeface="Times New Roman"/>
              </a:rPr>
              <a:t>String</a:t>
            </a:r>
            <a:r>
              <a:rPr sz="20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62626"/>
                </a:solidFill>
                <a:latin typeface="Times New Roman"/>
                <a:cs typeface="Times New Roman"/>
              </a:rPr>
              <a:t>from</a:t>
            </a:r>
            <a:r>
              <a:rPr sz="20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62626"/>
                </a:solidFill>
                <a:latin typeface="Times New Roman"/>
                <a:cs typeface="Times New Roman"/>
              </a:rPr>
              <a:t>left</a:t>
            </a:r>
            <a:r>
              <a:rPr sz="20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62626"/>
                </a:solidFill>
                <a:latin typeface="Times New Roman"/>
                <a:cs typeface="Times New Roman"/>
              </a:rPr>
              <a:t>to</a:t>
            </a:r>
            <a:r>
              <a:rPr sz="20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62626"/>
                </a:solidFill>
                <a:latin typeface="Times New Roman"/>
                <a:cs typeface="Times New Roman"/>
              </a:rPr>
              <a:t>right.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950"/>
              </a:spcBef>
              <a:buClr>
                <a:srgbClr val="83992A"/>
              </a:buClr>
              <a:buSzPct val="113888"/>
              <a:buFont typeface="Arial MT"/>
              <a:buChar char="•"/>
              <a:tabLst>
                <a:tab pos="755015" algn="l"/>
              </a:tabLst>
            </a:pP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If</a:t>
            </a:r>
            <a:r>
              <a:rPr sz="1800" spc="18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18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token</a:t>
            </a:r>
            <a:r>
              <a:rPr sz="1800" spc="-30" dirty="0">
                <a:solidFill>
                  <a:srgbClr val="262626"/>
                </a:solidFill>
                <a:latin typeface="Times New Roman"/>
                <a:cs typeface="Times New Roman"/>
              </a:rPr>
              <a:t> is</a:t>
            </a:r>
            <a:r>
              <a:rPr sz="18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an</a:t>
            </a:r>
            <a:r>
              <a:rPr sz="18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62626"/>
                </a:solidFill>
                <a:latin typeface="Times New Roman"/>
                <a:cs typeface="Times New Roman"/>
              </a:rPr>
              <a:t>operand,</a:t>
            </a:r>
            <a:r>
              <a:rPr sz="18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append</a:t>
            </a:r>
            <a:r>
              <a:rPr sz="18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it</a:t>
            </a:r>
            <a:r>
              <a:rPr sz="18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to</a:t>
            </a:r>
            <a:r>
              <a:rPr sz="18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18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end</a:t>
            </a:r>
            <a:r>
              <a:rPr sz="18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of</a:t>
            </a:r>
            <a:r>
              <a:rPr sz="1800" spc="19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18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output</a:t>
            </a:r>
            <a:r>
              <a:rPr sz="18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62626"/>
                </a:solidFill>
                <a:latin typeface="Times New Roman"/>
                <a:cs typeface="Times New Roman"/>
              </a:rPr>
              <a:t>string.</a:t>
            </a:r>
            <a:endParaRPr sz="18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1040"/>
              </a:spcBef>
              <a:buClr>
                <a:srgbClr val="83992A"/>
              </a:buClr>
              <a:buSzPct val="113888"/>
              <a:buFont typeface="Arial MT"/>
              <a:buChar char="•"/>
              <a:tabLst>
                <a:tab pos="755015" algn="l"/>
              </a:tabLst>
            </a:pP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If</a:t>
            </a:r>
            <a:r>
              <a:rPr sz="1800" spc="18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18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token</a:t>
            </a:r>
            <a:r>
              <a:rPr sz="18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262626"/>
                </a:solidFill>
                <a:latin typeface="Times New Roman"/>
                <a:cs typeface="Times New Roman"/>
              </a:rPr>
              <a:t>is</a:t>
            </a:r>
            <a:r>
              <a:rPr sz="18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a</a:t>
            </a:r>
            <a:r>
              <a:rPr sz="18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262626"/>
                </a:solidFill>
                <a:latin typeface="Times New Roman"/>
                <a:cs typeface="Times New Roman"/>
              </a:rPr>
              <a:t>left</a:t>
            </a:r>
            <a:r>
              <a:rPr sz="1800" spc="-35" dirty="0">
                <a:solidFill>
                  <a:srgbClr val="262626"/>
                </a:solidFill>
                <a:latin typeface="Times New Roman"/>
                <a:cs typeface="Times New Roman"/>
              </a:rPr>
              <a:t> parenthesis,</a:t>
            </a:r>
            <a:r>
              <a:rPr sz="18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18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it</a:t>
            </a:r>
            <a:r>
              <a:rPr sz="18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on</a:t>
            </a:r>
            <a:r>
              <a:rPr sz="18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18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62626"/>
                </a:solidFill>
                <a:latin typeface="Times New Roman"/>
                <a:cs typeface="Times New Roman"/>
              </a:rPr>
              <a:t>stack.</a:t>
            </a:r>
            <a:endParaRPr sz="1800">
              <a:latin typeface="Times New Roman"/>
              <a:cs typeface="Times New Roman"/>
            </a:endParaRPr>
          </a:p>
          <a:p>
            <a:pPr marL="748665" marR="368300" lvl="1" indent="-279400">
              <a:lnSpc>
                <a:spcPct val="100000"/>
              </a:lnSpc>
              <a:spcBef>
                <a:spcPts val="1040"/>
              </a:spcBef>
              <a:buChar char="•"/>
              <a:tabLst>
                <a:tab pos="748665" algn="l"/>
                <a:tab pos="755015" algn="l"/>
              </a:tabLst>
            </a:pPr>
            <a:r>
              <a:rPr sz="2050" dirty="0">
                <a:solidFill>
                  <a:srgbClr val="83992A"/>
                </a:solidFill>
                <a:latin typeface="Arial MT"/>
                <a:cs typeface="Arial MT"/>
              </a:rPr>
              <a:t>	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If</a:t>
            </a:r>
            <a:r>
              <a:rPr sz="1800" spc="18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18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token</a:t>
            </a:r>
            <a:r>
              <a:rPr sz="18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262626"/>
                </a:solidFill>
                <a:latin typeface="Times New Roman"/>
                <a:cs typeface="Times New Roman"/>
              </a:rPr>
              <a:t>is</a:t>
            </a:r>
            <a:r>
              <a:rPr sz="18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a</a:t>
            </a:r>
            <a:r>
              <a:rPr sz="18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62626"/>
                </a:solidFill>
                <a:latin typeface="Times New Roman"/>
                <a:cs typeface="Times New Roman"/>
              </a:rPr>
              <a:t>right</a:t>
            </a:r>
            <a:r>
              <a:rPr sz="1800" spc="-35" dirty="0">
                <a:solidFill>
                  <a:srgbClr val="262626"/>
                </a:solidFill>
                <a:latin typeface="Times New Roman"/>
                <a:cs typeface="Times New Roman"/>
              </a:rPr>
              <a:t> parenthesis,</a:t>
            </a:r>
            <a:r>
              <a:rPr sz="18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pop</a:t>
            </a:r>
            <a:r>
              <a:rPr sz="18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18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from</a:t>
            </a:r>
            <a:r>
              <a:rPr sz="18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18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262626"/>
                </a:solidFill>
                <a:latin typeface="Times New Roman"/>
                <a:cs typeface="Times New Roman"/>
              </a:rPr>
              <a:t>stack</a:t>
            </a:r>
            <a:r>
              <a:rPr sz="18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262626"/>
                </a:solidFill>
                <a:latin typeface="Times New Roman"/>
                <a:cs typeface="Times New Roman"/>
              </a:rPr>
              <a:t>until</a:t>
            </a:r>
            <a:r>
              <a:rPr sz="18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18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262626"/>
                </a:solidFill>
                <a:latin typeface="Times New Roman"/>
                <a:cs typeface="Times New Roman"/>
              </a:rPr>
              <a:t>left</a:t>
            </a:r>
            <a:r>
              <a:rPr sz="18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262626"/>
                </a:solidFill>
                <a:latin typeface="Times New Roman"/>
                <a:cs typeface="Times New Roman"/>
              </a:rPr>
              <a:t>parenthesis</a:t>
            </a:r>
            <a:r>
              <a:rPr sz="18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found,</a:t>
            </a:r>
            <a:r>
              <a:rPr sz="18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262626"/>
                </a:solidFill>
                <a:latin typeface="Times New Roman"/>
                <a:cs typeface="Times New Roman"/>
              </a:rPr>
              <a:t>and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append</a:t>
            </a:r>
            <a:r>
              <a:rPr sz="18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1800" spc="-2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262626"/>
                </a:solidFill>
                <a:latin typeface="Times New Roman"/>
                <a:cs typeface="Times New Roman"/>
              </a:rPr>
              <a:t>operator(s)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popped</a:t>
            </a:r>
            <a:r>
              <a:rPr sz="1800" spc="-2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at</a:t>
            </a:r>
            <a:r>
              <a:rPr sz="18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1800" spc="-2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end</a:t>
            </a:r>
            <a:r>
              <a:rPr sz="18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of</a:t>
            </a:r>
            <a:r>
              <a:rPr sz="1800" spc="20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1800" spc="-2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output</a:t>
            </a:r>
            <a:r>
              <a:rPr sz="18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62626"/>
                </a:solidFill>
                <a:latin typeface="Times New Roman"/>
                <a:cs typeface="Times New Roman"/>
              </a:rPr>
              <a:t>string.</a:t>
            </a:r>
            <a:endParaRPr sz="1800">
              <a:latin typeface="Times New Roman"/>
              <a:cs typeface="Times New Roman"/>
            </a:endParaRPr>
          </a:p>
          <a:p>
            <a:pPr marL="748665" marR="5080" lvl="1" indent="-279400">
              <a:lnSpc>
                <a:spcPct val="100000"/>
              </a:lnSpc>
              <a:spcBef>
                <a:spcPts val="1080"/>
              </a:spcBef>
              <a:buChar char="•"/>
              <a:tabLst>
                <a:tab pos="748665" algn="l"/>
                <a:tab pos="755015" algn="l"/>
              </a:tabLst>
            </a:pPr>
            <a:r>
              <a:rPr sz="2050" dirty="0">
                <a:solidFill>
                  <a:srgbClr val="83992A"/>
                </a:solidFill>
                <a:latin typeface="Arial MT"/>
                <a:cs typeface="Arial MT"/>
              </a:rPr>
              <a:t>	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If</a:t>
            </a:r>
            <a:r>
              <a:rPr sz="1800" spc="15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18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token</a:t>
            </a:r>
            <a:r>
              <a:rPr sz="18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262626"/>
                </a:solidFill>
                <a:latin typeface="Times New Roman"/>
                <a:cs typeface="Times New Roman"/>
              </a:rPr>
              <a:t>is</a:t>
            </a:r>
            <a:r>
              <a:rPr sz="18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an</a:t>
            </a:r>
            <a:r>
              <a:rPr sz="18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62626"/>
                </a:solidFill>
                <a:latin typeface="Times New Roman"/>
                <a:cs typeface="Times New Roman"/>
              </a:rPr>
              <a:t>operator,</a:t>
            </a:r>
            <a:r>
              <a:rPr sz="18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95" dirty="0">
                <a:solidFill>
                  <a:srgbClr val="262626"/>
                </a:solidFill>
                <a:latin typeface="Times New Roman"/>
                <a:cs typeface="Times New Roman"/>
              </a:rPr>
              <a:t>*,</a:t>
            </a:r>
            <a:r>
              <a:rPr sz="1800" spc="-1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170" dirty="0">
                <a:solidFill>
                  <a:srgbClr val="262626"/>
                </a:solidFill>
                <a:latin typeface="Times New Roman"/>
                <a:cs typeface="Times New Roman"/>
              </a:rPr>
              <a:t>/,</a:t>
            </a:r>
            <a:r>
              <a:rPr sz="18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262626"/>
                </a:solidFill>
                <a:latin typeface="Times New Roman"/>
                <a:cs typeface="Times New Roman"/>
              </a:rPr>
              <a:t>+,</a:t>
            </a:r>
            <a:r>
              <a:rPr sz="18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or</a:t>
            </a:r>
            <a:r>
              <a:rPr sz="18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262626"/>
                </a:solidFill>
                <a:latin typeface="Times New Roman"/>
                <a:cs typeface="Times New Roman"/>
              </a:rPr>
              <a:t>-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,</a:t>
            </a:r>
            <a:r>
              <a:rPr sz="18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push</a:t>
            </a:r>
            <a:r>
              <a:rPr sz="18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it</a:t>
            </a:r>
            <a:r>
              <a:rPr sz="18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on</a:t>
            </a:r>
            <a:r>
              <a:rPr sz="18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18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262626"/>
                </a:solidFill>
                <a:latin typeface="Times New Roman"/>
                <a:cs typeface="Times New Roman"/>
              </a:rPr>
              <a:t>stack.</a:t>
            </a:r>
            <a:r>
              <a:rPr sz="18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40" dirty="0">
                <a:solidFill>
                  <a:srgbClr val="262626"/>
                </a:solidFill>
                <a:latin typeface="Times New Roman"/>
                <a:cs typeface="Times New Roman"/>
              </a:rPr>
              <a:t>However, </a:t>
            </a:r>
            <a:r>
              <a:rPr sz="1800" spc="-10" dirty="0">
                <a:solidFill>
                  <a:srgbClr val="262626"/>
                </a:solidFill>
                <a:latin typeface="Times New Roman"/>
                <a:cs typeface="Times New Roman"/>
              </a:rPr>
              <a:t>first</a:t>
            </a:r>
            <a:r>
              <a:rPr sz="18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262626"/>
                </a:solidFill>
                <a:latin typeface="Times New Roman"/>
                <a:cs typeface="Times New Roman"/>
              </a:rPr>
              <a:t>remove</a:t>
            </a:r>
            <a:r>
              <a:rPr sz="18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262626"/>
                </a:solidFill>
                <a:latin typeface="Times New Roman"/>
                <a:cs typeface="Times New Roman"/>
              </a:rPr>
              <a:t>any</a:t>
            </a:r>
            <a:r>
              <a:rPr sz="18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62626"/>
                </a:solidFill>
                <a:latin typeface="Times New Roman"/>
                <a:cs typeface="Times New Roman"/>
              </a:rPr>
              <a:t>operators </a:t>
            </a:r>
            <a:r>
              <a:rPr sz="1800" spc="-65" dirty="0">
                <a:solidFill>
                  <a:srgbClr val="262626"/>
                </a:solidFill>
                <a:latin typeface="Times New Roman"/>
                <a:cs typeface="Times New Roman"/>
              </a:rPr>
              <a:t>already</a:t>
            </a:r>
            <a:r>
              <a:rPr sz="1800" spc="-2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on</a:t>
            </a:r>
            <a:r>
              <a:rPr sz="18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262626"/>
                </a:solidFill>
                <a:latin typeface="Times New Roman"/>
                <a:cs typeface="Times New Roman"/>
              </a:rPr>
              <a:t>stack</a:t>
            </a:r>
            <a:r>
              <a:rPr sz="1800" spc="-2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that</a:t>
            </a:r>
            <a:r>
              <a:rPr sz="18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262626"/>
                </a:solidFill>
                <a:latin typeface="Times New Roman"/>
                <a:cs typeface="Times New Roman"/>
              </a:rPr>
              <a:t>have</a:t>
            </a:r>
            <a:r>
              <a:rPr sz="1800" spc="-20" dirty="0">
                <a:solidFill>
                  <a:srgbClr val="262626"/>
                </a:solidFill>
                <a:latin typeface="Times New Roman"/>
                <a:cs typeface="Times New Roman"/>
              </a:rPr>
              <a:t> higher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or</a:t>
            </a:r>
            <a:r>
              <a:rPr sz="18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262626"/>
                </a:solidFill>
                <a:latin typeface="Times New Roman"/>
                <a:cs typeface="Times New Roman"/>
              </a:rPr>
              <a:t>equal</a:t>
            </a:r>
            <a:r>
              <a:rPr sz="18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262626"/>
                </a:solidFill>
                <a:latin typeface="Times New Roman"/>
                <a:cs typeface="Times New Roman"/>
              </a:rPr>
              <a:t>precedence</a:t>
            </a:r>
            <a:r>
              <a:rPr sz="18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and</a:t>
            </a:r>
            <a:r>
              <a:rPr sz="18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append</a:t>
            </a:r>
            <a:r>
              <a:rPr sz="18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them</a:t>
            </a:r>
            <a:r>
              <a:rPr sz="18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to</a:t>
            </a:r>
            <a:r>
              <a:rPr sz="18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Times New Roman"/>
                <a:cs typeface="Times New Roman"/>
              </a:rPr>
              <a:t>output</a:t>
            </a:r>
            <a:r>
              <a:rPr sz="18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62626"/>
                </a:solidFill>
                <a:latin typeface="Times New Roman"/>
                <a:cs typeface="Times New Roman"/>
              </a:rPr>
              <a:t>string.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000" dirty="0">
                <a:solidFill>
                  <a:srgbClr val="262626"/>
                </a:solidFill>
                <a:latin typeface="Times New Roman"/>
                <a:cs typeface="Times New Roman"/>
              </a:rPr>
              <a:t>3-</a:t>
            </a:r>
            <a:r>
              <a:rPr sz="2000" spc="4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62626"/>
                </a:solidFill>
                <a:latin typeface="Times New Roman"/>
                <a:cs typeface="Times New Roman"/>
              </a:rPr>
              <a:t>If</a:t>
            </a:r>
            <a:r>
              <a:rPr sz="2000" spc="2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spc="200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20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62626"/>
                </a:solidFill>
                <a:latin typeface="Times New Roman"/>
                <a:cs typeface="Times New Roman"/>
              </a:rPr>
              <a:t>sign</a:t>
            </a:r>
            <a:r>
              <a:rPr sz="2000" spc="-2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62626"/>
                </a:solidFill>
                <a:latin typeface="Times New Roman"/>
                <a:cs typeface="Times New Roman"/>
              </a:rPr>
              <a:t>is</a:t>
            </a:r>
            <a:r>
              <a:rPr sz="20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62626"/>
                </a:solidFill>
                <a:latin typeface="Times New Roman"/>
                <a:cs typeface="Times New Roman"/>
              </a:rPr>
              <a:t>found,</a:t>
            </a:r>
            <a:r>
              <a:rPr sz="20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62626"/>
                </a:solidFill>
                <a:latin typeface="Times New Roman"/>
                <a:cs typeface="Times New Roman"/>
              </a:rPr>
              <a:t>then</a:t>
            </a:r>
            <a:r>
              <a:rPr sz="20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62626"/>
                </a:solidFill>
                <a:latin typeface="Times New Roman"/>
                <a:cs typeface="Times New Roman"/>
              </a:rPr>
              <a:t>pop</a:t>
            </a:r>
            <a:r>
              <a:rPr sz="2000" spc="-2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spc="-80" dirty="0">
                <a:solidFill>
                  <a:srgbClr val="262626"/>
                </a:solidFill>
                <a:latin typeface="Times New Roman"/>
                <a:cs typeface="Times New Roman"/>
              </a:rPr>
              <a:t>all</a:t>
            </a:r>
            <a:r>
              <a:rPr sz="20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62626"/>
                </a:solidFill>
                <a:latin typeface="Times New Roman"/>
                <a:cs typeface="Times New Roman"/>
              </a:rPr>
              <a:t>data</a:t>
            </a:r>
            <a:r>
              <a:rPr sz="2000" spc="-2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62626"/>
                </a:solidFill>
                <a:latin typeface="Times New Roman"/>
                <a:cs typeface="Times New Roman"/>
              </a:rPr>
              <a:t>from</a:t>
            </a:r>
            <a:r>
              <a:rPr sz="20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62626"/>
                </a:solidFill>
                <a:latin typeface="Times New Roman"/>
                <a:cs typeface="Times New Roman"/>
              </a:rPr>
              <a:t>stack</a:t>
            </a:r>
            <a:r>
              <a:rPr sz="20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62626"/>
                </a:solidFill>
                <a:latin typeface="Times New Roman"/>
                <a:cs typeface="Times New Roman"/>
              </a:rPr>
              <a:t>and</a:t>
            </a:r>
            <a:r>
              <a:rPr sz="20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62626"/>
                </a:solidFill>
                <a:latin typeface="Times New Roman"/>
                <a:cs typeface="Times New Roman"/>
              </a:rPr>
              <a:t>append</a:t>
            </a:r>
            <a:r>
              <a:rPr sz="2000" spc="-2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62626"/>
                </a:solidFill>
                <a:latin typeface="Times New Roman"/>
                <a:cs typeface="Times New Roman"/>
              </a:rPr>
              <a:t>it</a:t>
            </a:r>
            <a:r>
              <a:rPr sz="20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62626"/>
                </a:solidFill>
                <a:latin typeface="Times New Roman"/>
                <a:cs typeface="Times New Roman"/>
              </a:rPr>
              <a:t>to</a:t>
            </a:r>
            <a:r>
              <a:rPr sz="2000" spc="-2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62626"/>
                </a:solidFill>
                <a:latin typeface="Times New Roman"/>
                <a:cs typeface="Times New Roman"/>
              </a:rPr>
              <a:t>output</a:t>
            </a:r>
            <a:r>
              <a:rPr sz="20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62626"/>
                </a:solidFill>
                <a:latin typeface="Times New Roman"/>
                <a:cs typeface="Times New Roman"/>
              </a:rPr>
              <a:t>string.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8675" y="1286085"/>
            <a:ext cx="59391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8880" algn="l"/>
                <a:tab pos="3435985" algn="l"/>
              </a:tabLst>
            </a:pPr>
            <a:r>
              <a:rPr spc="-10" dirty="0"/>
              <a:t>Infix</a:t>
            </a:r>
            <a:r>
              <a:rPr dirty="0"/>
              <a:t>	to</a:t>
            </a:r>
            <a:r>
              <a:rPr spc="90" dirty="0"/>
              <a:t> </a:t>
            </a:r>
            <a:r>
              <a:rPr spc="-10" dirty="0"/>
              <a:t>Postfix</a:t>
            </a:r>
            <a:r>
              <a:rPr dirty="0"/>
              <a:t>	</a:t>
            </a:r>
            <a:r>
              <a:rPr spc="-70" dirty="0"/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589952"/>
            <a:ext cx="143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spc="-10" dirty="0">
                <a:solidFill>
                  <a:srgbClr val="262626"/>
                </a:solidFill>
                <a:latin typeface="Times New Roman"/>
                <a:cs typeface="Times New Roman"/>
              </a:rPr>
              <a:t>A+B*C=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41" y="3615603"/>
            <a:ext cx="2228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spc="-30" dirty="0">
                <a:solidFill>
                  <a:srgbClr val="262626"/>
                </a:solidFill>
                <a:latin typeface="Times New Roman"/>
                <a:cs typeface="Times New Roman"/>
              </a:rPr>
              <a:t>OutputString:</a:t>
            </a:r>
            <a:r>
              <a:rPr sz="24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62626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4080" y="2949625"/>
            <a:ext cx="8041640" cy="1761489"/>
            <a:chOff x="1684080" y="2949625"/>
            <a:chExt cx="8041640" cy="1761489"/>
          </a:xfrm>
        </p:grpSpPr>
        <p:sp>
          <p:nvSpPr>
            <p:cNvPr id="6" name="object 6"/>
            <p:cNvSpPr/>
            <p:nvPr/>
          </p:nvSpPr>
          <p:spPr>
            <a:xfrm>
              <a:off x="8329560" y="2976170"/>
              <a:ext cx="1390015" cy="432434"/>
            </a:xfrm>
            <a:custGeom>
              <a:avLst/>
              <a:gdLst/>
              <a:ahLst/>
              <a:cxnLst/>
              <a:rect l="l" t="t" r="r" b="b"/>
              <a:pathLst>
                <a:path w="1390015" h="432435">
                  <a:moveTo>
                    <a:pt x="1389626" y="0"/>
                  </a:moveTo>
                  <a:lnTo>
                    <a:pt x="0" y="0"/>
                  </a:lnTo>
                  <a:lnTo>
                    <a:pt x="0" y="432141"/>
                  </a:lnTo>
                  <a:lnTo>
                    <a:pt x="1389626" y="432141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95A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29560" y="3408311"/>
              <a:ext cx="1390015" cy="432434"/>
            </a:xfrm>
            <a:custGeom>
              <a:avLst/>
              <a:gdLst/>
              <a:ahLst/>
              <a:cxnLst/>
              <a:rect l="l" t="t" r="r" b="b"/>
              <a:pathLst>
                <a:path w="1390015" h="432435">
                  <a:moveTo>
                    <a:pt x="1389626" y="0"/>
                  </a:moveTo>
                  <a:lnTo>
                    <a:pt x="0" y="0"/>
                  </a:lnTo>
                  <a:lnTo>
                    <a:pt x="0" y="432141"/>
                  </a:lnTo>
                  <a:lnTo>
                    <a:pt x="1389626" y="432141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E0E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29560" y="3840453"/>
              <a:ext cx="1390015" cy="432434"/>
            </a:xfrm>
            <a:custGeom>
              <a:avLst/>
              <a:gdLst/>
              <a:ahLst/>
              <a:cxnLst/>
              <a:rect l="l" t="t" r="r" b="b"/>
              <a:pathLst>
                <a:path w="1390015" h="432435">
                  <a:moveTo>
                    <a:pt x="1389626" y="0"/>
                  </a:moveTo>
                  <a:lnTo>
                    <a:pt x="0" y="0"/>
                  </a:lnTo>
                  <a:lnTo>
                    <a:pt x="0" y="432142"/>
                  </a:lnTo>
                  <a:lnTo>
                    <a:pt x="1389626" y="432142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F1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29560" y="4272596"/>
              <a:ext cx="1390015" cy="432434"/>
            </a:xfrm>
            <a:custGeom>
              <a:avLst/>
              <a:gdLst/>
              <a:ahLst/>
              <a:cxnLst/>
              <a:rect l="l" t="t" r="r" b="b"/>
              <a:pathLst>
                <a:path w="1390015" h="432435">
                  <a:moveTo>
                    <a:pt x="1389626" y="0"/>
                  </a:moveTo>
                  <a:lnTo>
                    <a:pt x="0" y="0"/>
                  </a:lnTo>
                  <a:lnTo>
                    <a:pt x="0" y="432141"/>
                  </a:lnTo>
                  <a:lnTo>
                    <a:pt x="1389626" y="432141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E0E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23199" y="3389274"/>
              <a:ext cx="1402715" cy="890269"/>
            </a:xfrm>
            <a:custGeom>
              <a:avLst/>
              <a:gdLst/>
              <a:ahLst/>
              <a:cxnLst/>
              <a:rect l="l" t="t" r="r" b="b"/>
              <a:pathLst>
                <a:path w="1402715" h="890270">
                  <a:moveTo>
                    <a:pt x="1402334" y="876973"/>
                  </a:moveTo>
                  <a:lnTo>
                    <a:pt x="0" y="876973"/>
                  </a:lnTo>
                  <a:lnTo>
                    <a:pt x="0" y="889673"/>
                  </a:lnTo>
                  <a:lnTo>
                    <a:pt x="1402334" y="889673"/>
                  </a:lnTo>
                  <a:lnTo>
                    <a:pt x="1402334" y="876973"/>
                  </a:lnTo>
                  <a:close/>
                </a:path>
                <a:path w="1402715" h="890270">
                  <a:moveTo>
                    <a:pt x="1402334" y="444830"/>
                  </a:moveTo>
                  <a:lnTo>
                    <a:pt x="0" y="444830"/>
                  </a:lnTo>
                  <a:lnTo>
                    <a:pt x="0" y="457530"/>
                  </a:lnTo>
                  <a:lnTo>
                    <a:pt x="1402334" y="457530"/>
                  </a:lnTo>
                  <a:lnTo>
                    <a:pt x="1402334" y="444830"/>
                  </a:lnTo>
                  <a:close/>
                </a:path>
                <a:path w="1402715" h="890270">
                  <a:moveTo>
                    <a:pt x="1402334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402334" y="38100"/>
                  </a:lnTo>
                  <a:lnTo>
                    <a:pt x="14023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23210" y="2969820"/>
              <a:ext cx="1402715" cy="1741805"/>
            </a:xfrm>
            <a:custGeom>
              <a:avLst/>
              <a:gdLst/>
              <a:ahLst/>
              <a:cxnLst/>
              <a:rect l="l" t="t" r="r" b="b"/>
              <a:pathLst>
                <a:path w="1402715" h="1741804">
                  <a:moveTo>
                    <a:pt x="6350" y="0"/>
                  </a:moveTo>
                  <a:lnTo>
                    <a:pt x="6350" y="1741267"/>
                  </a:lnTo>
                </a:path>
                <a:path w="1402715" h="1741804">
                  <a:moveTo>
                    <a:pt x="1395975" y="0"/>
                  </a:moveTo>
                  <a:lnTo>
                    <a:pt x="1395975" y="1741267"/>
                  </a:lnTo>
                </a:path>
                <a:path w="1402715" h="1741804">
                  <a:moveTo>
                    <a:pt x="0" y="6350"/>
                  </a:moveTo>
                  <a:lnTo>
                    <a:pt x="1402325" y="6350"/>
                  </a:lnTo>
                </a:path>
                <a:path w="1402715" h="1741804">
                  <a:moveTo>
                    <a:pt x="0" y="1734917"/>
                  </a:moveTo>
                  <a:lnTo>
                    <a:pt x="1402325" y="1734917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9805" y="3006775"/>
              <a:ext cx="0" cy="297180"/>
            </a:xfrm>
            <a:custGeom>
              <a:avLst/>
              <a:gdLst/>
              <a:ahLst/>
              <a:cxnLst/>
              <a:rect l="l" t="t" r="r" b="b"/>
              <a:pathLst>
                <a:path h="297179">
                  <a:moveTo>
                    <a:pt x="0" y="296862"/>
                  </a:moveTo>
                  <a:lnTo>
                    <a:pt x="0" y="0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4080" y="2949625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85725" y="0"/>
                  </a:moveTo>
                  <a:lnTo>
                    <a:pt x="0" y="171450"/>
                  </a:lnTo>
                  <a:lnTo>
                    <a:pt x="171450" y="17145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326275" y="2761472"/>
            <a:ext cx="280606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91465" marR="5080" indent="-279400">
              <a:lnSpc>
                <a:spcPts val="2100"/>
              </a:lnSpc>
              <a:spcBef>
                <a:spcPts val="219"/>
              </a:spcBef>
              <a:buChar char="•"/>
              <a:tabLst>
                <a:tab pos="291465" algn="l"/>
                <a:tab pos="297815" algn="l"/>
              </a:tabLst>
            </a:pPr>
            <a:r>
              <a:rPr sz="1800" dirty="0">
                <a:latin typeface="Arial MT"/>
                <a:cs typeface="Arial MT"/>
              </a:rPr>
              <a:t>	</a:t>
            </a:r>
            <a:r>
              <a:rPr sz="1800" spc="-55" dirty="0">
                <a:latin typeface="Times New Roman"/>
                <a:cs typeface="Times New Roman"/>
              </a:rPr>
              <a:t>Read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append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end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r>
              <a:rPr sz="1800" spc="-10" dirty="0">
                <a:latin typeface="Times New Roman"/>
                <a:cs typeface="Times New Roman"/>
              </a:rPr>
              <a:t> string.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8675" y="1286085"/>
            <a:ext cx="59391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8880" algn="l"/>
                <a:tab pos="3435985" algn="l"/>
              </a:tabLst>
            </a:pPr>
            <a:r>
              <a:rPr spc="-10" dirty="0"/>
              <a:t>Infix</a:t>
            </a:r>
            <a:r>
              <a:rPr dirty="0"/>
              <a:t>	to</a:t>
            </a:r>
            <a:r>
              <a:rPr spc="90" dirty="0"/>
              <a:t> </a:t>
            </a:r>
            <a:r>
              <a:rPr spc="-10" dirty="0"/>
              <a:t>Postfix</a:t>
            </a:r>
            <a:r>
              <a:rPr dirty="0"/>
              <a:t>	</a:t>
            </a:r>
            <a:r>
              <a:rPr spc="-70" dirty="0"/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589952"/>
            <a:ext cx="143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spc="-10" dirty="0">
                <a:solidFill>
                  <a:srgbClr val="262626"/>
                </a:solidFill>
                <a:latin typeface="Times New Roman"/>
                <a:cs typeface="Times New Roman"/>
              </a:rPr>
              <a:t>A+B*C=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41" y="3615603"/>
            <a:ext cx="2228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spc="-30" dirty="0">
                <a:solidFill>
                  <a:srgbClr val="262626"/>
                </a:solidFill>
                <a:latin typeface="Times New Roman"/>
                <a:cs typeface="Times New Roman"/>
              </a:rPr>
              <a:t>OutputString:</a:t>
            </a:r>
            <a:r>
              <a:rPr sz="24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62626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23210" y="2969820"/>
          <a:ext cx="1389380" cy="172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5A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130" dirty="0">
                          <a:latin typeface="Times New Roman"/>
                          <a:cs typeface="Times New Roman"/>
                        </a:rPr>
                        <a:t>+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920055" y="2949625"/>
            <a:ext cx="171450" cy="354330"/>
            <a:chOff x="1920055" y="2949625"/>
            <a:chExt cx="171450" cy="354330"/>
          </a:xfrm>
        </p:grpSpPr>
        <p:sp>
          <p:nvSpPr>
            <p:cNvPr id="7" name="object 7"/>
            <p:cNvSpPr/>
            <p:nvPr/>
          </p:nvSpPr>
          <p:spPr>
            <a:xfrm>
              <a:off x="2005780" y="3006775"/>
              <a:ext cx="0" cy="297180"/>
            </a:xfrm>
            <a:custGeom>
              <a:avLst/>
              <a:gdLst/>
              <a:ahLst/>
              <a:cxnLst/>
              <a:rect l="l" t="t" r="r" b="b"/>
              <a:pathLst>
                <a:path h="297179">
                  <a:moveTo>
                    <a:pt x="0" y="296862"/>
                  </a:moveTo>
                  <a:lnTo>
                    <a:pt x="0" y="0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20055" y="2949625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85725" y="0"/>
                  </a:moveTo>
                  <a:lnTo>
                    <a:pt x="0" y="171450"/>
                  </a:lnTo>
                  <a:lnTo>
                    <a:pt x="171450" y="17145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326275" y="2790344"/>
            <a:ext cx="2806065" cy="11125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91465" marR="5080" indent="-279400">
              <a:lnSpc>
                <a:spcPts val="2100"/>
              </a:lnSpc>
              <a:spcBef>
                <a:spcPts val="219"/>
              </a:spcBef>
              <a:buChar char="•"/>
              <a:tabLst>
                <a:tab pos="291465" algn="l"/>
                <a:tab pos="297815" algn="l"/>
              </a:tabLst>
            </a:pPr>
            <a:r>
              <a:rPr sz="1800" dirty="0">
                <a:latin typeface="Arial MT"/>
                <a:cs typeface="Arial MT"/>
              </a:rPr>
              <a:t>	</a:t>
            </a:r>
            <a:r>
              <a:rPr sz="1800" spc="-55" dirty="0">
                <a:latin typeface="Times New Roman"/>
                <a:cs typeface="Times New Roman"/>
              </a:rPr>
              <a:t>Read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append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end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r>
              <a:rPr sz="1800" spc="-10" dirty="0">
                <a:latin typeface="Times New Roman"/>
                <a:cs typeface="Times New Roman"/>
              </a:rPr>
              <a:t> string.</a:t>
            </a:r>
            <a:endParaRPr sz="1800">
              <a:latin typeface="Times New Roman"/>
              <a:cs typeface="Times New Roman"/>
            </a:endParaRPr>
          </a:p>
          <a:p>
            <a:pPr marL="291465" marR="168910" indent="-279400">
              <a:lnSpc>
                <a:spcPts val="2100"/>
              </a:lnSpc>
              <a:spcBef>
                <a:spcPts val="100"/>
              </a:spcBef>
              <a:buChar char="•"/>
              <a:tabLst>
                <a:tab pos="291465" algn="l"/>
                <a:tab pos="297815" algn="l"/>
              </a:tabLst>
            </a:pPr>
            <a:r>
              <a:rPr sz="1800" dirty="0">
                <a:latin typeface="Arial MT"/>
                <a:cs typeface="Arial MT"/>
              </a:rPr>
              <a:t>	</a:t>
            </a:r>
            <a:r>
              <a:rPr sz="1800" spc="-55" dirty="0">
                <a:latin typeface="Times New Roman"/>
                <a:cs typeface="Times New Roman"/>
              </a:rPr>
              <a:t>Read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operator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180" dirty="0">
                <a:latin typeface="Times New Roman"/>
                <a:cs typeface="Times New Roman"/>
              </a:rPr>
              <a:t>+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push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stack.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8675" y="1286085"/>
            <a:ext cx="59391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8880" algn="l"/>
                <a:tab pos="3435985" algn="l"/>
              </a:tabLst>
            </a:pPr>
            <a:r>
              <a:rPr spc="-10" dirty="0"/>
              <a:t>Infix</a:t>
            </a:r>
            <a:r>
              <a:rPr dirty="0"/>
              <a:t>	to</a:t>
            </a:r>
            <a:r>
              <a:rPr spc="90" dirty="0"/>
              <a:t> </a:t>
            </a:r>
            <a:r>
              <a:rPr spc="-10" dirty="0"/>
              <a:t>Postfix</a:t>
            </a:r>
            <a:r>
              <a:rPr dirty="0"/>
              <a:t>	</a:t>
            </a:r>
            <a:r>
              <a:rPr spc="-70" dirty="0"/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589952"/>
            <a:ext cx="143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spc="-10" dirty="0">
                <a:solidFill>
                  <a:srgbClr val="262626"/>
                </a:solidFill>
                <a:latin typeface="Times New Roman"/>
                <a:cs typeface="Times New Roman"/>
              </a:rPr>
              <a:t>A+B*C=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41" y="3615603"/>
            <a:ext cx="2178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spc="-30" dirty="0">
                <a:solidFill>
                  <a:srgbClr val="262626"/>
                </a:solidFill>
                <a:latin typeface="Times New Roman"/>
                <a:cs typeface="Times New Roman"/>
              </a:rPr>
              <a:t>OuptString:</a:t>
            </a:r>
            <a:r>
              <a:rPr sz="2400" spc="-7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62626"/>
                </a:solidFill>
                <a:latin typeface="Times New Roman"/>
                <a:cs typeface="Times New Roman"/>
              </a:rPr>
              <a:t>AB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23210" y="2969820"/>
          <a:ext cx="1389380" cy="172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5A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130" dirty="0">
                          <a:latin typeface="Times New Roman"/>
                          <a:cs typeface="Times New Roman"/>
                        </a:rPr>
                        <a:t>+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2141280" y="2949625"/>
            <a:ext cx="171450" cy="354330"/>
            <a:chOff x="2141280" y="2949625"/>
            <a:chExt cx="171450" cy="354330"/>
          </a:xfrm>
        </p:grpSpPr>
        <p:sp>
          <p:nvSpPr>
            <p:cNvPr id="7" name="object 7"/>
            <p:cNvSpPr/>
            <p:nvPr/>
          </p:nvSpPr>
          <p:spPr>
            <a:xfrm>
              <a:off x="2227005" y="3006775"/>
              <a:ext cx="0" cy="297180"/>
            </a:xfrm>
            <a:custGeom>
              <a:avLst/>
              <a:gdLst/>
              <a:ahLst/>
              <a:cxnLst/>
              <a:rect l="l" t="t" r="r" b="b"/>
              <a:pathLst>
                <a:path h="297179">
                  <a:moveTo>
                    <a:pt x="0" y="296862"/>
                  </a:moveTo>
                  <a:lnTo>
                    <a:pt x="0" y="0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41280" y="2949625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85725" y="0"/>
                  </a:moveTo>
                  <a:lnTo>
                    <a:pt x="0" y="171450"/>
                  </a:lnTo>
                  <a:lnTo>
                    <a:pt x="171450" y="17145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326275" y="2790344"/>
            <a:ext cx="2806065" cy="16586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91465" marR="5080" indent="-279400">
              <a:lnSpc>
                <a:spcPts val="2100"/>
              </a:lnSpc>
              <a:spcBef>
                <a:spcPts val="219"/>
              </a:spcBef>
              <a:buChar char="•"/>
              <a:tabLst>
                <a:tab pos="291465" algn="l"/>
                <a:tab pos="297815" algn="l"/>
              </a:tabLst>
            </a:pPr>
            <a:r>
              <a:rPr sz="1800" dirty="0">
                <a:latin typeface="Arial MT"/>
                <a:cs typeface="Arial MT"/>
              </a:rPr>
              <a:t>	</a:t>
            </a:r>
            <a:r>
              <a:rPr sz="1800" spc="-55" dirty="0">
                <a:latin typeface="Times New Roman"/>
                <a:cs typeface="Times New Roman"/>
              </a:rPr>
              <a:t>Read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append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end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r>
              <a:rPr sz="1800" spc="-10" dirty="0">
                <a:latin typeface="Times New Roman"/>
                <a:cs typeface="Times New Roman"/>
              </a:rPr>
              <a:t> string.</a:t>
            </a:r>
            <a:endParaRPr sz="1800">
              <a:latin typeface="Times New Roman"/>
              <a:cs typeface="Times New Roman"/>
            </a:endParaRPr>
          </a:p>
          <a:p>
            <a:pPr marL="291465" marR="168910" indent="-279400">
              <a:lnSpc>
                <a:spcPts val="2100"/>
              </a:lnSpc>
              <a:spcBef>
                <a:spcPts val="100"/>
              </a:spcBef>
              <a:buChar char="•"/>
              <a:tabLst>
                <a:tab pos="291465" algn="l"/>
                <a:tab pos="297815" algn="l"/>
              </a:tabLst>
            </a:pPr>
            <a:r>
              <a:rPr sz="1800" dirty="0">
                <a:latin typeface="Arial MT"/>
                <a:cs typeface="Arial MT"/>
              </a:rPr>
              <a:t>	</a:t>
            </a:r>
            <a:r>
              <a:rPr sz="1800" spc="-55" dirty="0">
                <a:latin typeface="Times New Roman"/>
                <a:cs typeface="Times New Roman"/>
              </a:rPr>
              <a:t>Read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operator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180" dirty="0">
                <a:latin typeface="Times New Roman"/>
                <a:cs typeface="Times New Roman"/>
              </a:rPr>
              <a:t>+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push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stack.</a:t>
            </a:r>
            <a:endParaRPr sz="1800">
              <a:latin typeface="Times New Roman"/>
              <a:cs typeface="Times New Roman"/>
            </a:endParaRPr>
          </a:p>
          <a:p>
            <a:pPr marL="291465" marR="19050" indent="-279400">
              <a:lnSpc>
                <a:spcPts val="2100"/>
              </a:lnSpc>
              <a:spcBef>
                <a:spcPts val="100"/>
              </a:spcBef>
              <a:buChar char="•"/>
              <a:tabLst>
                <a:tab pos="291465" algn="l"/>
                <a:tab pos="297815" algn="l"/>
              </a:tabLst>
            </a:pPr>
            <a:r>
              <a:rPr sz="1800" dirty="0">
                <a:latin typeface="Arial MT"/>
                <a:cs typeface="Arial MT"/>
              </a:rPr>
              <a:t>	</a:t>
            </a:r>
            <a:r>
              <a:rPr sz="1800" spc="-55" dirty="0">
                <a:latin typeface="Times New Roman"/>
                <a:cs typeface="Times New Roman"/>
              </a:rPr>
              <a:t>Read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append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end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r>
              <a:rPr sz="1800" spc="-10" dirty="0">
                <a:latin typeface="Times New Roman"/>
                <a:cs typeface="Times New Roman"/>
              </a:rPr>
              <a:t> string.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8675" y="1286085"/>
            <a:ext cx="59391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8880" algn="l"/>
                <a:tab pos="3435985" algn="l"/>
              </a:tabLst>
            </a:pPr>
            <a:r>
              <a:rPr spc="-10" dirty="0"/>
              <a:t>Infix</a:t>
            </a:r>
            <a:r>
              <a:rPr dirty="0"/>
              <a:t>	to</a:t>
            </a:r>
            <a:r>
              <a:rPr spc="90" dirty="0"/>
              <a:t> </a:t>
            </a:r>
            <a:r>
              <a:rPr spc="-10" dirty="0"/>
              <a:t>Postfix</a:t>
            </a:r>
            <a:r>
              <a:rPr dirty="0"/>
              <a:t>	</a:t>
            </a:r>
            <a:r>
              <a:rPr spc="-70" dirty="0"/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589952"/>
            <a:ext cx="143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spc="-10" dirty="0">
                <a:solidFill>
                  <a:srgbClr val="262626"/>
                </a:solidFill>
                <a:latin typeface="Times New Roman"/>
                <a:cs typeface="Times New Roman"/>
              </a:rPr>
              <a:t>A+B*C=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41" y="3615603"/>
            <a:ext cx="2178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spc="-30" dirty="0">
                <a:solidFill>
                  <a:srgbClr val="262626"/>
                </a:solidFill>
                <a:latin typeface="Times New Roman"/>
                <a:cs typeface="Times New Roman"/>
              </a:rPr>
              <a:t>OuptString:</a:t>
            </a:r>
            <a:r>
              <a:rPr sz="2400" spc="-7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62626"/>
                </a:solidFill>
                <a:latin typeface="Times New Roman"/>
                <a:cs typeface="Times New Roman"/>
              </a:rPr>
              <a:t>AB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23210" y="2969820"/>
          <a:ext cx="1389380" cy="172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5A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*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130" dirty="0">
                          <a:latin typeface="Times New Roman"/>
                          <a:cs typeface="Times New Roman"/>
                        </a:rPr>
                        <a:t>+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2274016" y="2890633"/>
            <a:ext cx="171450" cy="354330"/>
            <a:chOff x="2274016" y="2890633"/>
            <a:chExt cx="171450" cy="354330"/>
          </a:xfrm>
        </p:grpSpPr>
        <p:sp>
          <p:nvSpPr>
            <p:cNvPr id="7" name="object 7"/>
            <p:cNvSpPr/>
            <p:nvPr/>
          </p:nvSpPr>
          <p:spPr>
            <a:xfrm>
              <a:off x="2359741" y="2947783"/>
              <a:ext cx="0" cy="297180"/>
            </a:xfrm>
            <a:custGeom>
              <a:avLst/>
              <a:gdLst/>
              <a:ahLst/>
              <a:cxnLst/>
              <a:rect l="l" t="t" r="r" b="b"/>
              <a:pathLst>
                <a:path h="297180">
                  <a:moveTo>
                    <a:pt x="0" y="296862"/>
                  </a:moveTo>
                  <a:lnTo>
                    <a:pt x="0" y="0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4016" y="2890633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85725" y="0"/>
                  </a:moveTo>
                  <a:lnTo>
                    <a:pt x="0" y="171450"/>
                  </a:lnTo>
                  <a:lnTo>
                    <a:pt x="171450" y="17145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326275" y="2790344"/>
            <a:ext cx="2806065" cy="2217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91465" marR="5080" indent="-279400">
              <a:lnSpc>
                <a:spcPts val="2100"/>
              </a:lnSpc>
              <a:spcBef>
                <a:spcPts val="219"/>
              </a:spcBef>
              <a:buChar char="•"/>
              <a:tabLst>
                <a:tab pos="291465" algn="l"/>
                <a:tab pos="297815" algn="l"/>
              </a:tabLst>
            </a:pPr>
            <a:r>
              <a:rPr sz="1800" dirty="0">
                <a:latin typeface="Arial MT"/>
                <a:cs typeface="Arial MT"/>
              </a:rPr>
              <a:t>	</a:t>
            </a:r>
            <a:r>
              <a:rPr sz="1800" spc="-55" dirty="0">
                <a:latin typeface="Times New Roman"/>
                <a:cs typeface="Times New Roman"/>
              </a:rPr>
              <a:t>Read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append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end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r>
              <a:rPr sz="1800" spc="-10" dirty="0">
                <a:latin typeface="Times New Roman"/>
                <a:cs typeface="Times New Roman"/>
              </a:rPr>
              <a:t> string.</a:t>
            </a:r>
            <a:endParaRPr sz="1800">
              <a:latin typeface="Times New Roman"/>
              <a:cs typeface="Times New Roman"/>
            </a:endParaRPr>
          </a:p>
          <a:p>
            <a:pPr marL="291465" marR="168910" indent="-279400">
              <a:lnSpc>
                <a:spcPts val="2100"/>
              </a:lnSpc>
              <a:spcBef>
                <a:spcPts val="100"/>
              </a:spcBef>
              <a:buChar char="•"/>
              <a:tabLst>
                <a:tab pos="291465" algn="l"/>
                <a:tab pos="297815" algn="l"/>
              </a:tabLst>
            </a:pPr>
            <a:r>
              <a:rPr sz="1800" dirty="0">
                <a:latin typeface="Arial MT"/>
                <a:cs typeface="Arial MT"/>
              </a:rPr>
              <a:t>	</a:t>
            </a:r>
            <a:r>
              <a:rPr sz="1800" spc="-55" dirty="0">
                <a:latin typeface="Times New Roman"/>
                <a:cs typeface="Times New Roman"/>
              </a:rPr>
              <a:t>Read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operator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180" dirty="0">
                <a:latin typeface="Times New Roman"/>
                <a:cs typeface="Times New Roman"/>
              </a:rPr>
              <a:t>+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push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stack.</a:t>
            </a:r>
            <a:endParaRPr sz="1800">
              <a:latin typeface="Times New Roman"/>
              <a:cs typeface="Times New Roman"/>
            </a:endParaRPr>
          </a:p>
          <a:p>
            <a:pPr marL="291465" marR="19050" indent="-279400">
              <a:lnSpc>
                <a:spcPts val="2100"/>
              </a:lnSpc>
              <a:spcBef>
                <a:spcPts val="100"/>
              </a:spcBef>
              <a:buChar char="•"/>
              <a:tabLst>
                <a:tab pos="291465" algn="l"/>
                <a:tab pos="297815" algn="l"/>
              </a:tabLst>
            </a:pPr>
            <a:r>
              <a:rPr sz="1800" dirty="0">
                <a:latin typeface="Arial MT"/>
                <a:cs typeface="Arial MT"/>
              </a:rPr>
              <a:t>	</a:t>
            </a:r>
            <a:r>
              <a:rPr sz="1800" spc="-55" dirty="0">
                <a:latin typeface="Times New Roman"/>
                <a:cs typeface="Times New Roman"/>
              </a:rPr>
              <a:t>Read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append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end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r>
              <a:rPr sz="1800" spc="-10" dirty="0">
                <a:latin typeface="Times New Roman"/>
                <a:cs typeface="Times New Roman"/>
              </a:rPr>
              <a:t> string.</a:t>
            </a:r>
            <a:endParaRPr sz="1800">
              <a:latin typeface="Times New Roman"/>
              <a:cs typeface="Times New Roman"/>
            </a:endParaRPr>
          </a:p>
          <a:p>
            <a:pPr marL="291465" marR="143510" indent="-279400">
              <a:lnSpc>
                <a:spcPts val="2200"/>
              </a:lnSpc>
              <a:spcBef>
                <a:spcPts val="20"/>
              </a:spcBef>
              <a:tabLst>
                <a:tab pos="297815" algn="l"/>
              </a:tabLst>
            </a:pPr>
            <a:r>
              <a:rPr sz="1800" spc="-50" dirty="0">
                <a:latin typeface="Arial MT"/>
                <a:cs typeface="Arial MT"/>
              </a:rPr>
              <a:t>•</a:t>
            </a:r>
            <a:r>
              <a:rPr sz="1800" dirty="0">
                <a:latin typeface="Arial MT"/>
                <a:cs typeface="Arial MT"/>
              </a:rPr>
              <a:t>		</a:t>
            </a:r>
            <a:r>
              <a:rPr sz="1800" spc="180" dirty="0">
                <a:latin typeface="Times New Roman"/>
                <a:cs typeface="Times New Roman"/>
              </a:rPr>
              <a:t>+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50" dirty="0">
                <a:latin typeface="Times New Roman"/>
                <a:cs typeface="Times New Roman"/>
              </a:rPr>
              <a:t> lower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precedence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so </a:t>
            </a:r>
            <a:r>
              <a:rPr sz="1800" dirty="0">
                <a:latin typeface="Times New Roman"/>
                <a:cs typeface="Times New Roman"/>
              </a:rPr>
              <a:t>push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35" dirty="0">
                <a:latin typeface="Times New Roman"/>
                <a:cs typeface="Times New Roman"/>
              </a:rPr>
              <a:t>*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stack.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8675" y="1286085"/>
            <a:ext cx="59391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8880" algn="l"/>
                <a:tab pos="3435985" algn="l"/>
              </a:tabLst>
            </a:pPr>
            <a:r>
              <a:rPr spc="-10" dirty="0"/>
              <a:t>Infix</a:t>
            </a:r>
            <a:r>
              <a:rPr dirty="0"/>
              <a:t>	to</a:t>
            </a:r>
            <a:r>
              <a:rPr spc="90" dirty="0"/>
              <a:t> </a:t>
            </a:r>
            <a:r>
              <a:rPr spc="-10" dirty="0"/>
              <a:t>Postfix</a:t>
            </a:r>
            <a:r>
              <a:rPr dirty="0"/>
              <a:t>	</a:t>
            </a:r>
            <a:r>
              <a:rPr spc="-70" dirty="0"/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589952"/>
            <a:ext cx="143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spc="-10" dirty="0">
                <a:solidFill>
                  <a:srgbClr val="262626"/>
                </a:solidFill>
                <a:latin typeface="Times New Roman"/>
                <a:cs typeface="Times New Roman"/>
              </a:rPr>
              <a:t>A+B*C=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41" y="3615603"/>
            <a:ext cx="2371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spc="-30" dirty="0">
                <a:solidFill>
                  <a:srgbClr val="262626"/>
                </a:solidFill>
                <a:latin typeface="Times New Roman"/>
                <a:cs typeface="Times New Roman"/>
              </a:rPr>
              <a:t>OuptString:</a:t>
            </a:r>
            <a:r>
              <a:rPr sz="2400" spc="-7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262626"/>
                </a:solidFill>
                <a:latin typeface="Times New Roman"/>
                <a:cs typeface="Times New Roman"/>
              </a:rPr>
              <a:t>ABC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23210" y="2969820"/>
          <a:ext cx="1389380" cy="172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5A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*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130" dirty="0">
                          <a:latin typeface="Times New Roman"/>
                          <a:cs typeface="Times New Roman"/>
                        </a:rPr>
                        <a:t>+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2465745" y="2890633"/>
            <a:ext cx="171450" cy="354330"/>
            <a:chOff x="2465745" y="2890633"/>
            <a:chExt cx="171450" cy="354330"/>
          </a:xfrm>
        </p:grpSpPr>
        <p:sp>
          <p:nvSpPr>
            <p:cNvPr id="7" name="object 7"/>
            <p:cNvSpPr/>
            <p:nvPr/>
          </p:nvSpPr>
          <p:spPr>
            <a:xfrm>
              <a:off x="2551470" y="2947783"/>
              <a:ext cx="0" cy="297180"/>
            </a:xfrm>
            <a:custGeom>
              <a:avLst/>
              <a:gdLst/>
              <a:ahLst/>
              <a:cxnLst/>
              <a:rect l="l" t="t" r="r" b="b"/>
              <a:pathLst>
                <a:path h="297180">
                  <a:moveTo>
                    <a:pt x="0" y="296862"/>
                  </a:moveTo>
                  <a:lnTo>
                    <a:pt x="0" y="0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65745" y="2890633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85725" y="0"/>
                  </a:moveTo>
                  <a:lnTo>
                    <a:pt x="0" y="171450"/>
                  </a:lnTo>
                  <a:lnTo>
                    <a:pt x="171450" y="17145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12756" y="2790344"/>
            <a:ext cx="3436620" cy="33096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92100" marR="5080" indent="-279400">
              <a:lnSpc>
                <a:spcPts val="2100"/>
              </a:lnSpc>
              <a:spcBef>
                <a:spcPts val="219"/>
              </a:spcBef>
              <a:buChar char="•"/>
              <a:tabLst>
                <a:tab pos="292100" algn="l"/>
                <a:tab pos="297815" algn="l"/>
              </a:tabLst>
            </a:pPr>
            <a:r>
              <a:rPr sz="1800" dirty="0">
                <a:latin typeface="Arial MT"/>
                <a:cs typeface="Arial MT"/>
              </a:rPr>
              <a:t>	</a:t>
            </a:r>
            <a:r>
              <a:rPr sz="1800" spc="-55" dirty="0">
                <a:latin typeface="Times New Roman"/>
                <a:cs typeface="Times New Roman"/>
              </a:rPr>
              <a:t>Read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append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string.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10"/>
              </a:lnSpc>
              <a:buFont typeface="Arial MT"/>
              <a:buChar char="•"/>
              <a:tabLst>
                <a:tab pos="297815" algn="l"/>
              </a:tabLst>
            </a:pPr>
            <a:r>
              <a:rPr sz="1800" spc="-55" dirty="0">
                <a:latin typeface="Times New Roman"/>
                <a:cs typeface="Times New Roman"/>
              </a:rPr>
              <a:t>Read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operator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80" dirty="0">
                <a:latin typeface="Times New Roman"/>
                <a:cs typeface="Times New Roman"/>
              </a:rPr>
              <a:t>+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push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stack.</a:t>
            </a:r>
            <a:endParaRPr sz="1800">
              <a:latin typeface="Times New Roman"/>
              <a:cs typeface="Times New Roman"/>
            </a:endParaRPr>
          </a:p>
          <a:p>
            <a:pPr marL="292100" marR="19050" indent="-279400">
              <a:lnSpc>
                <a:spcPts val="2200"/>
              </a:lnSpc>
              <a:spcBef>
                <a:spcPts val="10"/>
              </a:spcBef>
              <a:buChar char="•"/>
              <a:tabLst>
                <a:tab pos="292100" algn="l"/>
                <a:tab pos="297815" algn="l"/>
              </a:tabLst>
            </a:pPr>
            <a:r>
              <a:rPr sz="1800" dirty="0">
                <a:latin typeface="Arial MT"/>
                <a:cs typeface="Arial MT"/>
              </a:rPr>
              <a:t>	</a:t>
            </a:r>
            <a:r>
              <a:rPr sz="1800" spc="-55" dirty="0">
                <a:latin typeface="Times New Roman"/>
                <a:cs typeface="Times New Roman"/>
              </a:rPr>
              <a:t>Read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append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string.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20"/>
              </a:lnSpc>
              <a:tabLst>
                <a:tab pos="297815" algn="l"/>
              </a:tabLst>
            </a:pPr>
            <a:r>
              <a:rPr sz="1800" spc="-50" dirty="0">
                <a:latin typeface="Arial MT"/>
                <a:cs typeface="Arial MT"/>
              </a:rPr>
              <a:t>•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180" dirty="0">
                <a:latin typeface="Times New Roman"/>
                <a:cs typeface="Times New Roman"/>
              </a:rPr>
              <a:t>+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50" dirty="0">
                <a:latin typeface="Times New Roman"/>
                <a:cs typeface="Times New Roman"/>
              </a:rPr>
              <a:t> lower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precedence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push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*</a:t>
            </a:r>
            <a:endParaRPr sz="180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stack.</a:t>
            </a:r>
            <a:endParaRPr sz="1800">
              <a:latin typeface="Times New Roman"/>
              <a:cs typeface="Times New Roman"/>
            </a:endParaRPr>
          </a:p>
          <a:p>
            <a:pPr marL="292100" marR="14604" indent="-279400">
              <a:lnSpc>
                <a:spcPts val="2100"/>
              </a:lnSpc>
              <a:spcBef>
                <a:spcPts val="160"/>
              </a:spcBef>
              <a:buChar char="•"/>
              <a:tabLst>
                <a:tab pos="292100" algn="l"/>
                <a:tab pos="297815" algn="l"/>
              </a:tabLst>
            </a:pPr>
            <a:r>
              <a:rPr sz="1800" dirty="0">
                <a:latin typeface="Arial MT"/>
                <a:cs typeface="Arial MT"/>
              </a:rPr>
              <a:t>	</a:t>
            </a:r>
            <a:r>
              <a:rPr sz="1800" spc="-55" dirty="0">
                <a:latin typeface="Times New Roman"/>
                <a:cs typeface="Times New Roman"/>
              </a:rPr>
              <a:t>Read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append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string.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40"/>
              </a:lnSpc>
              <a:buFont typeface="Arial MT"/>
              <a:buChar char="•"/>
              <a:tabLst>
                <a:tab pos="297815" algn="l"/>
              </a:tabLst>
            </a:pPr>
            <a:r>
              <a:rPr sz="1800" dirty="0">
                <a:latin typeface="Times New Roman"/>
                <a:cs typeface="Times New Roman"/>
              </a:rPr>
              <a:t>find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‘=‘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expression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ends.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Pop</a:t>
            </a:r>
            <a:endParaRPr sz="1800">
              <a:latin typeface="Times New Roman"/>
              <a:cs typeface="Times New Roman"/>
            </a:endParaRPr>
          </a:p>
          <a:p>
            <a:pPr marL="292100" marR="253365">
              <a:lnSpc>
                <a:spcPts val="2100"/>
              </a:lnSpc>
              <a:spcBef>
                <a:spcPts val="160"/>
              </a:spcBef>
            </a:pPr>
            <a:r>
              <a:rPr sz="1800" spc="-70" dirty="0">
                <a:latin typeface="Times New Roman"/>
                <a:cs typeface="Times New Roman"/>
              </a:rPr>
              <a:t>all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values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stack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append </a:t>
            </a:r>
            <a:r>
              <a:rPr sz="1800" dirty="0">
                <a:latin typeface="Times New Roman"/>
                <a:cs typeface="Times New Roman"/>
              </a:rPr>
              <a:t>them to the output </a:t>
            </a:r>
            <a:r>
              <a:rPr sz="1800" spc="-10" dirty="0">
                <a:latin typeface="Times New Roman"/>
                <a:cs typeface="Times New Roman"/>
              </a:rPr>
              <a:t>string.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405" y="1286085"/>
            <a:ext cx="5727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8880" algn="l"/>
                <a:tab pos="3224530" algn="l"/>
              </a:tabLst>
            </a:pPr>
            <a:r>
              <a:rPr spc="-10" dirty="0"/>
              <a:t>Infix</a:t>
            </a:r>
            <a:r>
              <a:rPr dirty="0"/>
              <a:t>	to</a:t>
            </a:r>
            <a:r>
              <a:rPr spc="90" dirty="0"/>
              <a:t> </a:t>
            </a:r>
            <a:r>
              <a:rPr spc="-10" dirty="0"/>
              <a:t>Prefix</a:t>
            </a:r>
            <a:r>
              <a:rPr dirty="0"/>
              <a:t>	</a:t>
            </a:r>
            <a:r>
              <a:rPr spc="-70" dirty="0"/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589952"/>
            <a:ext cx="1231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spc="-45" dirty="0">
                <a:solidFill>
                  <a:srgbClr val="262626"/>
                </a:solidFill>
                <a:latin typeface="Times New Roman"/>
                <a:cs typeface="Times New Roman"/>
              </a:rPr>
              <a:t>A+B*C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41" y="3615603"/>
            <a:ext cx="2216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spc="-30" dirty="0">
                <a:solidFill>
                  <a:srgbClr val="262626"/>
                </a:solidFill>
                <a:latin typeface="Times New Roman"/>
                <a:cs typeface="Times New Roman"/>
              </a:rPr>
              <a:t>OutputString:</a:t>
            </a:r>
            <a:r>
              <a:rPr sz="24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62626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21500" y="2920752"/>
            <a:ext cx="7304405" cy="1790700"/>
            <a:chOff x="2421500" y="2920752"/>
            <a:chExt cx="7304405" cy="1790700"/>
          </a:xfrm>
        </p:grpSpPr>
        <p:sp>
          <p:nvSpPr>
            <p:cNvPr id="6" name="object 6"/>
            <p:cNvSpPr/>
            <p:nvPr/>
          </p:nvSpPr>
          <p:spPr>
            <a:xfrm>
              <a:off x="8329560" y="2976170"/>
              <a:ext cx="1390015" cy="432434"/>
            </a:xfrm>
            <a:custGeom>
              <a:avLst/>
              <a:gdLst/>
              <a:ahLst/>
              <a:cxnLst/>
              <a:rect l="l" t="t" r="r" b="b"/>
              <a:pathLst>
                <a:path w="1390015" h="432435">
                  <a:moveTo>
                    <a:pt x="1389626" y="0"/>
                  </a:moveTo>
                  <a:lnTo>
                    <a:pt x="0" y="0"/>
                  </a:lnTo>
                  <a:lnTo>
                    <a:pt x="0" y="432141"/>
                  </a:lnTo>
                  <a:lnTo>
                    <a:pt x="1389626" y="432141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95A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29560" y="3408311"/>
              <a:ext cx="1390015" cy="432434"/>
            </a:xfrm>
            <a:custGeom>
              <a:avLst/>
              <a:gdLst/>
              <a:ahLst/>
              <a:cxnLst/>
              <a:rect l="l" t="t" r="r" b="b"/>
              <a:pathLst>
                <a:path w="1390015" h="432435">
                  <a:moveTo>
                    <a:pt x="1389626" y="0"/>
                  </a:moveTo>
                  <a:lnTo>
                    <a:pt x="0" y="0"/>
                  </a:lnTo>
                  <a:lnTo>
                    <a:pt x="0" y="432141"/>
                  </a:lnTo>
                  <a:lnTo>
                    <a:pt x="1389626" y="432141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E0E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29560" y="3840453"/>
              <a:ext cx="1390015" cy="432434"/>
            </a:xfrm>
            <a:custGeom>
              <a:avLst/>
              <a:gdLst/>
              <a:ahLst/>
              <a:cxnLst/>
              <a:rect l="l" t="t" r="r" b="b"/>
              <a:pathLst>
                <a:path w="1390015" h="432435">
                  <a:moveTo>
                    <a:pt x="1389626" y="0"/>
                  </a:moveTo>
                  <a:lnTo>
                    <a:pt x="0" y="0"/>
                  </a:lnTo>
                  <a:lnTo>
                    <a:pt x="0" y="432142"/>
                  </a:lnTo>
                  <a:lnTo>
                    <a:pt x="1389626" y="432142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F1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29560" y="4272596"/>
              <a:ext cx="1390015" cy="432434"/>
            </a:xfrm>
            <a:custGeom>
              <a:avLst/>
              <a:gdLst/>
              <a:ahLst/>
              <a:cxnLst/>
              <a:rect l="l" t="t" r="r" b="b"/>
              <a:pathLst>
                <a:path w="1390015" h="432435">
                  <a:moveTo>
                    <a:pt x="1389626" y="0"/>
                  </a:moveTo>
                  <a:lnTo>
                    <a:pt x="0" y="0"/>
                  </a:lnTo>
                  <a:lnTo>
                    <a:pt x="0" y="432141"/>
                  </a:lnTo>
                  <a:lnTo>
                    <a:pt x="1389626" y="432141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E0E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23199" y="3389274"/>
              <a:ext cx="1402715" cy="890269"/>
            </a:xfrm>
            <a:custGeom>
              <a:avLst/>
              <a:gdLst/>
              <a:ahLst/>
              <a:cxnLst/>
              <a:rect l="l" t="t" r="r" b="b"/>
              <a:pathLst>
                <a:path w="1402715" h="890270">
                  <a:moveTo>
                    <a:pt x="1402334" y="876973"/>
                  </a:moveTo>
                  <a:lnTo>
                    <a:pt x="0" y="876973"/>
                  </a:lnTo>
                  <a:lnTo>
                    <a:pt x="0" y="889673"/>
                  </a:lnTo>
                  <a:lnTo>
                    <a:pt x="1402334" y="889673"/>
                  </a:lnTo>
                  <a:lnTo>
                    <a:pt x="1402334" y="876973"/>
                  </a:lnTo>
                  <a:close/>
                </a:path>
                <a:path w="1402715" h="890270">
                  <a:moveTo>
                    <a:pt x="1402334" y="444830"/>
                  </a:moveTo>
                  <a:lnTo>
                    <a:pt x="0" y="444830"/>
                  </a:lnTo>
                  <a:lnTo>
                    <a:pt x="0" y="457530"/>
                  </a:lnTo>
                  <a:lnTo>
                    <a:pt x="1402334" y="457530"/>
                  </a:lnTo>
                  <a:lnTo>
                    <a:pt x="1402334" y="444830"/>
                  </a:lnTo>
                  <a:close/>
                </a:path>
                <a:path w="1402715" h="890270">
                  <a:moveTo>
                    <a:pt x="1402334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402334" y="38100"/>
                  </a:lnTo>
                  <a:lnTo>
                    <a:pt x="14023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23210" y="2969820"/>
              <a:ext cx="1402715" cy="1741805"/>
            </a:xfrm>
            <a:custGeom>
              <a:avLst/>
              <a:gdLst/>
              <a:ahLst/>
              <a:cxnLst/>
              <a:rect l="l" t="t" r="r" b="b"/>
              <a:pathLst>
                <a:path w="1402715" h="1741804">
                  <a:moveTo>
                    <a:pt x="6350" y="0"/>
                  </a:moveTo>
                  <a:lnTo>
                    <a:pt x="6350" y="1741267"/>
                  </a:lnTo>
                </a:path>
                <a:path w="1402715" h="1741804">
                  <a:moveTo>
                    <a:pt x="1395975" y="0"/>
                  </a:moveTo>
                  <a:lnTo>
                    <a:pt x="1395975" y="1741267"/>
                  </a:lnTo>
                </a:path>
                <a:path w="1402715" h="1741804">
                  <a:moveTo>
                    <a:pt x="0" y="6350"/>
                  </a:moveTo>
                  <a:lnTo>
                    <a:pt x="1402325" y="6350"/>
                  </a:lnTo>
                </a:path>
                <a:path w="1402715" h="1741804">
                  <a:moveTo>
                    <a:pt x="0" y="1734917"/>
                  </a:moveTo>
                  <a:lnTo>
                    <a:pt x="1402325" y="1734917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07224" y="2977902"/>
              <a:ext cx="0" cy="297180"/>
            </a:xfrm>
            <a:custGeom>
              <a:avLst/>
              <a:gdLst/>
              <a:ahLst/>
              <a:cxnLst/>
              <a:rect l="l" t="t" r="r" b="b"/>
              <a:pathLst>
                <a:path h="297179">
                  <a:moveTo>
                    <a:pt x="0" y="296862"/>
                  </a:moveTo>
                  <a:lnTo>
                    <a:pt x="0" y="0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21500" y="2920752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85725" y="0"/>
                  </a:moveTo>
                  <a:lnTo>
                    <a:pt x="0" y="171450"/>
                  </a:lnTo>
                  <a:lnTo>
                    <a:pt x="171450" y="17145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326275" y="2761472"/>
            <a:ext cx="279654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91465" marR="5080" indent="-279400">
              <a:lnSpc>
                <a:spcPts val="2100"/>
              </a:lnSpc>
              <a:spcBef>
                <a:spcPts val="219"/>
              </a:spcBef>
              <a:buChar char="•"/>
              <a:tabLst>
                <a:tab pos="291465" algn="l"/>
                <a:tab pos="297815" algn="l"/>
              </a:tabLst>
            </a:pPr>
            <a:r>
              <a:rPr sz="1800" dirty="0">
                <a:latin typeface="Arial MT"/>
                <a:cs typeface="Arial MT"/>
              </a:rPr>
              <a:t>	</a:t>
            </a:r>
            <a:r>
              <a:rPr sz="1800" spc="-55" dirty="0">
                <a:latin typeface="Times New Roman"/>
                <a:cs typeface="Times New Roman"/>
              </a:rPr>
              <a:t>Read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append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end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r>
              <a:rPr sz="1800" spc="-10" dirty="0">
                <a:latin typeface="Times New Roman"/>
                <a:cs typeface="Times New Roman"/>
              </a:rPr>
              <a:t> string.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405" y="1286085"/>
            <a:ext cx="5727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8880" algn="l"/>
                <a:tab pos="3224530" algn="l"/>
              </a:tabLst>
            </a:pPr>
            <a:r>
              <a:rPr spc="-10" dirty="0"/>
              <a:t>Infix</a:t>
            </a:r>
            <a:r>
              <a:rPr dirty="0"/>
              <a:t>	to</a:t>
            </a:r>
            <a:r>
              <a:rPr spc="90" dirty="0"/>
              <a:t> </a:t>
            </a:r>
            <a:r>
              <a:rPr spc="-10" dirty="0"/>
              <a:t>Prefix</a:t>
            </a:r>
            <a:r>
              <a:rPr dirty="0"/>
              <a:t>	</a:t>
            </a:r>
            <a:r>
              <a:rPr spc="-70" dirty="0"/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589952"/>
            <a:ext cx="1231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spc="-45" dirty="0">
                <a:solidFill>
                  <a:srgbClr val="262626"/>
                </a:solidFill>
                <a:latin typeface="Times New Roman"/>
                <a:cs typeface="Times New Roman"/>
              </a:rPr>
              <a:t>A+B*C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41" y="3615603"/>
            <a:ext cx="2216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spc="-30" dirty="0">
                <a:solidFill>
                  <a:srgbClr val="262626"/>
                </a:solidFill>
                <a:latin typeface="Times New Roman"/>
                <a:cs typeface="Times New Roman"/>
              </a:rPr>
              <a:t>OutputString:</a:t>
            </a:r>
            <a:r>
              <a:rPr sz="24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62626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23210" y="2969820"/>
          <a:ext cx="1389380" cy="172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5A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*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2259267" y="2920752"/>
            <a:ext cx="171450" cy="354330"/>
            <a:chOff x="2259267" y="2920752"/>
            <a:chExt cx="171450" cy="354330"/>
          </a:xfrm>
        </p:grpSpPr>
        <p:sp>
          <p:nvSpPr>
            <p:cNvPr id="7" name="object 7"/>
            <p:cNvSpPr/>
            <p:nvPr/>
          </p:nvSpPr>
          <p:spPr>
            <a:xfrm>
              <a:off x="2344992" y="2977902"/>
              <a:ext cx="0" cy="297180"/>
            </a:xfrm>
            <a:custGeom>
              <a:avLst/>
              <a:gdLst/>
              <a:ahLst/>
              <a:cxnLst/>
              <a:rect l="l" t="t" r="r" b="b"/>
              <a:pathLst>
                <a:path h="297179">
                  <a:moveTo>
                    <a:pt x="0" y="296862"/>
                  </a:moveTo>
                  <a:lnTo>
                    <a:pt x="0" y="0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59267" y="2920752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85725" y="0"/>
                  </a:moveTo>
                  <a:lnTo>
                    <a:pt x="0" y="171450"/>
                  </a:lnTo>
                  <a:lnTo>
                    <a:pt x="171450" y="17145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08287" y="2761471"/>
            <a:ext cx="2796540" cy="8458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92100" marR="5080" indent="-279400">
              <a:lnSpc>
                <a:spcPts val="2100"/>
              </a:lnSpc>
              <a:spcBef>
                <a:spcPts val="219"/>
              </a:spcBef>
              <a:buChar char="•"/>
              <a:tabLst>
                <a:tab pos="292100" algn="l"/>
                <a:tab pos="297815" algn="l"/>
              </a:tabLst>
            </a:pPr>
            <a:r>
              <a:rPr sz="1800" dirty="0">
                <a:latin typeface="Arial MT"/>
                <a:cs typeface="Arial MT"/>
              </a:rPr>
              <a:t>	</a:t>
            </a:r>
            <a:r>
              <a:rPr sz="1800" spc="-55" dirty="0">
                <a:latin typeface="Times New Roman"/>
                <a:cs typeface="Times New Roman"/>
              </a:rPr>
              <a:t>Read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append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start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string.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40"/>
              </a:lnSpc>
              <a:buFont typeface="Arial MT"/>
              <a:buChar char="•"/>
              <a:tabLst>
                <a:tab pos="297815" algn="l"/>
              </a:tabLst>
            </a:pPr>
            <a:r>
              <a:rPr sz="1800" dirty="0">
                <a:latin typeface="Times New Roman"/>
                <a:cs typeface="Times New Roman"/>
              </a:rPr>
              <a:t>Push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35" dirty="0">
                <a:latin typeface="Times New Roman"/>
                <a:cs typeface="Times New Roman"/>
              </a:rPr>
              <a:t>*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stack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405" y="1286085"/>
            <a:ext cx="5727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8880" algn="l"/>
                <a:tab pos="3224530" algn="l"/>
              </a:tabLst>
            </a:pPr>
            <a:r>
              <a:rPr spc="-10" dirty="0"/>
              <a:t>Infix</a:t>
            </a:r>
            <a:r>
              <a:rPr dirty="0"/>
              <a:t>	to</a:t>
            </a:r>
            <a:r>
              <a:rPr spc="90" dirty="0"/>
              <a:t> </a:t>
            </a:r>
            <a:r>
              <a:rPr spc="-10" dirty="0"/>
              <a:t>Prefix</a:t>
            </a:r>
            <a:r>
              <a:rPr dirty="0"/>
              <a:t>	</a:t>
            </a:r>
            <a:r>
              <a:rPr spc="-70" dirty="0"/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589952"/>
            <a:ext cx="1231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spc="-45" dirty="0">
                <a:solidFill>
                  <a:srgbClr val="262626"/>
                </a:solidFill>
                <a:latin typeface="Times New Roman"/>
                <a:cs typeface="Times New Roman"/>
              </a:rPr>
              <a:t>A+B*C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41" y="3615603"/>
            <a:ext cx="2403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spc="-30" dirty="0">
                <a:solidFill>
                  <a:srgbClr val="262626"/>
                </a:solidFill>
                <a:latin typeface="Times New Roman"/>
                <a:cs typeface="Times New Roman"/>
              </a:rPr>
              <a:t>OutputString:</a:t>
            </a:r>
            <a:r>
              <a:rPr sz="24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62626"/>
                </a:solidFill>
                <a:latin typeface="Times New Roman"/>
                <a:cs typeface="Times New Roman"/>
              </a:rPr>
              <a:t>BC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23210" y="2969820"/>
          <a:ext cx="1389380" cy="172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5A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*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2111783" y="2935500"/>
            <a:ext cx="171450" cy="354330"/>
            <a:chOff x="2111783" y="2935500"/>
            <a:chExt cx="171450" cy="354330"/>
          </a:xfrm>
        </p:grpSpPr>
        <p:sp>
          <p:nvSpPr>
            <p:cNvPr id="7" name="object 7"/>
            <p:cNvSpPr/>
            <p:nvPr/>
          </p:nvSpPr>
          <p:spPr>
            <a:xfrm>
              <a:off x="2197508" y="2992651"/>
              <a:ext cx="0" cy="297180"/>
            </a:xfrm>
            <a:custGeom>
              <a:avLst/>
              <a:gdLst/>
              <a:ahLst/>
              <a:cxnLst/>
              <a:rect l="l" t="t" r="r" b="b"/>
              <a:pathLst>
                <a:path h="297179">
                  <a:moveTo>
                    <a:pt x="0" y="296862"/>
                  </a:moveTo>
                  <a:lnTo>
                    <a:pt x="0" y="0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11783" y="2935500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85725" y="0"/>
                  </a:moveTo>
                  <a:lnTo>
                    <a:pt x="0" y="171450"/>
                  </a:lnTo>
                  <a:lnTo>
                    <a:pt x="171450" y="17145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08287" y="2761471"/>
            <a:ext cx="2796540" cy="13919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92100" marR="5080" indent="-279400">
              <a:lnSpc>
                <a:spcPts val="2100"/>
              </a:lnSpc>
              <a:spcBef>
                <a:spcPts val="219"/>
              </a:spcBef>
              <a:buChar char="•"/>
              <a:tabLst>
                <a:tab pos="292100" algn="l"/>
                <a:tab pos="297815" algn="l"/>
              </a:tabLst>
            </a:pPr>
            <a:r>
              <a:rPr sz="1800" dirty="0">
                <a:latin typeface="Arial MT"/>
                <a:cs typeface="Arial MT"/>
              </a:rPr>
              <a:t>	</a:t>
            </a:r>
            <a:r>
              <a:rPr sz="1800" spc="-55" dirty="0">
                <a:latin typeface="Times New Roman"/>
                <a:cs typeface="Times New Roman"/>
              </a:rPr>
              <a:t>Read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append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start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r>
              <a:rPr sz="1800" spc="-10" dirty="0">
                <a:latin typeface="Times New Roman"/>
                <a:cs typeface="Times New Roman"/>
              </a:rPr>
              <a:t> string.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10"/>
              </a:lnSpc>
              <a:buFont typeface="Arial MT"/>
              <a:buChar char="•"/>
              <a:tabLst>
                <a:tab pos="297815" algn="l"/>
              </a:tabLst>
            </a:pPr>
            <a:r>
              <a:rPr sz="1800" dirty="0">
                <a:latin typeface="Times New Roman"/>
                <a:cs typeface="Times New Roman"/>
              </a:rPr>
              <a:t>Push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*</a:t>
            </a:r>
            <a:endParaRPr sz="1800">
              <a:latin typeface="Times New Roman"/>
              <a:cs typeface="Times New Roman"/>
            </a:endParaRPr>
          </a:p>
          <a:p>
            <a:pPr marL="292100" marR="193040" indent="-279400">
              <a:lnSpc>
                <a:spcPts val="2200"/>
              </a:lnSpc>
              <a:spcBef>
                <a:spcPts val="10"/>
              </a:spcBef>
              <a:buChar char="•"/>
              <a:tabLst>
                <a:tab pos="292100" algn="l"/>
                <a:tab pos="297815" algn="l"/>
              </a:tabLst>
            </a:pPr>
            <a:r>
              <a:rPr sz="1800" dirty="0">
                <a:latin typeface="Arial MT"/>
                <a:cs typeface="Arial MT"/>
              </a:rPr>
              <a:t>	</a:t>
            </a:r>
            <a:r>
              <a:rPr sz="1800" spc="-55" dirty="0">
                <a:latin typeface="Times New Roman"/>
                <a:cs typeface="Times New Roman"/>
              </a:rPr>
              <a:t>Read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append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start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string.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405" y="1286085"/>
            <a:ext cx="5727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8880" algn="l"/>
                <a:tab pos="3224530" algn="l"/>
              </a:tabLst>
            </a:pPr>
            <a:r>
              <a:rPr spc="-10" dirty="0"/>
              <a:t>Infix</a:t>
            </a:r>
            <a:r>
              <a:rPr dirty="0"/>
              <a:t>	to</a:t>
            </a:r>
            <a:r>
              <a:rPr spc="90" dirty="0"/>
              <a:t> </a:t>
            </a:r>
            <a:r>
              <a:rPr spc="-10" dirty="0"/>
              <a:t>Prefix</a:t>
            </a:r>
            <a:r>
              <a:rPr dirty="0"/>
              <a:t>	</a:t>
            </a:r>
            <a:r>
              <a:rPr spc="-70" dirty="0"/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589952"/>
            <a:ext cx="1231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spc="-45" dirty="0">
                <a:solidFill>
                  <a:srgbClr val="262626"/>
                </a:solidFill>
                <a:latin typeface="Times New Roman"/>
                <a:cs typeface="Times New Roman"/>
              </a:rPr>
              <a:t>A+B*C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41" y="3615603"/>
            <a:ext cx="2533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spc="-30" dirty="0">
                <a:solidFill>
                  <a:srgbClr val="262626"/>
                </a:solidFill>
                <a:latin typeface="Times New Roman"/>
                <a:cs typeface="Times New Roman"/>
              </a:rPr>
              <a:t>OutputString:</a:t>
            </a:r>
            <a:r>
              <a:rPr sz="2400" spc="-2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262626"/>
                </a:solidFill>
                <a:latin typeface="Times New Roman"/>
                <a:cs typeface="Times New Roman"/>
              </a:rPr>
              <a:t>*BC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23210" y="2969820"/>
          <a:ext cx="1389380" cy="172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5A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130" dirty="0">
                          <a:latin typeface="Times New Roman"/>
                          <a:cs typeface="Times New Roman"/>
                        </a:rPr>
                        <a:t>+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934803" y="2920752"/>
            <a:ext cx="171450" cy="354330"/>
            <a:chOff x="1934803" y="2920752"/>
            <a:chExt cx="171450" cy="354330"/>
          </a:xfrm>
        </p:grpSpPr>
        <p:sp>
          <p:nvSpPr>
            <p:cNvPr id="7" name="object 7"/>
            <p:cNvSpPr/>
            <p:nvPr/>
          </p:nvSpPr>
          <p:spPr>
            <a:xfrm>
              <a:off x="2020527" y="2977902"/>
              <a:ext cx="0" cy="297180"/>
            </a:xfrm>
            <a:custGeom>
              <a:avLst/>
              <a:gdLst/>
              <a:ahLst/>
              <a:cxnLst/>
              <a:rect l="l" t="t" r="r" b="b"/>
              <a:pathLst>
                <a:path h="297179">
                  <a:moveTo>
                    <a:pt x="0" y="296862"/>
                  </a:moveTo>
                  <a:lnTo>
                    <a:pt x="0" y="0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34803" y="2920752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85725" y="0"/>
                  </a:moveTo>
                  <a:lnTo>
                    <a:pt x="0" y="171450"/>
                  </a:lnTo>
                  <a:lnTo>
                    <a:pt x="171450" y="17145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08287" y="2761471"/>
            <a:ext cx="2796540" cy="27635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92100" marR="5080" indent="-279400">
              <a:lnSpc>
                <a:spcPts val="2100"/>
              </a:lnSpc>
              <a:spcBef>
                <a:spcPts val="219"/>
              </a:spcBef>
              <a:buChar char="•"/>
              <a:tabLst>
                <a:tab pos="292100" algn="l"/>
                <a:tab pos="297815" algn="l"/>
              </a:tabLst>
            </a:pPr>
            <a:r>
              <a:rPr sz="1800" dirty="0">
                <a:latin typeface="Arial MT"/>
                <a:cs typeface="Arial MT"/>
              </a:rPr>
              <a:t>	</a:t>
            </a:r>
            <a:r>
              <a:rPr sz="1800" spc="-55" dirty="0">
                <a:latin typeface="Times New Roman"/>
                <a:cs typeface="Times New Roman"/>
              </a:rPr>
              <a:t>Read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append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start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r>
              <a:rPr sz="1800" spc="-10" dirty="0">
                <a:latin typeface="Times New Roman"/>
                <a:cs typeface="Times New Roman"/>
              </a:rPr>
              <a:t> string..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10"/>
              </a:lnSpc>
              <a:buFont typeface="Arial MT"/>
              <a:buChar char="•"/>
              <a:tabLst>
                <a:tab pos="297815" algn="l"/>
              </a:tabLst>
            </a:pPr>
            <a:r>
              <a:rPr sz="1800" dirty="0">
                <a:latin typeface="Times New Roman"/>
                <a:cs typeface="Times New Roman"/>
              </a:rPr>
              <a:t>Push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35" dirty="0">
                <a:latin typeface="Times New Roman"/>
                <a:cs typeface="Times New Roman"/>
              </a:rPr>
              <a:t>*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stack.</a:t>
            </a:r>
            <a:endParaRPr sz="1800">
              <a:latin typeface="Times New Roman"/>
              <a:cs typeface="Times New Roman"/>
            </a:endParaRPr>
          </a:p>
          <a:p>
            <a:pPr marL="292100" marR="345440" indent="-279400">
              <a:lnSpc>
                <a:spcPts val="2200"/>
              </a:lnSpc>
              <a:spcBef>
                <a:spcPts val="10"/>
              </a:spcBef>
              <a:buChar char="•"/>
              <a:tabLst>
                <a:tab pos="292100" algn="l"/>
                <a:tab pos="297815" algn="l"/>
              </a:tabLst>
            </a:pPr>
            <a:r>
              <a:rPr sz="1800" dirty="0">
                <a:latin typeface="Arial MT"/>
                <a:cs typeface="Arial MT"/>
              </a:rPr>
              <a:t>	</a:t>
            </a:r>
            <a:r>
              <a:rPr sz="1800" spc="-55" dirty="0">
                <a:latin typeface="Times New Roman"/>
                <a:cs typeface="Times New Roman"/>
              </a:rPr>
              <a:t>Read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append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start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string.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20"/>
              </a:lnSpc>
              <a:tabLst>
                <a:tab pos="297815" algn="l"/>
              </a:tabLst>
            </a:pPr>
            <a:r>
              <a:rPr sz="1800" spc="-50" dirty="0">
                <a:latin typeface="Arial MT"/>
                <a:cs typeface="Arial MT"/>
              </a:rPr>
              <a:t>•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180" dirty="0">
                <a:latin typeface="Times New Roman"/>
                <a:cs typeface="Times New Roman"/>
              </a:rPr>
              <a:t>+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low </a:t>
            </a:r>
            <a:r>
              <a:rPr sz="1800" spc="-30" dirty="0">
                <a:latin typeface="Times New Roman"/>
                <a:cs typeface="Times New Roman"/>
              </a:rPr>
              <a:t>priority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as</a:t>
            </a:r>
            <a:endParaRPr sz="1800">
              <a:latin typeface="Times New Roman"/>
              <a:cs typeface="Times New Roman"/>
            </a:endParaRPr>
          </a:p>
          <a:p>
            <a:pPr marL="292100" marR="128905">
              <a:lnSpc>
                <a:spcPct val="100299"/>
              </a:lnSpc>
              <a:spcBef>
                <a:spcPts val="30"/>
              </a:spcBef>
            </a:pPr>
            <a:r>
              <a:rPr sz="1800" spc="-10" dirty="0">
                <a:latin typeface="Times New Roman"/>
                <a:cs typeface="Times New Roman"/>
              </a:rPr>
              <a:t>compared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*.Dont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put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30" dirty="0">
                <a:latin typeface="Times New Roman"/>
                <a:cs typeface="Times New Roman"/>
              </a:rPr>
              <a:t>+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stack;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Pop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35" dirty="0">
                <a:latin typeface="Times New Roman"/>
                <a:cs typeface="Times New Roman"/>
              </a:rPr>
              <a:t>*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then </a:t>
            </a:r>
            <a:r>
              <a:rPr sz="1800" dirty="0">
                <a:latin typeface="Times New Roman"/>
                <a:cs typeface="Times New Roman"/>
              </a:rPr>
              <a:t>push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+.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Append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35" dirty="0">
                <a:latin typeface="Times New Roman"/>
                <a:cs typeface="Times New Roman"/>
              </a:rPr>
              <a:t>*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start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string.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4774" y="1286085"/>
            <a:ext cx="41071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61160" algn="l"/>
              </a:tabLst>
            </a:pPr>
            <a:r>
              <a:rPr spc="-10" dirty="0"/>
              <a:t>Postfix</a:t>
            </a:r>
            <a:r>
              <a:rPr dirty="0"/>
              <a:t>	</a:t>
            </a:r>
            <a:r>
              <a:rPr spc="-40" dirty="0"/>
              <a:t>Expression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589952"/>
            <a:ext cx="4000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Operators</a:t>
            </a:r>
            <a:r>
              <a:rPr sz="2400" spc="-50" dirty="0">
                <a:solidFill>
                  <a:srgbClr val="262626"/>
                </a:solidFill>
                <a:latin typeface="Times New Roman"/>
                <a:cs typeface="Times New Roman"/>
              </a:rPr>
              <a:t> follow</a:t>
            </a:r>
            <a:r>
              <a:rPr sz="24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24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62626"/>
                </a:solidFill>
                <a:latin typeface="Times New Roman"/>
                <a:cs typeface="Times New Roman"/>
              </a:rPr>
              <a:t>operands.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53701" y="3412270"/>
          <a:ext cx="8128000" cy="1851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Infix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Expression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5A73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Postfix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Expression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5A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a+b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ab+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a+b*c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abc*+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(a+b)*c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ab+c*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(a-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b)*(c+d)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405" y="1286085"/>
            <a:ext cx="5727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8880" algn="l"/>
                <a:tab pos="3224530" algn="l"/>
              </a:tabLst>
            </a:pPr>
            <a:r>
              <a:rPr spc="-10" dirty="0"/>
              <a:t>Infix</a:t>
            </a:r>
            <a:r>
              <a:rPr dirty="0"/>
              <a:t>	to</a:t>
            </a:r>
            <a:r>
              <a:rPr spc="90" dirty="0"/>
              <a:t> </a:t>
            </a:r>
            <a:r>
              <a:rPr spc="-10" dirty="0"/>
              <a:t>Prefix</a:t>
            </a:r>
            <a:r>
              <a:rPr dirty="0"/>
              <a:t>	</a:t>
            </a:r>
            <a:r>
              <a:rPr spc="-70" dirty="0"/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589952"/>
            <a:ext cx="1231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spc="-45" dirty="0">
                <a:solidFill>
                  <a:srgbClr val="262626"/>
                </a:solidFill>
                <a:latin typeface="Times New Roman"/>
                <a:cs typeface="Times New Roman"/>
              </a:rPr>
              <a:t>A+B*C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41" y="3615603"/>
            <a:ext cx="2501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spc="-30" dirty="0">
                <a:solidFill>
                  <a:srgbClr val="262626"/>
                </a:solidFill>
                <a:latin typeface="Times New Roman"/>
                <a:cs typeface="Times New Roman"/>
              </a:rPr>
              <a:t>OuptString:</a:t>
            </a:r>
            <a:r>
              <a:rPr sz="2400" spc="-7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62626"/>
                </a:solidFill>
                <a:latin typeface="Times New Roman"/>
                <a:cs typeface="Times New Roman"/>
              </a:rPr>
              <a:t>A*BC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23210" y="2969820"/>
          <a:ext cx="1389380" cy="172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5A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130" dirty="0">
                          <a:latin typeface="Times New Roman"/>
                          <a:cs typeface="Times New Roman"/>
                        </a:rPr>
                        <a:t>+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713576" y="2920752"/>
            <a:ext cx="171450" cy="354330"/>
            <a:chOff x="1713576" y="2920752"/>
            <a:chExt cx="171450" cy="354330"/>
          </a:xfrm>
        </p:grpSpPr>
        <p:sp>
          <p:nvSpPr>
            <p:cNvPr id="7" name="object 7"/>
            <p:cNvSpPr/>
            <p:nvPr/>
          </p:nvSpPr>
          <p:spPr>
            <a:xfrm>
              <a:off x="1799301" y="2977902"/>
              <a:ext cx="0" cy="297180"/>
            </a:xfrm>
            <a:custGeom>
              <a:avLst/>
              <a:gdLst/>
              <a:ahLst/>
              <a:cxnLst/>
              <a:rect l="l" t="t" r="r" b="b"/>
              <a:pathLst>
                <a:path h="297179">
                  <a:moveTo>
                    <a:pt x="0" y="296862"/>
                  </a:moveTo>
                  <a:lnTo>
                    <a:pt x="0" y="0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3576" y="2920752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85725" y="0"/>
                  </a:moveTo>
                  <a:lnTo>
                    <a:pt x="0" y="171450"/>
                  </a:lnTo>
                  <a:lnTo>
                    <a:pt x="171450" y="17145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08287" y="2761471"/>
            <a:ext cx="2796540" cy="33096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92100" marR="5080" indent="-279400">
              <a:lnSpc>
                <a:spcPts val="2100"/>
              </a:lnSpc>
              <a:spcBef>
                <a:spcPts val="219"/>
              </a:spcBef>
              <a:buChar char="•"/>
              <a:tabLst>
                <a:tab pos="292100" algn="l"/>
                <a:tab pos="297815" algn="l"/>
              </a:tabLst>
            </a:pPr>
            <a:r>
              <a:rPr sz="1800" dirty="0">
                <a:latin typeface="Arial MT"/>
                <a:cs typeface="Arial MT"/>
              </a:rPr>
              <a:t>	</a:t>
            </a:r>
            <a:r>
              <a:rPr sz="1800" spc="-55" dirty="0">
                <a:latin typeface="Times New Roman"/>
                <a:cs typeface="Times New Roman"/>
              </a:rPr>
              <a:t>Read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append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start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r>
              <a:rPr sz="1800" spc="-10" dirty="0">
                <a:latin typeface="Times New Roman"/>
                <a:cs typeface="Times New Roman"/>
              </a:rPr>
              <a:t> string..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10"/>
              </a:lnSpc>
              <a:buFont typeface="Arial MT"/>
              <a:buChar char="•"/>
              <a:tabLst>
                <a:tab pos="297815" algn="l"/>
              </a:tabLst>
            </a:pPr>
            <a:r>
              <a:rPr sz="1800" dirty="0">
                <a:latin typeface="Times New Roman"/>
                <a:cs typeface="Times New Roman"/>
              </a:rPr>
              <a:t>Push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35" dirty="0">
                <a:latin typeface="Times New Roman"/>
                <a:cs typeface="Times New Roman"/>
              </a:rPr>
              <a:t>*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stack.</a:t>
            </a:r>
            <a:endParaRPr sz="1800">
              <a:latin typeface="Times New Roman"/>
              <a:cs typeface="Times New Roman"/>
            </a:endParaRPr>
          </a:p>
          <a:p>
            <a:pPr marL="292100" marR="345440" indent="-279400">
              <a:lnSpc>
                <a:spcPts val="2200"/>
              </a:lnSpc>
              <a:spcBef>
                <a:spcPts val="10"/>
              </a:spcBef>
              <a:buChar char="•"/>
              <a:tabLst>
                <a:tab pos="292100" algn="l"/>
                <a:tab pos="297815" algn="l"/>
              </a:tabLst>
            </a:pPr>
            <a:r>
              <a:rPr sz="1800" dirty="0">
                <a:latin typeface="Arial MT"/>
                <a:cs typeface="Arial MT"/>
              </a:rPr>
              <a:t>	</a:t>
            </a:r>
            <a:r>
              <a:rPr sz="1800" spc="-55" dirty="0">
                <a:latin typeface="Times New Roman"/>
                <a:cs typeface="Times New Roman"/>
              </a:rPr>
              <a:t>Read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append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start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string.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20"/>
              </a:lnSpc>
              <a:tabLst>
                <a:tab pos="297815" algn="l"/>
              </a:tabLst>
            </a:pPr>
            <a:r>
              <a:rPr sz="1800" spc="-50" dirty="0">
                <a:latin typeface="Arial MT"/>
                <a:cs typeface="Arial MT"/>
              </a:rPr>
              <a:t>•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180" dirty="0">
                <a:latin typeface="Times New Roman"/>
                <a:cs typeface="Times New Roman"/>
              </a:rPr>
              <a:t>+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low </a:t>
            </a:r>
            <a:r>
              <a:rPr sz="1800" spc="-30" dirty="0">
                <a:latin typeface="Times New Roman"/>
                <a:cs typeface="Times New Roman"/>
              </a:rPr>
              <a:t>priority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as</a:t>
            </a:r>
            <a:endParaRPr sz="1800">
              <a:latin typeface="Times New Roman"/>
              <a:cs typeface="Times New Roman"/>
            </a:endParaRPr>
          </a:p>
          <a:p>
            <a:pPr marL="292100" marR="36195">
              <a:lnSpc>
                <a:spcPct val="100299"/>
              </a:lnSpc>
              <a:spcBef>
                <a:spcPts val="30"/>
              </a:spcBef>
            </a:pPr>
            <a:r>
              <a:rPr sz="1800" spc="-10" dirty="0">
                <a:latin typeface="Times New Roman"/>
                <a:cs typeface="Times New Roman"/>
              </a:rPr>
              <a:t>compared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95" dirty="0">
                <a:latin typeface="Times New Roman"/>
                <a:cs typeface="Times New Roman"/>
              </a:rPr>
              <a:t>*.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Don’t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put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130" dirty="0">
                <a:latin typeface="Times New Roman"/>
                <a:cs typeface="Times New Roman"/>
              </a:rPr>
              <a:t>+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stack;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Pop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35" dirty="0">
                <a:latin typeface="Times New Roman"/>
                <a:cs typeface="Times New Roman"/>
              </a:rPr>
              <a:t>*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then </a:t>
            </a:r>
            <a:r>
              <a:rPr sz="1800" dirty="0">
                <a:latin typeface="Times New Roman"/>
                <a:cs typeface="Times New Roman"/>
              </a:rPr>
              <a:t>push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+.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Append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35" dirty="0">
                <a:latin typeface="Times New Roman"/>
                <a:cs typeface="Times New Roman"/>
              </a:rPr>
              <a:t>*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start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string.</a:t>
            </a:r>
            <a:endParaRPr sz="1800">
              <a:latin typeface="Times New Roman"/>
              <a:cs typeface="Times New Roman"/>
            </a:endParaRPr>
          </a:p>
          <a:p>
            <a:pPr marL="292100" marR="250190" indent="-279400">
              <a:lnSpc>
                <a:spcPts val="2100"/>
              </a:lnSpc>
              <a:spcBef>
                <a:spcPts val="160"/>
              </a:spcBef>
              <a:buChar char="•"/>
              <a:tabLst>
                <a:tab pos="292100" algn="l"/>
                <a:tab pos="297815" algn="l"/>
              </a:tabLst>
            </a:pPr>
            <a:r>
              <a:rPr sz="1800" dirty="0">
                <a:latin typeface="Arial MT"/>
                <a:cs typeface="Arial MT"/>
              </a:rPr>
              <a:t>	</a:t>
            </a:r>
            <a:r>
              <a:rPr sz="1800" spc="-55" dirty="0">
                <a:latin typeface="Times New Roman"/>
                <a:cs typeface="Times New Roman"/>
              </a:rPr>
              <a:t>Read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append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start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string.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405" y="1286085"/>
            <a:ext cx="5727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8880" algn="l"/>
                <a:tab pos="3224530" algn="l"/>
              </a:tabLst>
            </a:pPr>
            <a:r>
              <a:rPr spc="-10" dirty="0"/>
              <a:t>Infix</a:t>
            </a:r>
            <a:r>
              <a:rPr dirty="0"/>
              <a:t>	to</a:t>
            </a:r>
            <a:r>
              <a:rPr spc="90" dirty="0"/>
              <a:t> </a:t>
            </a:r>
            <a:r>
              <a:rPr spc="-10" dirty="0"/>
              <a:t>Prefix</a:t>
            </a:r>
            <a:r>
              <a:rPr dirty="0"/>
              <a:t>	</a:t>
            </a:r>
            <a:r>
              <a:rPr spc="-70" dirty="0"/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589952"/>
            <a:ext cx="1231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spc="-45" dirty="0">
                <a:solidFill>
                  <a:srgbClr val="262626"/>
                </a:solidFill>
                <a:latin typeface="Times New Roman"/>
                <a:cs typeface="Times New Roman"/>
              </a:rPr>
              <a:t>A+B*C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41" y="3615603"/>
            <a:ext cx="2943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spc="-10" dirty="0">
                <a:solidFill>
                  <a:srgbClr val="262626"/>
                </a:solidFill>
                <a:latin typeface="Times New Roman"/>
                <a:cs typeface="Times New Roman"/>
              </a:rPr>
              <a:t>OutputString:+</a:t>
            </a:r>
            <a:r>
              <a:rPr sz="2400" spc="-3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62626"/>
                </a:solidFill>
                <a:latin typeface="Times New Roman"/>
                <a:cs typeface="Times New Roman"/>
              </a:rPr>
              <a:t>A*BC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36597" y="2906003"/>
            <a:ext cx="8188959" cy="1805305"/>
            <a:chOff x="1536597" y="2906003"/>
            <a:chExt cx="8188959" cy="1805305"/>
          </a:xfrm>
        </p:grpSpPr>
        <p:sp>
          <p:nvSpPr>
            <p:cNvPr id="6" name="object 6"/>
            <p:cNvSpPr/>
            <p:nvPr/>
          </p:nvSpPr>
          <p:spPr>
            <a:xfrm>
              <a:off x="8329560" y="2976170"/>
              <a:ext cx="1390015" cy="432434"/>
            </a:xfrm>
            <a:custGeom>
              <a:avLst/>
              <a:gdLst/>
              <a:ahLst/>
              <a:cxnLst/>
              <a:rect l="l" t="t" r="r" b="b"/>
              <a:pathLst>
                <a:path w="1390015" h="432435">
                  <a:moveTo>
                    <a:pt x="1389626" y="0"/>
                  </a:moveTo>
                  <a:lnTo>
                    <a:pt x="0" y="0"/>
                  </a:lnTo>
                  <a:lnTo>
                    <a:pt x="0" y="432141"/>
                  </a:lnTo>
                  <a:lnTo>
                    <a:pt x="1389626" y="432141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95A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29560" y="3408311"/>
              <a:ext cx="1390015" cy="432434"/>
            </a:xfrm>
            <a:custGeom>
              <a:avLst/>
              <a:gdLst/>
              <a:ahLst/>
              <a:cxnLst/>
              <a:rect l="l" t="t" r="r" b="b"/>
              <a:pathLst>
                <a:path w="1390015" h="432435">
                  <a:moveTo>
                    <a:pt x="1389626" y="0"/>
                  </a:moveTo>
                  <a:lnTo>
                    <a:pt x="0" y="0"/>
                  </a:lnTo>
                  <a:lnTo>
                    <a:pt x="0" y="432141"/>
                  </a:lnTo>
                  <a:lnTo>
                    <a:pt x="1389626" y="432141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E0E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29560" y="3840453"/>
              <a:ext cx="1390015" cy="432434"/>
            </a:xfrm>
            <a:custGeom>
              <a:avLst/>
              <a:gdLst/>
              <a:ahLst/>
              <a:cxnLst/>
              <a:rect l="l" t="t" r="r" b="b"/>
              <a:pathLst>
                <a:path w="1390015" h="432435">
                  <a:moveTo>
                    <a:pt x="1389626" y="0"/>
                  </a:moveTo>
                  <a:lnTo>
                    <a:pt x="0" y="0"/>
                  </a:lnTo>
                  <a:lnTo>
                    <a:pt x="0" y="432142"/>
                  </a:lnTo>
                  <a:lnTo>
                    <a:pt x="1389626" y="432142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F1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29560" y="4272596"/>
              <a:ext cx="1390015" cy="432434"/>
            </a:xfrm>
            <a:custGeom>
              <a:avLst/>
              <a:gdLst/>
              <a:ahLst/>
              <a:cxnLst/>
              <a:rect l="l" t="t" r="r" b="b"/>
              <a:pathLst>
                <a:path w="1390015" h="432435">
                  <a:moveTo>
                    <a:pt x="1389626" y="0"/>
                  </a:moveTo>
                  <a:lnTo>
                    <a:pt x="0" y="0"/>
                  </a:lnTo>
                  <a:lnTo>
                    <a:pt x="0" y="432141"/>
                  </a:lnTo>
                  <a:lnTo>
                    <a:pt x="1389626" y="432141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E0E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23199" y="3389274"/>
              <a:ext cx="1402715" cy="890269"/>
            </a:xfrm>
            <a:custGeom>
              <a:avLst/>
              <a:gdLst/>
              <a:ahLst/>
              <a:cxnLst/>
              <a:rect l="l" t="t" r="r" b="b"/>
              <a:pathLst>
                <a:path w="1402715" h="890270">
                  <a:moveTo>
                    <a:pt x="1402334" y="876973"/>
                  </a:moveTo>
                  <a:lnTo>
                    <a:pt x="0" y="876973"/>
                  </a:lnTo>
                  <a:lnTo>
                    <a:pt x="0" y="889673"/>
                  </a:lnTo>
                  <a:lnTo>
                    <a:pt x="1402334" y="889673"/>
                  </a:lnTo>
                  <a:lnTo>
                    <a:pt x="1402334" y="876973"/>
                  </a:lnTo>
                  <a:close/>
                </a:path>
                <a:path w="1402715" h="890270">
                  <a:moveTo>
                    <a:pt x="1402334" y="444830"/>
                  </a:moveTo>
                  <a:lnTo>
                    <a:pt x="0" y="444830"/>
                  </a:lnTo>
                  <a:lnTo>
                    <a:pt x="0" y="457530"/>
                  </a:lnTo>
                  <a:lnTo>
                    <a:pt x="1402334" y="457530"/>
                  </a:lnTo>
                  <a:lnTo>
                    <a:pt x="1402334" y="444830"/>
                  </a:lnTo>
                  <a:close/>
                </a:path>
                <a:path w="1402715" h="890270">
                  <a:moveTo>
                    <a:pt x="1402334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402334" y="38100"/>
                  </a:lnTo>
                  <a:lnTo>
                    <a:pt x="14023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23210" y="2969820"/>
              <a:ext cx="1402715" cy="1741805"/>
            </a:xfrm>
            <a:custGeom>
              <a:avLst/>
              <a:gdLst/>
              <a:ahLst/>
              <a:cxnLst/>
              <a:rect l="l" t="t" r="r" b="b"/>
              <a:pathLst>
                <a:path w="1402715" h="1741804">
                  <a:moveTo>
                    <a:pt x="6350" y="0"/>
                  </a:moveTo>
                  <a:lnTo>
                    <a:pt x="6350" y="1741267"/>
                  </a:lnTo>
                </a:path>
                <a:path w="1402715" h="1741804">
                  <a:moveTo>
                    <a:pt x="1395975" y="0"/>
                  </a:moveTo>
                  <a:lnTo>
                    <a:pt x="1395975" y="1741267"/>
                  </a:lnTo>
                </a:path>
                <a:path w="1402715" h="1741804">
                  <a:moveTo>
                    <a:pt x="0" y="6350"/>
                  </a:moveTo>
                  <a:lnTo>
                    <a:pt x="1402325" y="6350"/>
                  </a:lnTo>
                </a:path>
                <a:path w="1402715" h="1741804">
                  <a:moveTo>
                    <a:pt x="0" y="1734917"/>
                  </a:moveTo>
                  <a:lnTo>
                    <a:pt x="1402325" y="1734917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2322" y="2963153"/>
              <a:ext cx="0" cy="297180"/>
            </a:xfrm>
            <a:custGeom>
              <a:avLst/>
              <a:gdLst/>
              <a:ahLst/>
              <a:cxnLst/>
              <a:rect l="l" t="t" r="r" b="b"/>
              <a:pathLst>
                <a:path h="297179">
                  <a:moveTo>
                    <a:pt x="0" y="296862"/>
                  </a:moveTo>
                  <a:lnTo>
                    <a:pt x="0" y="0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6597" y="2906003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85725" y="0"/>
                  </a:moveTo>
                  <a:lnTo>
                    <a:pt x="0" y="171450"/>
                  </a:lnTo>
                  <a:lnTo>
                    <a:pt x="171449" y="17145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456758" y="2388712"/>
            <a:ext cx="3530600" cy="38557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92100" marR="44450" indent="-279400">
              <a:lnSpc>
                <a:spcPts val="2100"/>
              </a:lnSpc>
              <a:spcBef>
                <a:spcPts val="219"/>
              </a:spcBef>
              <a:buChar char="•"/>
              <a:tabLst>
                <a:tab pos="292100" algn="l"/>
                <a:tab pos="297815" algn="l"/>
              </a:tabLst>
            </a:pPr>
            <a:r>
              <a:rPr sz="1800" dirty="0">
                <a:latin typeface="Arial MT"/>
                <a:cs typeface="Arial MT"/>
              </a:rPr>
              <a:t>	</a:t>
            </a:r>
            <a:r>
              <a:rPr sz="1800" spc="-55" dirty="0">
                <a:latin typeface="Times New Roman"/>
                <a:cs typeface="Times New Roman"/>
              </a:rPr>
              <a:t>Read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append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start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string..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10"/>
              </a:lnSpc>
              <a:buFont typeface="Arial MT"/>
              <a:buChar char="•"/>
              <a:tabLst>
                <a:tab pos="297815" algn="l"/>
              </a:tabLst>
            </a:pPr>
            <a:r>
              <a:rPr sz="1800" dirty="0">
                <a:latin typeface="Times New Roman"/>
                <a:cs typeface="Times New Roman"/>
              </a:rPr>
              <a:t>Push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35" dirty="0">
                <a:latin typeface="Times New Roman"/>
                <a:cs typeface="Times New Roman"/>
              </a:rPr>
              <a:t>*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stack.</a:t>
            </a:r>
            <a:endParaRPr sz="1800">
              <a:latin typeface="Times New Roman"/>
              <a:cs typeface="Times New Roman"/>
            </a:endParaRPr>
          </a:p>
          <a:p>
            <a:pPr marL="292100" marR="19050" indent="-279400">
              <a:lnSpc>
                <a:spcPts val="2200"/>
              </a:lnSpc>
              <a:spcBef>
                <a:spcPts val="10"/>
              </a:spcBef>
              <a:buChar char="•"/>
              <a:tabLst>
                <a:tab pos="292100" algn="l"/>
                <a:tab pos="297815" algn="l"/>
              </a:tabLst>
            </a:pPr>
            <a:r>
              <a:rPr sz="1800" dirty="0">
                <a:latin typeface="Arial MT"/>
                <a:cs typeface="Arial MT"/>
              </a:rPr>
              <a:t>	</a:t>
            </a:r>
            <a:r>
              <a:rPr sz="1800" spc="-55" dirty="0">
                <a:latin typeface="Times New Roman"/>
                <a:cs typeface="Times New Roman"/>
              </a:rPr>
              <a:t>Read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append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start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spc="-10" dirty="0">
                <a:latin typeface="Times New Roman"/>
                <a:cs typeface="Times New Roman"/>
              </a:rPr>
              <a:t>string.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20"/>
              </a:lnSpc>
              <a:tabLst>
                <a:tab pos="297815" algn="l"/>
              </a:tabLst>
            </a:pPr>
            <a:r>
              <a:rPr sz="1800" spc="-50" dirty="0">
                <a:latin typeface="Arial MT"/>
                <a:cs typeface="Arial MT"/>
              </a:rPr>
              <a:t>•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180" dirty="0">
                <a:latin typeface="Times New Roman"/>
                <a:cs typeface="Times New Roman"/>
              </a:rPr>
              <a:t>+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50" dirty="0">
                <a:latin typeface="Times New Roman"/>
                <a:cs typeface="Times New Roman"/>
              </a:rPr>
              <a:t> low </a:t>
            </a:r>
            <a:r>
              <a:rPr sz="1800" spc="-30" dirty="0">
                <a:latin typeface="Times New Roman"/>
                <a:cs typeface="Times New Roman"/>
              </a:rPr>
              <a:t>priority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compared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*.</a:t>
            </a:r>
            <a:endParaRPr sz="1800">
              <a:latin typeface="Times New Roman"/>
              <a:cs typeface="Times New Roman"/>
            </a:endParaRPr>
          </a:p>
          <a:p>
            <a:pPr marL="292100" marR="163830">
              <a:lnSpc>
                <a:spcPct val="99500"/>
              </a:lnSpc>
              <a:spcBef>
                <a:spcPts val="50"/>
              </a:spcBef>
            </a:pPr>
            <a:r>
              <a:rPr sz="1800" spc="-25" dirty="0">
                <a:latin typeface="Times New Roman"/>
                <a:cs typeface="Times New Roman"/>
              </a:rPr>
              <a:t>Don’t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put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180" dirty="0">
                <a:latin typeface="Times New Roman"/>
                <a:cs typeface="Times New Roman"/>
              </a:rPr>
              <a:t>+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stack;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Pop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35" dirty="0">
                <a:latin typeface="Times New Roman"/>
                <a:cs typeface="Times New Roman"/>
              </a:rPr>
              <a:t>*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push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+.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Append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35" dirty="0">
                <a:latin typeface="Times New Roman"/>
                <a:cs typeface="Times New Roman"/>
              </a:rPr>
              <a:t>*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start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output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string.</a:t>
            </a:r>
            <a:endParaRPr sz="1800">
              <a:latin typeface="Times New Roman"/>
              <a:cs typeface="Times New Roman"/>
            </a:endParaRPr>
          </a:p>
          <a:p>
            <a:pPr marL="292100" marR="5080" indent="-279400">
              <a:lnSpc>
                <a:spcPts val="2200"/>
              </a:lnSpc>
              <a:spcBef>
                <a:spcPts val="80"/>
              </a:spcBef>
              <a:buChar char="•"/>
              <a:tabLst>
                <a:tab pos="292100" algn="l"/>
                <a:tab pos="297815" algn="l"/>
              </a:tabLst>
            </a:pPr>
            <a:r>
              <a:rPr sz="1800" dirty="0">
                <a:latin typeface="Arial MT"/>
                <a:cs typeface="Arial MT"/>
              </a:rPr>
              <a:t>	</a:t>
            </a:r>
            <a:r>
              <a:rPr sz="1800" spc="-55" dirty="0">
                <a:latin typeface="Times New Roman"/>
                <a:cs typeface="Times New Roman"/>
              </a:rPr>
              <a:t>Read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append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start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string.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020"/>
              </a:lnSpc>
              <a:buFont typeface="Arial MT"/>
              <a:buChar char="•"/>
              <a:tabLst>
                <a:tab pos="297815" algn="l"/>
              </a:tabLst>
            </a:pPr>
            <a:r>
              <a:rPr sz="1800" spc="-20" dirty="0">
                <a:latin typeface="Times New Roman"/>
                <a:cs typeface="Times New Roman"/>
              </a:rPr>
              <a:t>Expression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ended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pop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all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  <a:p>
            <a:pPr marL="292100" marR="55880">
              <a:lnSpc>
                <a:spcPts val="2100"/>
              </a:lnSpc>
              <a:spcBef>
                <a:spcPts val="160"/>
              </a:spcBef>
            </a:pPr>
            <a:r>
              <a:rPr sz="1800" dirty="0">
                <a:latin typeface="Times New Roman"/>
                <a:cs typeface="Times New Roman"/>
              </a:rPr>
              <a:t>Append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start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output string.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4774" y="1286085"/>
            <a:ext cx="41071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61160" algn="l"/>
              </a:tabLst>
            </a:pPr>
            <a:r>
              <a:rPr spc="-10" dirty="0"/>
              <a:t>Postfix</a:t>
            </a:r>
            <a:r>
              <a:rPr dirty="0"/>
              <a:t>	</a:t>
            </a:r>
            <a:r>
              <a:rPr spc="-40" dirty="0"/>
              <a:t>Expression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589952"/>
            <a:ext cx="4000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Operators</a:t>
            </a:r>
            <a:r>
              <a:rPr sz="2400" spc="-50" dirty="0">
                <a:solidFill>
                  <a:srgbClr val="262626"/>
                </a:solidFill>
                <a:latin typeface="Times New Roman"/>
                <a:cs typeface="Times New Roman"/>
              </a:rPr>
              <a:t> follow</a:t>
            </a:r>
            <a:r>
              <a:rPr sz="24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2400" spc="-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62626"/>
                </a:solidFill>
                <a:latin typeface="Times New Roman"/>
                <a:cs typeface="Times New Roman"/>
              </a:rPr>
              <a:t>operands.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53701" y="3412270"/>
          <a:ext cx="8128000" cy="1851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Infix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Expression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5A73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Postfix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Expression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5A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a+b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ab+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a+b*c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abc*+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(a+b)*c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ab+c*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(a-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b)*(c+d)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ab-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cd+*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4774" y="1286085"/>
            <a:ext cx="41071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61160" algn="l"/>
              </a:tabLst>
            </a:pPr>
            <a:r>
              <a:rPr spc="-10" dirty="0"/>
              <a:t>Postfix</a:t>
            </a:r>
            <a:r>
              <a:rPr dirty="0"/>
              <a:t>	</a:t>
            </a:r>
            <a:r>
              <a:rPr spc="-40" dirty="0"/>
              <a:t>Expression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534775"/>
            <a:ext cx="7423150" cy="1334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53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7815" algn="l"/>
              </a:tabLst>
            </a:pPr>
            <a:r>
              <a:rPr sz="2400" spc="-10" dirty="0">
                <a:solidFill>
                  <a:srgbClr val="262626"/>
                </a:solidFill>
                <a:latin typeface="Times New Roman"/>
                <a:cs typeface="Times New Roman"/>
              </a:rPr>
              <a:t>Convert</a:t>
            </a:r>
            <a:r>
              <a:rPr sz="2400" spc="-7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2400" spc="-6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62626"/>
                </a:solidFill>
                <a:latin typeface="Times New Roman"/>
                <a:cs typeface="Times New Roman"/>
              </a:rPr>
              <a:t>following</a:t>
            </a:r>
            <a:r>
              <a:rPr sz="2400" spc="-7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62626"/>
                </a:solidFill>
                <a:latin typeface="Times New Roman"/>
                <a:cs typeface="Times New Roman"/>
              </a:rPr>
              <a:t>infix</a:t>
            </a:r>
            <a:r>
              <a:rPr sz="2400" spc="-6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notation</a:t>
            </a:r>
            <a:r>
              <a:rPr sz="2400" spc="-7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62626"/>
                </a:solidFill>
                <a:latin typeface="Times New Roman"/>
                <a:cs typeface="Times New Roman"/>
              </a:rPr>
              <a:t>into</a:t>
            </a:r>
            <a:r>
              <a:rPr sz="2400" spc="-6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62626"/>
                </a:solidFill>
                <a:latin typeface="Times New Roman"/>
                <a:cs typeface="Times New Roman"/>
              </a:rPr>
              <a:t>postfix</a:t>
            </a:r>
            <a:r>
              <a:rPr sz="2400" spc="-7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62626"/>
                </a:solidFill>
                <a:latin typeface="Times New Roman"/>
                <a:cs typeface="Times New Roman"/>
              </a:rPr>
              <a:t>expression.</a:t>
            </a:r>
            <a:endParaRPr sz="2400">
              <a:latin typeface="Times New Roman"/>
              <a:cs typeface="Times New Roman"/>
            </a:endParaRPr>
          </a:p>
          <a:p>
            <a:pPr marL="754380" lvl="1" indent="-285115">
              <a:lnSpc>
                <a:spcPct val="100000"/>
              </a:lnSpc>
              <a:spcBef>
                <a:spcPts val="925"/>
              </a:spcBef>
              <a:buClr>
                <a:srgbClr val="83992A"/>
              </a:buClr>
              <a:buSzPct val="114772"/>
              <a:buFont typeface="Arial MT"/>
              <a:buChar char="•"/>
              <a:tabLst>
                <a:tab pos="754380" algn="l"/>
              </a:tabLst>
            </a:pPr>
            <a:r>
              <a:rPr sz="4400" spc="-100" dirty="0">
                <a:solidFill>
                  <a:srgbClr val="262626"/>
                </a:solidFill>
                <a:latin typeface="Times New Roman"/>
                <a:cs typeface="Times New Roman"/>
              </a:rPr>
              <a:t>(a+b)*(c-</a:t>
            </a:r>
            <a:r>
              <a:rPr sz="4400" spc="155" dirty="0">
                <a:solidFill>
                  <a:srgbClr val="262626"/>
                </a:solidFill>
                <a:latin typeface="Times New Roman"/>
                <a:cs typeface="Times New Roman"/>
              </a:rPr>
              <a:t>d/e)+f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4774" y="1286085"/>
            <a:ext cx="41071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61160" algn="l"/>
              </a:tabLst>
            </a:pPr>
            <a:r>
              <a:rPr spc="-10" dirty="0"/>
              <a:t>Postfix</a:t>
            </a:r>
            <a:r>
              <a:rPr dirty="0"/>
              <a:t>	</a:t>
            </a:r>
            <a:r>
              <a:rPr spc="-40" dirty="0"/>
              <a:t>Expression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506132"/>
            <a:ext cx="2360295" cy="796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10"/>
              </a:spcBef>
              <a:buClr>
                <a:srgbClr val="83992A"/>
              </a:buClr>
              <a:buSzPct val="114772"/>
              <a:buFont typeface="Arial MT"/>
              <a:buChar char="•"/>
              <a:tabLst>
                <a:tab pos="297815" algn="l"/>
              </a:tabLst>
            </a:pPr>
            <a:r>
              <a:rPr sz="4400" dirty="0">
                <a:solidFill>
                  <a:srgbClr val="262626"/>
                </a:solidFill>
                <a:latin typeface="Times New Roman"/>
                <a:cs typeface="Times New Roman"/>
              </a:rPr>
              <a:t>6</a:t>
            </a:r>
            <a:r>
              <a:rPr sz="4400" spc="-16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262626"/>
                </a:solidFill>
                <a:latin typeface="Times New Roman"/>
                <a:cs typeface="Times New Roman"/>
              </a:rPr>
              <a:t>3</a:t>
            </a:r>
            <a:r>
              <a:rPr sz="4400" spc="-16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4400" spc="65" dirty="0">
                <a:solidFill>
                  <a:srgbClr val="262626"/>
                </a:solidFill>
                <a:latin typeface="Times New Roman"/>
                <a:cs typeface="Times New Roman"/>
              </a:rPr>
              <a:t>+2*=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  <a:tabLst>
                <a:tab pos="1666239" algn="l"/>
              </a:tabLst>
            </a:pPr>
            <a:r>
              <a:rPr spc="-10" dirty="0"/>
              <a:t>Postfix</a:t>
            </a:r>
            <a:r>
              <a:rPr dirty="0"/>
              <a:t>	</a:t>
            </a:r>
            <a:r>
              <a:rPr spc="-30" dirty="0"/>
              <a:t>Expression</a:t>
            </a:r>
            <a:r>
              <a:rPr spc="-220" dirty="0"/>
              <a:t> </a:t>
            </a:r>
            <a:r>
              <a:rPr spc="-55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406945"/>
            <a:ext cx="8850630" cy="332359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97180" indent="-284480">
              <a:lnSpc>
                <a:spcPct val="100000"/>
              </a:lnSpc>
              <a:spcBef>
                <a:spcPts val="1540"/>
              </a:spcBef>
              <a:buClr>
                <a:srgbClr val="83992A"/>
              </a:buClr>
              <a:buSzPct val="114634"/>
              <a:buFont typeface="Arial MT"/>
              <a:buChar char="•"/>
              <a:tabLst>
                <a:tab pos="297180" algn="l"/>
              </a:tabLst>
            </a:pPr>
            <a:r>
              <a:rPr sz="4100" dirty="0">
                <a:solidFill>
                  <a:srgbClr val="262626"/>
                </a:solidFill>
                <a:latin typeface="Times New Roman"/>
                <a:cs typeface="Times New Roman"/>
              </a:rPr>
              <a:t>6</a:t>
            </a:r>
            <a:r>
              <a:rPr sz="4100" spc="-15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4100" dirty="0">
                <a:solidFill>
                  <a:srgbClr val="262626"/>
                </a:solidFill>
                <a:latin typeface="Times New Roman"/>
                <a:cs typeface="Times New Roman"/>
              </a:rPr>
              <a:t>3</a:t>
            </a:r>
            <a:r>
              <a:rPr sz="4100" spc="-15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4100" spc="70" dirty="0">
                <a:solidFill>
                  <a:srgbClr val="262626"/>
                </a:solidFill>
                <a:latin typeface="Times New Roman"/>
                <a:cs typeface="Times New Roman"/>
              </a:rPr>
              <a:t>+2*=</a:t>
            </a:r>
            <a:endParaRPr sz="410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spcBef>
                <a:spcPts val="1565"/>
              </a:spcBef>
              <a:buClr>
                <a:srgbClr val="83992A"/>
              </a:buClr>
              <a:buSzPct val="114634"/>
              <a:buFont typeface="Arial MT"/>
              <a:buChar char="•"/>
              <a:tabLst>
                <a:tab pos="297180" algn="l"/>
                <a:tab pos="1429385" algn="l"/>
                <a:tab pos="2193925" algn="l"/>
                <a:tab pos="5215255" algn="l"/>
                <a:tab pos="6158230" algn="l"/>
                <a:tab pos="6922770" algn="l"/>
              </a:tabLst>
            </a:pPr>
            <a:r>
              <a:rPr sz="4100" spc="-20" dirty="0">
                <a:solidFill>
                  <a:srgbClr val="262626"/>
                </a:solidFill>
                <a:latin typeface="Times New Roman"/>
                <a:cs typeface="Times New Roman"/>
              </a:rPr>
              <a:t>Read</a:t>
            </a:r>
            <a:r>
              <a:rPr sz="4100" dirty="0">
                <a:solidFill>
                  <a:srgbClr val="262626"/>
                </a:solidFill>
                <a:latin typeface="Times New Roman"/>
                <a:cs typeface="Times New Roman"/>
              </a:rPr>
              <a:t>	</a:t>
            </a:r>
            <a:r>
              <a:rPr sz="4100" spc="-25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4100" dirty="0">
                <a:solidFill>
                  <a:srgbClr val="262626"/>
                </a:solidFill>
                <a:latin typeface="Times New Roman"/>
                <a:cs typeface="Times New Roman"/>
              </a:rPr>
              <a:t>	</a:t>
            </a:r>
            <a:r>
              <a:rPr sz="4100" spc="-10" dirty="0">
                <a:solidFill>
                  <a:srgbClr val="262626"/>
                </a:solidFill>
                <a:latin typeface="Times New Roman"/>
                <a:cs typeface="Times New Roman"/>
              </a:rPr>
              <a:t>operands</a:t>
            </a:r>
            <a:r>
              <a:rPr sz="4100" spc="-204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4100" spc="-10" dirty="0">
                <a:solidFill>
                  <a:srgbClr val="262626"/>
                </a:solidFill>
                <a:latin typeface="Times New Roman"/>
                <a:cs typeface="Times New Roman"/>
              </a:rPr>
              <a:t>until</a:t>
            </a:r>
            <a:r>
              <a:rPr sz="4100" dirty="0">
                <a:solidFill>
                  <a:srgbClr val="262626"/>
                </a:solidFill>
                <a:latin typeface="Times New Roman"/>
                <a:cs typeface="Times New Roman"/>
              </a:rPr>
              <a:t>	</a:t>
            </a:r>
            <a:r>
              <a:rPr sz="4100" spc="-20" dirty="0">
                <a:solidFill>
                  <a:srgbClr val="262626"/>
                </a:solidFill>
                <a:latin typeface="Times New Roman"/>
                <a:cs typeface="Times New Roman"/>
              </a:rPr>
              <a:t>find</a:t>
            </a:r>
            <a:r>
              <a:rPr sz="4100" dirty="0">
                <a:solidFill>
                  <a:srgbClr val="262626"/>
                </a:solidFill>
                <a:latin typeface="Times New Roman"/>
                <a:cs typeface="Times New Roman"/>
              </a:rPr>
              <a:t>	</a:t>
            </a:r>
            <a:r>
              <a:rPr sz="4100" spc="-25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4100" dirty="0">
                <a:solidFill>
                  <a:srgbClr val="262626"/>
                </a:solidFill>
                <a:latin typeface="Times New Roman"/>
                <a:cs typeface="Times New Roman"/>
              </a:rPr>
              <a:t>	</a:t>
            </a:r>
            <a:r>
              <a:rPr sz="4100" spc="-20" dirty="0">
                <a:solidFill>
                  <a:srgbClr val="262626"/>
                </a:solidFill>
                <a:latin typeface="Times New Roman"/>
                <a:cs typeface="Times New Roman"/>
              </a:rPr>
              <a:t>operators</a:t>
            </a:r>
            <a:endParaRPr sz="410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spcBef>
                <a:spcPts val="1580"/>
              </a:spcBef>
              <a:buClr>
                <a:srgbClr val="83992A"/>
              </a:buClr>
              <a:buSzPct val="114634"/>
              <a:buFont typeface="Arial MT"/>
              <a:buChar char="•"/>
              <a:tabLst>
                <a:tab pos="297180" algn="l"/>
                <a:tab pos="2124075" algn="l"/>
                <a:tab pos="2888615" algn="l"/>
              </a:tabLst>
            </a:pPr>
            <a:r>
              <a:rPr sz="4100" spc="-10" dirty="0">
                <a:solidFill>
                  <a:srgbClr val="262626"/>
                </a:solidFill>
                <a:latin typeface="Times New Roman"/>
                <a:cs typeface="Times New Roman"/>
              </a:rPr>
              <a:t>Perform</a:t>
            </a:r>
            <a:r>
              <a:rPr sz="4100" dirty="0">
                <a:solidFill>
                  <a:srgbClr val="262626"/>
                </a:solidFill>
                <a:latin typeface="Times New Roman"/>
                <a:cs typeface="Times New Roman"/>
              </a:rPr>
              <a:t>	</a:t>
            </a:r>
            <a:r>
              <a:rPr sz="4100" spc="-25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4100" dirty="0">
                <a:solidFill>
                  <a:srgbClr val="262626"/>
                </a:solidFill>
                <a:latin typeface="Times New Roman"/>
                <a:cs typeface="Times New Roman"/>
              </a:rPr>
              <a:t>	</a:t>
            </a:r>
            <a:r>
              <a:rPr sz="4100" spc="-10" dirty="0">
                <a:solidFill>
                  <a:srgbClr val="262626"/>
                </a:solidFill>
                <a:latin typeface="Times New Roman"/>
                <a:cs typeface="Times New Roman"/>
              </a:rPr>
              <a:t>operation</a:t>
            </a:r>
            <a:endParaRPr sz="410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spcBef>
                <a:spcPts val="1580"/>
              </a:spcBef>
              <a:buClr>
                <a:srgbClr val="83992A"/>
              </a:buClr>
              <a:buSzPct val="114634"/>
              <a:buFont typeface="Arial MT"/>
              <a:buChar char="•"/>
              <a:tabLst>
                <a:tab pos="297180" algn="l"/>
                <a:tab pos="2292350" algn="l"/>
                <a:tab pos="3056890" algn="l"/>
              </a:tabLst>
            </a:pPr>
            <a:r>
              <a:rPr sz="4100" spc="-10" dirty="0">
                <a:solidFill>
                  <a:srgbClr val="262626"/>
                </a:solidFill>
                <a:latin typeface="Times New Roman"/>
                <a:cs typeface="Times New Roman"/>
              </a:rPr>
              <a:t>Continue</a:t>
            </a:r>
            <a:r>
              <a:rPr sz="4100" dirty="0">
                <a:solidFill>
                  <a:srgbClr val="262626"/>
                </a:solidFill>
                <a:latin typeface="Times New Roman"/>
                <a:cs typeface="Times New Roman"/>
              </a:rPr>
              <a:t>	</a:t>
            </a:r>
            <a:r>
              <a:rPr sz="4100" spc="-25" dirty="0">
                <a:solidFill>
                  <a:srgbClr val="262626"/>
                </a:solidFill>
                <a:latin typeface="Times New Roman"/>
                <a:cs typeface="Times New Roman"/>
              </a:rPr>
              <a:t>the</a:t>
            </a:r>
            <a:r>
              <a:rPr sz="4100" dirty="0">
                <a:solidFill>
                  <a:srgbClr val="262626"/>
                </a:solidFill>
                <a:latin typeface="Times New Roman"/>
                <a:cs typeface="Times New Roman"/>
              </a:rPr>
              <a:t>	</a:t>
            </a:r>
            <a:r>
              <a:rPr sz="4100" spc="-10" dirty="0">
                <a:solidFill>
                  <a:srgbClr val="262626"/>
                </a:solidFill>
                <a:latin typeface="Times New Roman"/>
                <a:cs typeface="Times New Roman"/>
              </a:rPr>
              <a:t>process</a:t>
            </a:r>
            <a:endParaRPr sz="4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  <a:tabLst>
                <a:tab pos="1666239" algn="l"/>
              </a:tabLst>
            </a:pPr>
            <a:r>
              <a:rPr spc="-10" dirty="0"/>
              <a:t>Postfix</a:t>
            </a:r>
            <a:r>
              <a:rPr dirty="0"/>
              <a:t>	</a:t>
            </a:r>
            <a:r>
              <a:rPr spc="-30" dirty="0"/>
              <a:t>Expression</a:t>
            </a:r>
            <a:r>
              <a:rPr spc="-220" dirty="0"/>
              <a:t> </a:t>
            </a:r>
            <a:r>
              <a:rPr spc="-55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506132"/>
            <a:ext cx="2360295" cy="796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10"/>
              </a:spcBef>
              <a:buClr>
                <a:srgbClr val="83992A"/>
              </a:buClr>
              <a:buSzPct val="114772"/>
              <a:buFont typeface="Arial MT"/>
              <a:buChar char="•"/>
              <a:tabLst>
                <a:tab pos="297815" algn="l"/>
              </a:tabLst>
            </a:pPr>
            <a:r>
              <a:rPr sz="4400" dirty="0">
                <a:solidFill>
                  <a:srgbClr val="262626"/>
                </a:solidFill>
                <a:latin typeface="Times New Roman"/>
                <a:cs typeface="Times New Roman"/>
              </a:rPr>
              <a:t>6</a:t>
            </a:r>
            <a:r>
              <a:rPr sz="4400" spc="-16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262626"/>
                </a:solidFill>
                <a:latin typeface="Times New Roman"/>
                <a:cs typeface="Times New Roman"/>
              </a:rPr>
              <a:t>3</a:t>
            </a:r>
            <a:r>
              <a:rPr sz="4400" spc="-16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4400" spc="65" dirty="0">
                <a:solidFill>
                  <a:srgbClr val="262626"/>
                </a:solidFill>
                <a:latin typeface="Times New Roman"/>
                <a:cs typeface="Times New Roman"/>
              </a:rPr>
              <a:t>+2*=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60630" y="2550581"/>
            <a:ext cx="1402715" cy="2759075"/>
            <a:chOff x="9060630" y="2550581"/>
            <a:chExt cx="1402715" cy="2759075"/>
          </a:xfrm>
        </p:grpSpPr>
        <p:sp>
          <p:nvSpPr>
            <p:cNvPr id="5" name="object 5"/>
            <p:cNvSpPr/>
            <p:nvPr/>
          </p:nvSpPr>
          <p:spPr>
            <a:xfrm>
              <a:off x="9066980" y="2556931"/>
              <a:ext cx="1390015" cy="392430"/>
            </a:xfrm>
            <a:custGeom>
              <a:avLst/>
              <a:gdLst/>
              <a:ahLst/>
              <a:cxnLst/>
              <a:rect l="l" t="t" r="r" b="b"/>
              <a:pathLst>
                <a:path w="1390015" h="392430">
                  <a:moveTo>
                    <a:pt x="1389626" y="0"/>
                  </a:moveTo>
                  <a:lnTo>
                    <a:pt x="0" y="0"/>
                  </a:lnTo>
                  <a:lnTo>
                    <a:pt x="0" y="392315"/>
                  </a:lnTo>
                  <a:lnTo>
                    <a:pt x="1389626" y="392315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95A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66980" y="2949247"/>
              <a:ext cx="1390015" cy="392430"/>
            </a:xfrm>
            <a:custGeom>
              <a:avLst/>
              <a:gdLst/>
              <a:ahLst/>
              <a:cxnLst/>
              <a:rect l="l" t="t" r="r" b="b"/>
              <a:pathLst>
                <a:path w="1390015" h="392429">
                  <a:moveTo>
                    <a:pt x="1389626" y="0"/>
                  </a:moveTo>
                  <a:lnTo>
                    <a:pt x="0" y="0"/>
                  </a:lnTo>
                  <a:lnTo>
                    <a:pt x="0" y="392314"/>
                  </a:lnTo>
                  <a:lnTo>
                    <a:pt x="1389626" y="392314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E0E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66980" y="3341561"/>
              <a:ext cx="1390015" cy="392430"/>
            </a:xfrm>
            <a:custGeom>
              <a:avLst/>
              <a:gdLst/>
              <a:ahLst/>
              <a:cxnLst/>
              <a:rect l="l" t="t" r="r" b="b"/>
              <a:pathLst>
                <a:path w="1390015" h="392429">
                  <a:moveTo>
                    <a:pt x="1389626" y="0"/>
                  </a:moveTo>
                  <a:lnTo>
                    <a:pt x="0" y="0"/>
                  </a:lnTo>
                  <a:lnTo>
                    <a:pt x="0" y="392315"/>
                  </a:lnTo>
                  <a:lnTo>
                    <a:pt x="1389626" y="392315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F1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66980" y="3733876"/>
              <a:ext cx="1390015" cy="392430"/>
            </a:xfrm>
            <a:custGeom>
              <a:avLst/>
              <a:gdLst/>
              <a:ahLst/>
              <a:cxnLst/>
              <a:rect l="l" t="t" r="r" b="b"/>
              <a:pathLst>
                <a:path w="1390015" h="392429">
                  <a:moveTo>
                    <a:pt x="1389626" y="0"/>
                  </a:moveTo>
                  <a:lnTo>
                    <a:pt x="0" y="0"/>
                  </a:lnTo>
                  <a:lnTo>
                    <a:pt x="0" y="392315"/>
                  </a:lnTo>
                  <a:lnTo>
                    <a:pt x="1389626" y="392315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E0E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66980" y="4126191"/>
              <a:ext cx="1390015" cy="392430"/>
            </a:xfrm>
            <a:custGeom>
              <a:avLst/>
              <a:gdLst/>
              <a:ahLst/>
              <a:cxnLst/>
              <a:rect l="l" t="t" r="r" b="b"/>
              <a:pathLst>
                <a:path w="1390015" h="392429">
                  <a:moveTo>
                    <a:pt x="1389626" y="0"/>
                  </a:moveTo>
                  <a:lnTo>
                    <a:pt x="0" y="0"/>
                  </a:lnTo>
                  <a:lnTo>
                    <a:pt x="0" y="392314"/>
                  </a:lnTo>
                  <a:lnTo>
                    <a:pt x="1389626" y="392314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F1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66980" y="4518506"/>
              <a:ext cx="1390015" cy="392430"/>
            </a:xfrm>
            <a:custGeom>
              <a:avLst/>
              <a:gdLst/>
              <a:ahLst/>
              <a:cxnLst/>
              <a:rect l="l" t="t" r="r" b="b"/>
              <a:pathLst>
                <a:path w="1390015" h="392429">
                  <a:moveTo>
                    <a:pt x="1389626" y="0"/>
                  </a:moveTo>
                  <a:lnTo>
                    <a:pt x="0" y="0"/>
                  </a:lnTo>
                  <a:lnTo>
                    <a:pt x="0" y="392315"/>
                  </a:lnTo>
                  <a:lnTo>
                    <a:pt x="1389626" y="392315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E0E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66980" y="4910821"/>
              <a:ext cx="1390015" cy="392430"/>
            </a:xfrm>
            <a:custGeom>
              <a:avLst/>
              <a:gdLst/>
              <a:ahLst/>
              <a:cxnLst/>
              <a:rect l="l" t="t" r="r" b="b"/>
              <a:pathLst>
                <a:path w="1390015" h="392429">
                  <a:moveTo>
                    <a:pt x="1389626" y="0"/>
                  </a:moveTo>
                  <a:lnTo>
                    <a:pt x="0" y="0"/>
                  </a:lnTo>
                  <a:lnTo>
                    <a:pt x="0" y="392314"/>
                  </a:lnTo>
                  <a:lnTo>
                    <a:pt x="1389626" y="392314"/>
                  </a:lnTo>
                  <a:lnTo>
                    <a:pt x="1389626" y="0"/>
                  </a:lnTo>
                  <a:close/>
                </a:path>
              </a:pathLst>
            </a:custGeom>
            <a:solidFill>
              <a:srgbClr val="F1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60624" y="2930207"/>
              <a:ext cx="1402715" cy="1987550"/>
            </a:xfrm>
            <a:custGeom>
              <a:avLst/>
              <a:gdLst/>
              <a:ahLst/>
              <a:cxnLst/>
              <a:rect l="l" t="t" r="r" b="b"/>
              <a:pathLst>
                <a:path w="1402715" h="1987550">
                  <a:moveTo>
                    <a:pt x="1402321" y="1974265"/>
                  </a:moveTo>
                  <a:lnTo>
                    <a:pt x="0" y="1974265"/>
                  </a:lnTo>
                  <a:lnTo>
                    <a:pt x="0" y="1986965"/>
                  </a:lnTo>
                  <a:lnTo>
                    <a:pt x="1402321" y="1986965"/>
                  </a:lnTo>
                  <a:lnTo>
                    <a:pt x="1402321" y="1974265"/>
                  </a:lnTo>
                  <a:close/>
                </a:path>
                <a:path w="1402715" h="1987550">
                  <a:moveTo>
                    <a:pt x="1402321" y="1581950"/>
                  </a:moveTo>
                  <a:lnTo>
                    <a:pt x="0" y="1581950"/>
                  </a:lnTo>
                  <a:lnTo>
                    <a:pt x="0" y="1594650"/>
                  </a:lnTo>
                  <a:lnTo>
                    <a:pt x="1402321" y="1594650"/>
                  </a:lnTo>
                  <a:lnTo>
                    <a:pt x="1402321" y="1581950"/>
                  </a:lnTo>
                  <a:close/>
                </a:path>
                <a:path w="1402715" h="1987550">
                  <a:moveTo>
                    <a:pt x="1402321" y="1189634"/>
                  </a:moveTo>
                  <a:lnTo>
                    <a:pt x="0" y="1189634"/>
                  </a:lnTo>
                  <a:lnTo>
                    <a:pt x="0" y="1202334"/>
                  </a:lnTo>
                  <a:lnTo>
                    <a:pt x="1402321" y="1202334"/>
                  </a:lnTo>
                  <a:lnTo>
                    <a:pt x="1402321" y="1189634"/>
                  </a:lnTo>
                  <a:close/>
                </a:path>
                <a:path w="1402715" h="1987550">
                  <a:moveTo>
                    <a:pt x="1402321" y="797331"/>
                  </a:moveTo>
                  <a:lnTo>
                    <a:pt x="0" y="797331"/>
                  </a:lnTo>
                  <a:lnTo>
                    <a:pt x="0" y="810031"/>
                  </a:lnTo>
                  <a:lnTo>
                    <a:pt x="1402321" y="810031"/>
                  </a:lnTo>
                  <a:lnTo>
                    <a:pt x="1402321" y="797331"/>
                  </a:lnTo>
                  <a:close/>
                </a:path>
                <a:path w="1402715" h="1987550">
                  <a:moveTo>
                    <a:pt x="1402321" y="405015"/>
                  </a:moveTo>
                  <a:lnTo>
                    <a:pt x="0" y="405015"/>
                  </a:lnTo>
                  <a:lnTo>
                    <a:pt x="0" y="417715"/>
                  </a:lnTo>
                  <a:lnTo>
                    <a:pt x="1402321" y="417715"/>
                  </a:lnTo>
                  <a:lnTo>
                    <a:pt x="1402321" y="405015"/>
                  </a:lnTo>
                  <a:close/>
                </a:path>
                <a:path w="1402715" h="1987550">
                  <a:moveTo>
                    <a:pt x="1402321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402321" y="38100"/>
                  </a:lnTo>
                  <a:lnTo>
                    <a:pt x="14023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60630" y="2550581"/>
              <a:ext cx="1402715" cy="2759075"/>
            </a:xfrm>
            <a:custGeom>
              <a:avLst/>
              <a:gdLst/>
              <a:ahLst/>
              <a:cxnLst/>
              <a:rect l="l" t="t" r="r" b="b"/>
              <a:pathLst>
                <a:path w="1402715" h="2759075">
                  <a:moveTo>
                    <a:pt x="6350" y="0"/>
                  </a:moveTo>
                  <a:lnTo>
                    <a:pt x="6350" y="2758904"/>
                  </a:lnTo>
                </a:path>
                <a:path w="1402715" h="2759075">
                  <a:moveTo>
                    <a:pt x="1395975" y="0"/>
                  </a:moveTo>
                  <a:lnTo>
                    <a:pt x="1395975" y="2758904"/>
                  </a:lnTo>
                </a:path>
                <a:path w="1402715" h="2759075">
                  <a:moveTo>
                    <a:pt x="0" y="6350"/>
                  </a:moveTo>
                  <a:lnTo>
                    <a:pt x="1402325" y="6350"/>
                  </a:lnTo>
                </a:path>
                <a:path w="1402715" h="2759075">
                  <a:moveTo>
                    <a:pt x="0" y="2752554"/>
                  </a:moveTo>
                  <a:lnTo>
                    <a:pt x="1402325" y="2752554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237487" y="5593162"/>
            <a:ext cx="49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imes New Roman"/>
                <a:cs typeface="Times New Roman"/>
              </a:rPr>
              <a:t>Stack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961</Words>
  <Application>Microsoft Office PowerPoint</Application>
  <PresentationFormat>Widescreen</PresentationFormat>
  <Paragraphs>322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 MT</vt:lpstr>
      <vt:lpstr>Calibri</vt:lpstr>
      <vt:lpstr>Times New Roman</vt:lpstr>
      <vt:lpstr>Office Theme</vt:lpstr>
      <vt:lpstr>Stack</vt:lpstr>
      <vt:lpstr>Postfix Expression</vt:lpstr>
      <vt:lpstr>Postfix Expression</vt:lpstr>
      <vt:lpstr>Postfix Expression</vt:lpstr>
      <vt:lpstr>Postfix Expression</vt:lpstr>
      <vt:lpstr>Postfix Expression</vt:lpstr>
      <vt:lpstr>Postfix Expression</vt:lpstr>
      <vt:lpstr>Postfix Expression Evaluation</vt:lpstr>
      <vt:lpstr>Postfix Expression Evaluation</vt:lpstr>
      <vt:lpstr>Postfix Expression Evaluation</vt:lpstr>
      <vt:lpstr>Postfix Expression Evaluation</vt:lpstr>
      <vt:lpstr>Postfix Expression Evaluation</vt:lpstr>
      <vt:lpstr>Postfix Expression Evaluation</vt:lpstr>
      <vt:lpstr>Postfix Expression Evaluation</vt:lpstr>
      <vt:lpstr>Postfix Expression Evaluation</vt:lpstr>
      <vt:lpstr>Postfix Expression Evaluation</vt:lpstr>
      <vt:lpstr>Postfix Expression Evaluation</vt:lpstr>
      <vt:lpstr>Postfix Expression Evaluation</vt:lpstr>
      <vt:lpstr>Postfix Expression Evaluation</vt:lpstr>
      <vt:lpstr>Postfix Expression Evaluation</vt:lpstr>
      <vt:lpstr>Postfix Expression Evaluation</vt:lpstr>
      <vt:lpstr>Algorithm</vt:lpstr>
      <vt:lpstr>Examples</vt:lpstr>
      <vt:lpstr>Input File</vt:lpstr>
      <vt:lpstr>Main Algorithm</vt:lpstr>
      <vt:lpstr>Evaluate Expression</vt:lpstr>
      <vt:lpstr>Prefix Expression</vt:lpstr>
      <vt:lpstr>Prefix Expression</vt:lpstr>
      <vt:lpstr>Prefix Expression Evaluation Algorithm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Infix to Prefix Conversion</vt:lpstr>
      <vt:lpstr>Infix to Prefix Conversion</vt:lpstr>
      <vt:lpstr>Infix to Prefix Conversion</vt:lpstr>
      <vt:lpstr>Infix to Prefix Conversion</vt:lpstr>
      <vt:lpstr>Infix to Prefix Conversion</vt:lpstr>
      <vt:lpstr>Infix to Prefix Conversion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cp:lastModifiedBy>Amber Murtaza</cp:lastModifiedBy>
  <cp:revision>1</cp:revision>
  <dcterms:created xsi:type="dcterms:W3CDTF">2023-10-31T03:53:14Z</dcterms:created>
  <dcterms:modified xsi:type="dcterms:W3CDTF">2023-10-31T04:08:39Z</dcterms:modified>
</cp:coreProperties>
</file>