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notesMasterIdLst>
    <p:notesMasterId r:id="rId14"/>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682417-3DF7-4A87-8F5C-1D55C384B53D}"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8E9F794E-FE17-40C6-93FB-DB748A5EBD27}">
      <dgm:prSet/>
      <dgm:spPr/>
      <dgm:t>
        <a:bodyPr/>
        <a:lstStyle/>
        <a:p>
          <a:pPr>
            <a:lnSpc>
              <a:spcPct val="100000"/>
            </a:lnSpc>
          </a:pPr>
          <a:r>
            <a:rPr lang="en-US" dirty="0"/>
            <a:t>To determine the best openings for players to use we take in multiple factors. Some of these factors include:</a:t>
          </a:r>
        </a:p>
      </dgm:t>
    </dgm:pt>
    <dgm:pt modelId="{28C22C8E-0A36-4095-ABBE-F254CAD3FDBE}" type="parTrans" cxnId="{E02F6BEE-AC56-46E4-A3B6-1494DBFA045E}">
      <dgm:prSet/>
      <dgm:spPr/>
      <dgm:t>
        <a:bodyPr/>
        <a:lstStyle/>
        <a:p>
          <a:endParaRPr lang="en-US"/>
        </a:p>
      </dgm:t>
    </dgm:pt>
    <dgm:pt modelId="{A7640EBF-3754-43CB-8B20-8BD7938ECA2E}" type="sibTrans" cxnId="{E02F6BEE-AC56-46E4-A3B6-1494DBFA045E}">
      <dgm:prSet/>
      <dgm:spPr/>
      <dgm:t>
        <a:bodyPr/>
        <a:lstStyle/>
        <a:p>
          <a:endParaRPr lang="en-US"/>
        </a:p>
      </dgm:t>
    </dgm:pt>
    <dgm:pt modelId="{B48F0D8B-DCB3-452E-A10D-A988B49F63DB}">
      <dgm:prSet/>
      <dgm:spPr/>
      <dgm:t>
        <a:bodyPr/>
        <a:lstStyle/>
        <a:p>
          <a:pPr algn="ctr">
            <a:lnSpc>
              <a:spcPct val="100000"/>
            </a:lnSpc>
          </a:pPr>
          <a:r>
            <a:rPr lang="en-US" dirty="0"/>
            <a:t>Player(s) Rating</a:t>
          </a:r>
        </a:p>
      </dgm:t>
    </dgm:pt>
    <dgm:pt modelId="{EE683B2A-8394-4435-A5E1-6D92E0499564}" type="parTrans" cxnId="{A9A0E306-84BB-4011-AFC5-90327DAC51C4}">
      <dgm:prSet/>
      <dgm:spPr/>
      <dgm:t>
        <a:bodyPr/>
        <a:lstStyle/>
        <a:p>
          <a:endParaRPr lang="en-US"/>
        </a:p>
      </dgm:t>
    </dgm:pt>
    <dgm:pt modelId="{F1640189-5E55-4B6B-B82F-4EC73A2149E8}" type="sibTrans" cxnId="{A9A0E306-84BB-4011-AFC5-90327DAC51C4}">
      <dgm:prSet/>
      <dgm:spPr/>
      <dgm:t>
        <a:bodyPr/>
        <a:lstStyle/>
        <a:p>
          <a:endParaRPr lang="en-US"/>
        </a:p>
      </dgm:t>
    </dgm:pt>
    <dgm:pt modelId="{F7DA9EE9-BC2A-4F5B-AA61-5BDF0D9DC4E9}">
      <dgm:prSet/>
      <dgm:spPr/>
      <dgm:t>
        <a:bodyPr/>
        <a:lstStyle/>
        <a:p>
          <a:pPr algn="ctr">
            <a:lnSpc>
              <a:spcPct val="100000"/>
            </a:lnSpc>
          </a:pPr>
          <a:r>
            <a:rPr lang="en-US" dirty="0"/>
            <a:t>Player Color</a:t>
          </a:r>
        </a:p>
      </dgm:t>
    </dgm:pt>
    <dgm:pt modelId="{858A135E-A78E-4A2B-9CB1-DC61440FCE15}" type="parTrans" cxnId="{FABBC131-DE8D-4841-89E9-162DBD2EE1EC}">
      <dgm:prSet/>
      <dgm:spPr/>
      <dgm:t>
        <a:bodyPr/>
        <a:lstStyle/>
        <a:p>
          <a:endParaRPr lang="en-US"/>
        </a:p>
      </dgm:t>
    </dgm:pt>
    <dgm:pt modelId="{34DA37D8-AA24-4B8B-8A54-E5578799B823}" type="sibTrans" cxnId="{FABBC131-DE8D-4841-89E9-162DBD2EE1EC}">
      <dgm:prSet/>
      <dgm:spPr/>
      <dgm:t>
        <a:bodyPr/>
        <a:lstStyle/>
        <a:p>
          <a:endParaRPr lang="en-US"/>
        </a:p>
      </dgm:t>
    </dgm:pt>
    <dgm:pt modelId="{6F1BC7C5-DCB0-406D-86BD-7D8BF7129CBB}">
      <dgm:prSet/>
      <dgm:spPr/>
      <dgm:t>
        <a:bodyPr/>
        <a:lstStyle/>
        <a:p>
          <a:pPr algn="ctr">
            <a:lnSpc>
              <a:spcPct val="100000"/>
            </a:lnSpc>
          </a:pPr>
          <a:r>
            <a:rPr lang="en-US" dirty="0"/>
            <a:t>Opponent Opening Move</a:t>
          </a:r>
        </a:p>
      </dgm:t>
    </dgm:pt>
    <dgm:pt modelId="{DDFEB52E-0A79-463C-9F58-B8B802E24818}" type="parTrans" cxnId="{9EA76C29-41B4-471C-BB3C-BC6EA384001F}">
      <dgm:prSet/>
      <dgm:spPr/>
      <dgm:t>
        <a:bodyPr/>
        <a:lstStyle/>
        <a:p>
          <a:endParaRPr lang="en-US"/>
        </a:p>
      </dgm:t>
    </dgm:pt>
    <dgm:pt modelId="{951C17C0-3E11-4817-B01A-93588E516F70}" type="sibTrans" cxnId="{9EA76C29-41B4-471C-BB3C-BC6EA384001F}">
      <dgm:prSet/>
      <dgm:spPr/>
      <dgm:t>
        <a:bodyPr/>
        <a:lstStyle/>
        <a:p>
          <a:endParaRPr lang="en-US"/>
        </a:p>
      </dgm:t>
    </dgm:pt>
    <dgm:pt modelId="{6F89901C-58C5-47E4-8365-9ABAC84384F3}">
      <dgm:prSet/>
      <dgm:spPr/>
      <dgm:t>
        <a:bodyPr/>
        <a:lstStyle/>
        <a:p>
          <a:pPr algn="ctr">
            <a:lnSpc>
              <a:spcPct val="100000"/>
            </a:lnSpc>
          </a:pPr>
          <a:r>
            <a:rPr lang="en-US" dirty="0"/>
            <a:t>Game Type</a:t>
          </a:r>
        </a:p>
      </dgm:t>
    </dgm:pt>
    <dgm:pt modelId="{95387E14-B61D-4A0D-A4A4-1EAC828E0806}" type="parTrans" cxnId="{A3A1BF58-5944-4A29-9621-57D94CB2C63B}">
      <dgm:prSet/>
      <dgm:spPr/>
      <dgm:t>
        <a:bodyPr/>
        <a:lstStyle/>
        <a:p>
          <a:endParaRPr lang="en-US"/>
        </a:p>
      </dgm:t>
    </dgm:pt>
    <dgm:pt modelId="{85067F47-E389-4DD6-992F-4D2A68AF1B0F}" type="sibTrans" cxnId="{A3A1BF58-5944-4A29-9621-57D94CB2C63B}">
      <dgm:prSet/>
      <dgm:spPr/>
      <dgm:t>
        <a:bodyPr/>
        <a:lstStyle/>
        <a:p>
          <a:endParaRPr lang="en-US"/>
        </a:p>
      </dgm:t>
    </dgm:pt>
    <dgm:pt modelId="{AB28D3F8-66E8-44C5-9391-8FE770F170E2}">
      <dgm:prSet/>
      <dgm:spPr/>
      <dgm:t>
        <a:bodyPr/>
        <a:lstStyle/>
        <a:p>
          <a:pPr>
            <a:lnSpc>
              <a:spcPct val="100000"/>
            </a:lnSpc>
          </a:pPr>
          <a:r>
            <a:rPr lang="en-US" dirty="0"/>
            <a:t>This was done by analyzing previously played chess games and then taking in the stated variables. There are many factors going into this analysis, so the output for the best opening will vary greatly dependent on the player.</a:t>
          </a:r>
        </a:p>
      </dgm:t>
    </dgm:pt>
    <dgm:pt modelId="{7DD8CE8D-C67E-4025-8849-DD8141F9DEF9}" type="parTrans" cxnId="{C8157698-8767-4CEE-9F91-000827235F02}">
      <dgm:prSet/>
      <dgm:spPr/>
      <dgm:t>
        <a:bodyPr/>
        <a:lstStyle/>
        <a:p>
          <a:endParaRPr lang="en-US"/>
        </a:p>
      </dgm:t>
    </dgm:pt>
    <dgm:pt modelId="{6D95C6AC-32E4-4D8F-BECF-6B8A86EAD7BE}" type="sibTrans" cxnId="{C8157698-8767-4CEE-9F91-000827235F02}">
      <dgm:prSet/>
      <dgm:spPr/>
      <dgm:t>
        <a:bodyPr/>
        <a:lstStyle/>
        <a:p>
          <a:endParaRPr lang="en-US"/>
        </a:p>
      </dgm:t>
    </dgm:pt>
    <dgm:pt modelId="{D554CB5B-0A78-4A3F-A4D5-90D62995BDE0}" type="pres">
      <dgm:prSet presAssocID="{68682417-3DF7-4A87-8F5C-1D55C384B53D}" presName="root" presStyleCnt="0">
        <dgm:presLayoutVars>
          <dgm:dir/>
          <dgm:resizeHandles val="exact"/>
        </dgm:presLayoutVars>
      </dgm:prSet>
      <dgm:spPr/>
    </dgm:pt>
    <dgm:pt modelId="{4D5D8361-6910-47FF-B6B6-CE5857998304}" type="pres">
      <dgm:prSet presAssocID="{8E9F794E-FE17-40C6-93FB-DB748A5EBD27}" presName="compNode" presStyleCnt="0"/>
      <dgm:spPr/>
    </dgm:pt>
    <dgm:pt modelId="{1E806B47-3125-4E17-A12E-361420EF1887}" type="pres">
      <dgm:prSet presAssocID="{8E9F794E-FE17-40C6-93FB-DB748A5EBD27}" presName="bgRect" presStyleLbl="bgShp" presStyleIdx="0" presStyleCnt="2"/>
      <dgm:spPr/>
    </dgm:pt>
    <dgm:pt modelId="{0853C82A-752B-43EA-905A-4DDC50B486A1}" type="pres">
      <dgm:prSet presAssocID="{8E9F794E-FE17-40C6-93FB-DB748A5EBD2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VD player"/>
        </a:ext>
      </dgm:extLst>
    </dgm:pt>
    <dgm:pt modelId="{524F5EB8-5A8E-439F-A498-7436B9276D67}" type="pres">
      <dgm:prSet presAssocID="{8E9F794E-FE17-40C6-93FB-DB748A5EBD27}" presName="spaceRect" presStyleCnt="0"/>
      <dgm:spPr/>
    </dgm:pt>
    <dgm:pt modelId="{7EFB695A-F197-4EF5-B67E-A91A879AD974}" type="pres">
      <dgm:prSet presAssocID="{8E9F794E-FE17-40C6-93FB-DB748A5EBD27}" presName="parTx" presStyleLbl="revTx" presStyleIdx="0" presStyleCnt="3">
        <dgm:presLayoutVars>
          <dgm:chMax val="0"/>
          <dgm:chPref val="0"/>
        </dgm:presLayoutVars>
      </dgm:prSet>
      <dgm:spPr/>
    </dgm:pt>
    <dgm:pt modelId="{E472E85D-5C0F-4CAE-83EE-A15B130CE3D5}" type="pres">
      <dgm:prSet presAssocID="{8E9F794E-FE17-40C6-93FB-DB748A5EBD27}" presName="desTx" presStyleLbl="revTx" presStyleIdx="1" presStyleCnt="3">
        <dgm:presLayoutVars/>
      </dgm:prSet>
      <dgm:spPr/>
    </dgm:pt>
    <dgm:pt modelId="{CE289B90-ED37-42BD-8196-D02F61C29E54}" type="pres">
      <dgm:prSet presAssocID="{A7640EBF-3754-43CB-8B20-8BD7938ECA2E}" presName="sibTrans" presStyleCnt="0"/>
      <dgm:spPr/>
    </dgm:pt>
    <dgm:pt modelId="{0B5945A0-2155-4909-AB6C-C5D1466B00F5}" type="pres">
      <dgm:prSet presAssocID="{AB28D3F8-66E8-44C5-9391-8FE770F170E2}" presName="compNode" presStyleCnt="0"/>
      <dgm:spPr/>
    </dgm:pt>
    <dgm:pt modelId="{AF5357E6-072C-444A-AB39-709D802FE233}" type="pres">
      <dgm:prSet presAssocID="{AB28D3F8-66E8-44C5-9391-8FE770F170E2}" presName="bgRect" presStyleLbl="bgShp" presStyleIdx="1" presStyleCnt="2"/>
      <dgm:spPr/>
    </dgm:pt>
    <dgm:pt modelId="{016A0667-6F16-4334-8F1A-BB7DFFADF01F}" type="pres">
      <dgm:prSet presAssocID="{AB28D3F8-66E8-44C5-9391-8FE770F170E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D16CD914-660D-42E7-9554-00E03EDEAC97}" type="pres">
      <dgm:prSet presAssocID="{AB28D3F8-66E8-44C5-9391-8FE770F170E2}" presName="spaceRect" presStyleCnt="0"/>
      <dgm:spPr/>
    </dgm:pt>
    <dgm:pt modelId="{ABE7738E-479C-4C90-BE9A-E2F377597D47}" type="pres">
      <dgm:prSet presAssocID="{AB28D3F8-66E8-44C5-9391-8FE770F170E2}" presName="parTx" presStyleLbl="revTx" presStyleIdx="2" presStyleCnt="3">
        <dgm:presLayoutVars>
          <dgm:chMax val="0"/>
          <dgm:chPref val="0"/>
        </dgm:presLayoutVars>
      </dgm:prSet>
      <dgm:spPr/>
    </dgm:pt>
  </dgm:ptLst>
  <dgm:cxnLst>
    <dgm:cxn modelId="{A9A0E306-84BB-4011-AFC5-90327DAC51C4}" srcId="{8E9F794E-FE17-40C6-93FB-DB748A5EBD27}" destId="{B48F0D8B-DCB3-452E-A10D-A988B49F63DB}" srcOrd="0" destOrd="0" parTransId="{EE683B2A-8394-4435-A5E1-6D92E0499564}" sibTransId="{F1640189-5E55-4B6B-B82F-4EC73A2149E8}"/>
    <dgm:cxn modelId="{B7454526-663A-4F18-9A45-D7DE4A68CEB1}" type="presOf" srcId="{B48F0D8B-DCB3-452E-A10D-A988B49F63DB}" destId="{E472E85D-5C0F-4CAE-83EE-A15B130CE3D5}" srcOrd="0" destOrd="0" presId="urn:microsoft.com/office/officeart/2018/2/layout/IconVerticalSolidList"/>
    <dgm:cxn modelId="{9EA76C29-41B4-471C-BB3C-BC6EA384001F}" srcId="{8E9F794E-FE17-40C6-93FB-DB748A5EBD27}" destId="{6F1BC7C5-DCB0-406D-86BD-7D8BF7129CBB}" srcOrd="2" destOrd="0" parTransId="{DDFEB52E-0A79-463C-9F58-B8B802E24818}" sibTransId="{951C17C0-3E11-4817-B01A-93588E516F70}"/>
    <dgm:cxn modelId="{FABBC131-DE8D-4841-89E9-162DBD2EE1EC}" srcId="{8E9F794E-FE17-40C6-93FB-DB748A5EBD27}" destId="{F7DA9EE9-BC2A-4F5B-AA61-5BDF0D9DC4E9}" srcOrd="1" destOrd="0" parTransId="{858A135E-A78E-4A2B-9CB1-DC61440FCE15}" sibTransId="{34DA37D8-AA24-4B8B-8A54-E5578799B823}"/>
    <dgm:cxn modelId="{E1BD2C60-09EF-4235-9BF9-3AA3831B78D5}" type="presOf" srcId="{68682417-3DF7-4A87-8F5C-1D55C384B53D}" destId="{D554CB5B-0A78-4A3F-A4D5-90D62995BDE0}" srcOrd="0" destOrd="0" presId="urn:microsoft.com/office/officeart/2018/2/layout/IconVerticalSolidList"/>
    <dgm:cxn modelId="{EEBC2769-AEF0-4A5D-82AD-B129E42AD77F}" type="presOf" srcId="{6F89901C-58C5-47E4-8365-9ABAC84384F3}" destId="{E472E85D-5C0F-4CAE-83EE-A15B130CE3D5}" srcOrd="0" destOrd="3" presId="urn:microsoft.com/office/officeart/2018/2/layout/IconVerticalSolidList"/>
    <dgm:cxn modelId="{231F5D72-4BA3-4B52-82B2-A1A45836FCDC}" type="presOf" srcId="{8E9F794E-FE17-40C6-93FB-DB748A5EBD27}" destId="{7EFB695A-F197-4EF5-B67E-A91A879AD974}" srcOrd="0" destOrd="0" presId="urn:microsoft.com/office/officeart/2018/2/layout/IconVerticalSolidList"/>
    <dgm:cxn modelId="{A3A1BF58-5944-4A29-9621-57D94CB2C63B}" srcId="{8E9F794E-FE17-40C6-93FB-DB748A5EBD27}" destId="{6F89901C-58C5-47E4-8365-9ABAC84384F3}" srcOrd="3" destOrd="0" parTransId="{95387E14-B61D-4A0D-A4A4-1EAC828E0806}" sibTransId="{85067F47-E389-4DD6-992F-4D2A68AF1B0F}"/>
    <dgm:cxn modelId="{47145F7A-2CA4-4B1D-819E-A6AB106A7EE8}" type="presOf" srcId="{AB28D3F8-66E8-44C5-9391-8FE770F170E2}" destId="{ABE7738E-479C-4C90-BE9A-E2F377597D47}" srcOrd="0" destOrd="0" presId="urn:microsoft.com/office/officeart/2018/2/layout/IconVerticalSolidList"/>
    <dgm:cxn modelId="{C8157698-8767-4CEE-9F91-000827235F02}" srcId="{68682417-3DF7-4A87-8F5C-1D55C384B53D}" destId="{AB28D3F8-66E8-44C5-9391-8FE770F170E2}" srcOrd="1" destOrd="0" parTransId="{7DD8CE8D-C67E-4025-8849-DD8141F9DEF9}" sibTransId="{6D95C6AC-32E4-4D8F-BECF-6B8A86EAD7BE}"/>
    <dgm:cxn modelId="{0CF4EDD9-6F32-4D55-A91A-4CFAD2D5FEA1}" type="presOf" srcId="{6F1BC7C5-DCB0-406D-86BD-7D8BF7129CBB}" destId="{E472E85D-5C0F-4CAE-83EE-A15B130CE3D5}" srcOrd="0" destOrd="2" presId="urn:microsoft.com/office/officeart/2018/2/layout/IconVerticalSolidList"/>
    <dgm:cxn modelId="{5BBDD6E8-1359-4F93-B250-43C9BA22038C}" type="presOf" srcId="{F7DA9EE9-BC2A-4F5B-AA61-5BDF0D9DC4E9}" destId="{E472E85D-5C0F-4CAE-83EE-A15B130CE3D5}" srcOrd="0" destOrd="1" presId="urn:microsoft.com/office/officeart/2018/2/layout/IconVerticalSolidList"/>
    <dgm:cxn modelId="{E02F6BEE-AC56-46E4-A3B6-1494DBFA045E}" srcId="{68682417-3DF7-4A87-8F5C-1D55C384B53D}" destId="{8E9F794E-FE17-40C6-93FB-DB748A5EBD27}" srcOrd="0" destOrd="0" parTransId="{28C22C8E-0A36-4095-ABBE-F254CAD3FDBE}" sibTransId="{A7640EBF-3754-43CB-8B20-8BD7938ECA2E}"/>
    <dgm:cxn modelId="{F94BE5D8-6454-4BA1-A8FC-01B0DB458E5C}" type="presParOf" srcId="{D554CB5B-0A78-4A3F-A4D5-90D62995BDE0}" destId="{4D5D8361-6910-47FF-B6B6-CE5857998304}" srcOrd="0" destOrd="0" presId="urn:microsoft.com/office/officeart/2018/2/layout/IconVerticalSolidList"/>
    <dgm:cxn modelId="{B60B69E8-55B1-4E19-9CA9-36D73993D122}" type="presParOf" srcId="{4D5D8361-6910-47FF-B6B6-CE5857998304}" destId="{1E806B47-3125-4E17-A12E-361420EF1887}" srcOrd="0" destOrd="0" presId="urn:microsoft.com/office/officeart/2018/2/layout/IconVerticalSolidList"/>
    <dgm:cxn modelId="{E32FACCA-DCE4-460A-A25E-843A8DCA4266}" type="presParOf" srcId="{4D5D8361-6910-47FF-B6B6-CE5857998304}" destId="{0853C82A-752B-43EA-905A-4DDC50B486A1}" srcOrd="1" destOrd="0" presId="urn:microsoft.com/office/officeart/2018/2/layout/IconVerticalSolidList"/>
    <dgm:cxn modelId="{7C40B59F-CE05-4080-AB57-83BAC90984BA}" type="presParOf" srcId="{4D5D8361-6910-47FF-B6B6-CE5857998304}" destId="{524F5EB8-5A8E-439F-A498-7436B9276D67}" srcOrd="2" destOrd="0" presId="urn:microsoft.com/office/officeart/2018/2/layout/IconVerticalSolidList"/>
    <dgm:cxn modelId="{F0721F36-C2F2-4628-BC97-76CE98A5CF44}" type="presParOf" srcId="{4D5D8361-6910-47FF-B6B6-CE5857998304}" destId="{7EFB695A-F197-4EF5-B67E-A91A879AD974}" srcOrd="3" destOrd="0" presId="urn:microsoft.com/office/officeart/2018/2/layout/IconVerticalSolidList"/>
    <dgm:cxn modelId="{9D8197A3-4FBF-40D1-A935-1621D1174813}" type="presParOf" srcId="{4D5D8361-6910-47FF-B6B6-CE5857998304}" destId="{E472E85D-5C0F-4CAE-83EE-A15B130CE3D5}" srcOrd="4" destOrd="0" presId="urn:microsoft.com/office/officeart/2018/2/layout/IconVerticalSolidList"/>
    <dgm:cxn modelId="{5165F563-AAC8-45C4-8AFF-4578D1066B6E}" type="presParOf" srcId="{D554CB5B-0A78-4A3F-A4D5-90D62995BDE0}" destId="{CE289B90-ED37-42BD-8196-D02F61C29E54}" srcOrd="1" destOrd="0" presId="urn:microsoft.com/office/officeart/2018/2/layout/IconVerticalSolidList"/>
    <dgm:cxn modelId="{9DDE43A7-305F-4B2C-BB9F-20B3BAF620E1}" type="presParOf" srcId="{D554CB5B-0A78-4A3F-A4D5-90D62995BDE0}" destId="{0B5945A0-2155-4909-AB6C-C5D1466B00F5}" srcOrd="2" destOrd="0" presId="urn:microsoft.com/office/officeart/2018/2/layout/IconVerticalSolidList"/>
    <dgm:cxn modelId="{C287F44E-5A1B-443E-A929-A754579DD1E4}" type="presParOf" srcId="{0B5945A0-2155-4909-AB6C-C5D1466B00F5}" destId="{AF5357E6-072C-444A-AB39-709D802FE233}" srcOrd="0" destOrd="0" presId="urn:microsoft.com/office/officeart/2018/2/layout/IconVerticalSolidList"/>
    <dgm:cxn modelId="{F7F96F61-AB90-40B0-8D1C-89E245F13AA5}" type="presParOf" srcId="{0B5945A0-2155-4909-AB6C-C5D1466B00F5}" destId="{016A0667-6F16-4334-8F1A-BB7DFFADF01F}" srcOrd="1" destOrd="0" presId="urn:microsoft.com/office/officeart/2018/2/layout/IconVerticalSolidList"/>
    <dgm:cxn modelId="{75E78E85-9456-4141-8D86-D5C6BF078B1A}" type="presParOf" srcId="{0B5945A0-2155-4909-AB6C-C5D1466B00F5}" destId="{D16CD914-660D-42E7-9554-00E03EDEAC97}" srcOrd="2" destOrd="0" presId="urn:microsoft.com/office/officeart/2018/2/layout/IconVerticalSolidList"/>
    <dgm:cxn modelId="{B4EFE5CC-D079-4DDE-9010-38DC64F5C789}" type="presParOf" srcId="{0B5945A0-2155-4909-AB6C-C5D1466B00F5}" destId="{ABE7738E-479C-4C90-BE9A-E2F377597D4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806B47-3125-4E17-A12E-361420EF1887}">
      <dsp:nvSpPr>
        <dsp:cNvPr id="0" name=""/>
        <dsp:cNvSpPr/>
      </dsp:nvSpPr>
      <dsp:spPr>
        <a:xfrm>
          <a:off x="0" y="940259"/>
          <a:ext cx="6527962" cy="17358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53C82A-752B-43EA-905A-4DDC50B486A1}">
      <dsp:nvSpPr>
        <dsp:cNvPr id="0" name=""/>
        <dsp:cNvSpPr/>
      </dsp:nvSpPr>
      <dsp:spPr>
        <a:xfrm>
          <a:off x="525098" y="1330828"/>
          <a:ext cx="954724" cy="9547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FB695A-F197-4EF5-B67E-A91A879AD974}">
      <dsp:nvSpPr>
        <dsp:cNvPr id="0" name=""/>
        <dsp:cNvSpPr/>
      </dsp:nvSpPr>
      <dsp:spPr>
        <a:xfrm>
          <a:off x="2004922" y="940259"/>
          <a:ext cx="2937582" cy="17358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3712" tIns="183712" rIns="183712" bIns="183712" numCol="1" spcCol="1270" anchor="ctr" anchorCtr="0">
          <a:noAutofit/>
        </a:bodyPr>
        <a:lstStyle/>
        <a:p>
          <a:pPr marL="0" lvl="0" indent="0" algn="l" defTabSz="666750">
            <a:lnSpc>
              <a:spcPct val="100000"/>
            </a:lnSpc>
            <a:spcBef>
              <a:spcPct val="0"/>
            </a:spcBef>
            <a:spcAft>
              <a:spcPct val="35000"/>
            </a:spcAft>
            <a:buNone/>
          </a:pPr>
          <a:r>
            <a:rPr lang="en-US" sz="1500" kern="1200" dirty="0"/>
            <a:t>To determine the best openings for players to use we take in multiple factors. Some of these factors include:</a:t>
          </a:r>
        </a:p>
      </dsp:txBody>
      <dsp:txXfrm>
        <a:off x="2004922" y="940259"/>
        <a:ext cx="2937582" cy="1735863"/>
      </dsp:txXfrm>
    </dsp:sp>
    <dsp:sp modelId="{E472E85D-5C0F-4CAE-83EE-A15B130CE3D5}">
      <dsp:nvSpPr>
        <dsp:cNvPr id="0" name=""/>
        <dsp:cNvSpPr/>
      </dsp:nvSpPr>
      <dsp:spPr>
        <a:xfrm>
          <a:off x="4942505" y="940259"/>
          <a:ext cx="1585456" cy="17358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3712" tIns="183712" rIns="183712" bIns="183712" numCol="1" spcCol="1270" anchor="ctr" anchorCtr="0">
          <a:noAutofit/>
        </a:bodyPr>
        <a:lstStyle/>
        <a:p>
          <a:pPr marL="0" lvl="0" indent="0" algn="ctr" defTabSz="488950">
            <a:lnSpc>
              <a:spcPct val="100000"/>
            </a:lnSpc>
            <a:spcBef>
              <a:spcPct val="0"/>
            </a:spcBef>
            <a:spcAft>
              <a:spcPct val="35000"/>
            </a:spcAft>
            <a:buNone/>
          </a:pPr>
          <a:r>
            <a:rPr lang="en-US" sz="1100" kern="1200" dirty="0"/>
            <a:t>Player(s) Rating</a:t>
          </a:r>
        </a:p>
        <a:p>
          <a:pPr marL="0" lvl="0" indent="0" algn="ctr" defTabSz="488950">
            <a:lnSpc>
              <a:spcPct val="100000"/>
            </a:lnSpc>
            <a:spcBef>
              <a:spcPct val="0"/>
            </a:spcBef>
            <a:spcAft>
              <a:spcPct val="35000"/>
            </a:spcAft>
            <a:buNone/>
          </a:pPr>
          <a:r>
            <a:rPr lang="en-US" sz="1100" kern="1200" dirty="0"/>
            <a:t>Player Color</a:t>
          </a:r>
        </a:p>
        <a:p>
          <a:pPr marL="0" lvl="0" indent="0" algn="ctr" defTabSz="488950">
            <a:lnSpc>
              <a:spcPct val="100000"/>
            </a:lnSpc>
            <a:spcBef>
              <a:spcPct val="0"/>
            </a:spcBef>
            <a:spcAft>
              <a:spcPct val="35000"/>
            </a:spcAft>
            <a:buNone/>
          </a:pPr>
          <a:r>
            <a:rPr lang="en-US" sz="1100" kern="1200" dirty="0"/>
            <a:t>Opponent Opening Move</a:t>
          </a:r>
        </a:p>
        <a:p>
          <a:pPr marL="0" lvl="0" indent="0" algn="ctr" defTabSz="488950">
            <a:lnSpc>
              <a:spcPct val="100000"/>
            </a:lnSpc>
            <a:spcBef>
              <a:spcPct val="0"/>
            </a:spcBef>
            <a:spcAft>
              <a:spcPct val="35000"/>
            </a:spcAft>
            <a:buNone/>
          </a:pPr>
          <a:r>
            <a:rPr lang="en-US" sz="1100" kern="1200" dirty="0"/>
            <a:t>Game Type</a:t>
          </a:r>
        </a:p>
      </dsp:txBody>
      <dsp:txXfrm>
        <a:off x="4942505" y="940259"/>
        <a:ext cx="1585456" cy="1735863"/>
      </dsp:txXfrm>
    </dsp:sp>
    <dsp:sp modelId="{AF5357E6-072C-444A-AB39-709D802FE233}">
      <dsp:nvSpPr>
        <dsp:cNvPr id="0" name=""/>
        <dsp:cNvSpPr/>
      </dsp:nvSpPr>
      <dsp:spPr>
        <a:xfrm>
          <a:off x="0" y="3110088"/>
          <a:ext cx="6527962" cy="17358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6A0667-6F16-4334-8F1A-BB7DFFADF01F}">
      <dsp:nvSpPr>
        <dsp:cNvPr id="0" name=""/>
        <dsp:cNvSpPr/>
      </dsp:nvSpPr>
      <dsp:spPr>
        <a:xfrm>
          <a:off x="525098" y="3500657"/>
          <a:ext cx="954724" cy="9547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E7738E-479C-4C90-BE9A-E2F377597D47}">
      <dsp:nvSpPr>
        <dsp:cNvPr id="0" name=""/>
        <dsp:cNvSpPr/>
      </dsp:nvSpPr>
      <dsp:spPr>
        <a:xfrm>
          <a:off x="2004922" y="3110088"/>
          <a:ext cx="4523039" cy="17358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3712" tIns="183712" rIns="183712" bIns="183712" numCol="1" spcCol="1270" anchor="ctr" anchorCtr="0">
          <a:noAutofit/>
        </a:bodyPr>
        <a:lstStyle/>
        <a:p>
          <a:pPr marL="0" lvl="0" indent="0" algn="l" defTabSz="666750">
            <a:lnSpc>
              <a:spcPct val="100000"/>
            </a:lnSpc>
            <a:spcBef>
              <a:spcPct val="0"/>
            </a:spcBef>
            <a:spcAft>
              <a:spcPct val="35000"/>
            </a:spcAft>
            <a:buNone/>
          </a:pPr>
          <a:r>
            <a:rPr lang="en-US" sz="1500" kern="1200" dirty="0"/>
            <a:t>This was done by analyzing previously played chess games and then taking in the stated variables. There are many factors going into this analysis, so the output for the best opening will vary greatly dependent on the player.</a:t>
          </a:r>
        </a:p>
      </dsp:txBody>
      <dsp:txXfrm>
        <a:off x="2004922" y="3110088"/>
        <a:ext cx="4523039" cy="173586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759BE4-870D-4C3A-A846-BF5402E3A8E5}" type="datetimeFigureOut">
              <a:rPr lang="en-US" smtClean="0"/>
              <a:t>12/13/2020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323E0A-B96C-46C9-81BF-24A6E73A4208}" type="slidenum">
              <a:rPr lang="en-US" smtClean="0"/>
              <a:t>‹#›</a:t>
            </a:fld>
            <a:endParaRPr lang="en-US"/>
          </a:p>
        </p:txBody>
      </p:sp>
    </p:spTree>
    <p:extLst>
      <p:ext uri="{BB962C8B-B14F-4D97-AF65-F5344CB8AC3E}">
        <p14:creationId xmlns:p14="http://schemas.microsoft.com/office/powerpoint/2010/main" val="3781083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323E0A-B96C-46C9-81BF-24A6E73A4208}" type="slidenum">
              <a:rPr lang="en-US" smtClean="0"/>
              <a:t>1</a:t>
            </a:fld>
            <a:endParaRPr lang="en-US"/>
          </a:p>
        </p:txBody>
      </p:sp>
    </p:spTree>
    <p:extLst>
      <p:ext uri="{BB962C8B-B14F-4D97-AF65-F5344CB8AC3E}">
        <p14:creationId xmlns:p14="http://schemas.microsoft.com/office/powerpoint/2010/main" val="3115618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Sunday, December 13, 2020</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945718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Sunday, December 13, 2020</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41609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Sunday, December 13, 2020</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982796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Sunday, December 13, 2020</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447866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Sunday, December 13, 2020</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438033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Sunday, December 13, 2020</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350199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Sunday, December 13, 2020</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788004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Sunday, December 13, 2020</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473259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Sunday, December 13, 2020</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887067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Sunday, December 13, 2020</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052978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Sunday, December 13, 2020</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677255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Sunday, December 13, 2020</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3149512235"/>
      </p:ext>
    </p:extLst>
  </p:cSld>
  <p:clrMap bg1="dk1" tx1="lt1" bg2="dk2" tx2="lt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0" r:id="rId6"/>
    <p:sldLayoutId id="2147483736" r:id="rId7"/>
    <p:sldLayoutId id="2147483737" r:id="rId8"/>
    <p:sldLayoutId id="2147483738" r:id="rId9"/>
    <p:sldLayoutId id="2147483739" r:id="rId10"/>
    <p:sldLayoutId id="2147483741"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3" name="Rectangle 26">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96F4E30-B7ED-453A-B622-6DC062D2C02B}"/>
              </a:ext>
            </a:extLst>
          </p:cNvPr>
          <p:cNvPicPr>
            <a:picLocks noChangeAspect="1"/>
          </p:cNvPicPr>
          <p:nvPr/>
        </p:nvPicPr>
        <p:blipFill rotWithShape="1">
          <a:blip r:embed="rId3"/>
          <a:srcRect t="15748" b="9252"/>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34" name="Rectangle 28">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0">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280525-676C-4801-811E-4E0E8C04ED1D}"/>
              </a:ext>
            </a:extLst>
          </p:cNvPr>
          <p:cNvSpPr>
            <a:spLocks noGrp="1"/>
          </p:cNvSpPr>
          <p:nvPr>
            <p:ph type="ctrTitle"/>
          </p:nvPr>
        </p:nvSpPr>
        <p:spPr>
          <a:xfrm>
            <a:off x="550863" y="549275"/>
            <a:ext cx="5437187" cy="2986234"/>
          </a:xfrm>
        </p:spPr>
        <p:txBody>
          <a:bodyPr anchor="b">
            <a:normAutofit/>
          </a:bodyPr>
          <a:lstStyle/>
          <a:p>
            <a:pPr>
              <a:lnSpc>
                <a:spcPct val="90000"/>
              </a:lnSpc>
            </a:pPr>
            <a:r>
              <a:rPr lang="en-US" sz="5400" dirty="0"/>
              <a:t>Analysis of Chess Games and Chess Openings</a:t>
            </a:r>
          </a:p>
        </p:txBody>
      </p:sp>
      <p:sp>
        <p:nvSpPr>
          <p:cNvPr id="3" name="Subtitle 2">
            <a:extLst>
              <a:ext uri="{FF2B5EF4-FFF2-40B4-BE49-F238E27FC236}">
                <a16:creationId xmlns:a16="http://schemas.microsoft.com/office/drawing/2014/main" id="{C175AB53-3714-48F4-8A99-F45303560863}"/>
              </a:ext>
            </a:extLst>
          </p:cNvPr>
          <p:cNvSpPr>
            <a:spLocks noGrp="1"/>
          </p:cNvSpPr>
          <p:nvPr>
            <p:ph type="subTitle" idx="1"/>
          </p:nvPr>
        </p:nvSpPr>
        <p:spPr>
          <a:xfrm>
            <a:off x="550863" y="3827610"/>
            <a:ext cx="5437187" cy="2265216"/>
          </a:xfrm>
        </p:spPr>
        <p:txBody>
          <a:bodyPr>
            <a:normAutofit/>
          </a:bodyPr>
          <a:lstStyle/>
          <a:p>
            <a:r>
              <a:rPr lang="en-US" dirty="0">
                <a:solidFill>
                  <a:schemeClr val="tx1">
                    <a:alpha val="60000"/>
                  </a:schemeClr>
                </a:solidFill>
              </a:rPr>
              <a:t>Team: Sahib Bajwa</a:t>
            </a:r>
          </a:p>
        </p:txBody>
      </p:sp>
    </p:spTree>
    <p:extLst>
      <p:ext uri="{BB962C8B-B14F-4D97-AF65-F5344CB8AC3E}">
        <p14:creationId xmlns:p14="http://schemas.microsoft.com/office/powerpoint/2010/main" val="1561035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F8AB3-E8B9-4AB7-ABCD-19FE48F12413}"/>
              </a:ext>
            </a:extLst>
          </p:cNvPr>
          <p:cNvSpPr>
            <a:spLocks noGrp="1"/>
          </p:cNvSpPr>
          <p:nvPr>
            <p:ph type="title"/>
          </p:nvPr>
        </p:nvSpPr>
        <p:spPr/>
        <p:txBody>
          <a:bodyPr>
            <a:normAutofit fontScale="90000"/>
          </a:bodyPr>
          <a:lstStyle/>
          <a:p>
            <a:r>
              <a:rPr lang="en-US" dirty="0"/>
              <a:t>Preferred Openings based on starting color and removing double variation</a:t>
            </a:r>
          </a:p>
        </p:txBody>
      </p:sp>
      <p:sp>
        <p:nvSpPr>
          <p:cNvPr id="3" name="Content Placeholder 2">
            <a:extLst>
              <a:ext uri="{FF2B5EF4-FFF2-40B4-BE49-F238E27FC236}">
                <a16:creationId xmlns:a16="http://schemas.microsoft.com/office/drawing/2014/main" id="{2E38191D-B43F-4868-8308-78F81CFB6170}"/>
              </a:ext>
            </a:extLst>
          </p:cNvPr>
          <p:cNvSpPr>
            <a:spLocks noGrp="1"/>
          </p:cNvSpPr>
          <p:nvPr>
            <p:ph idx="1"/>
          </p:nvPr>
        </p:nvSpPr>
        <p:spPr/>
        <p:txBody>
          <a:bodyPr/>
          <a:lstStyle/>
          <a:p>
            <a:r>
              <a:rPr lang="en-US" dirty="0"/>
              <a:t>Interestingly enough, if we remove rating, the most popular openings when removing double variation for both colors is similar</a:t>
            </a:r>
          </a:p>
          <a:p>
            <a:pPr lvl="1"/>
            <a:r>
              <a:rPr lang="en-US" dirty="0"/>
              <a:t>Queen’s Pawn Game #2</a:t>
            </a:r>
          </a:p>
          <a:p>
            <a:pPr lvl="1"/>
            <a:r>
              <a:rPr lang="en-US" dirty="0" err="1"/>
              <a:t>Van’t</a:t>
            </a:r>
            <a:r>
              <a:rPr lang="en-US" dirty="0"/>
              <a:t> </a:t>
            </a:r>
            <a:r>
              <a:rPr lang="en-US" dirty="0" err="1"/>
              <a:t>Kruijs</a:t>
            </a:r>
            <a:r>
              <a:rPr lang="en-US" dirty="0"/>
              <a:t> Opening</a:t>
            </a:r>
          </a:p>
          <a:p>
            <a:pPr lvl="1"/>
            <a:r>
              <a:rPr lang="en-US" dirty="0"/>
              <a:t>French Defense: Knight Variation</a:t>
            </a:r>
          </a:p>
        </p:txBody>
      </p:sp>
    </p:spTree>
    <p:extLst>
      <p:ext uri="{BB962C8B-B14F-4D97-AF65-F5344CB8AC3E}">
        <p14:creationId xmlns:p14="http://schemas.microsoft.com/office/powerpoint/2010/main" val="4059391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18661-0B8A-41E6-A5D5-906619AF33F9}"/>
              </a:ext>
            </a:extLst>
          </p:cNvPr>
          <p:cNvSpPr>
            <a:spLocks noGrp="1"/>
          </p:cNvSpPr>
          <p:nvPr>
            <p:ph type="title"/>
          </p:nvPr>
        </p:nvSpPr>
        <p:spPr/>
        <p:txBody>
          <a:bodyPr/>
          <a:lstStyle/>
          <a:p>
            <a:r>
              <a:rPr lang="en-US" dirty="0"/>
              <a:t>Findings when using real players</a:t>
            </a:r>
          </a:p>
        </p:txBody>
      </p:sp>
      <p:sp>
        <p:nvSpPr>
          <p:cNvPr id="3" name="Content Placeholder 2">
            <a:extLst>
              <a:ext uri="{FF2B5EF4-FFF2-40B4-BE49-F238E27FC236}">
                <a16:creationId xmlns:a16="http://schemas.microsoft.com/office/drawing/2014/main" id="{22724C4B-E980-4E80-B8CC-A6B793F4B730}"/>
              </a:ext>
            </a:extLst>
          </p:cNvPr>
          <p:cNvSpPr>
            <a:spLocks noGrp="1"/>
          </p:cNvSpPr>
          <p:nvPr>
            <p:ph idx="1"/>
          </p:nvPr>
        </p:nvSpPr>
        <p:spPr/>
        <p:txBody>
          <a:bodyPr/>
          <a:lstStyle/>
          <a:p>
            <a:r>
              <a:rPr lang="en-US" dirty="0"/>
              <a:t>7 players of 1000-1500 rating given openings</a:t>
            </a:r>
          </a:p>
          <a:p>
            <a:pPr lvl="1"/>
            <a:r>
              <a:rPr lang="en-US" dirty="0"/>
              <a:t>Overall majority said that </a:t>
            </a:r>
            <a:r>
              <a:rPr lang="en-US" dirty="0" err="1"/>
              <a:t>Van’t</a:t>
            </a:r>
            <a:r>
              <a:rPr lang="en-US" dirty="0"/>
              <a:t> </a:t>
            </a:r>
            <a:r>
              <a:rPr lang="en-US" dirty="0" err="1"/>
              <a:t>Kruijs</a:t>
            </a:r>
            <a:r>
              <a:rPr lang="en-US" dirty="0"/>
              <a:t> Opening was their favorite to use</a:t>
            </a:r>
          </a:p>
          <a:p>
            <a:pPr lvl="1"/>
            <a:r>
              <a:rPr lang="en-US" dirty="0"/>
              <a:t>Player(s) who had a leaning higher rating (near 1500) said that they would prefer to change their opening based on the current game</a:t>
            </a:r>
          </a:p>
          <a:p>
            <a:r>
              <a:rPr lang="en-US" dirty="0"/>
              <a:t>Conclusion</a:t>
            </a:r>
          </a:p>
          <a:p>
            <a:pPr lvl="1"/>
            <a:r>
              <a:rPr lang="en-US" dirty="0"/>
              <a:t>Lower rated players prefer being given a specific opening to use, and </a:t>
            </a:r>
            <a:r>
              <a:rPr lang="en-US" dirty="0" err="1"/>
              <a:t>Van’t</a:t>
            </a:r>
            <a:r>
              <a:rPr lang="en-US" dirty="0"/>
              <a:t> </a:t>
            </a:r>
            <a:r>
              <a:rPr lang="en-US" dirty="0" err="1"/>
              <a:t>Kruijs</a:t>
            </a:r>
            <a:r>
              <a:rPr lang="en-US" dirty="0"/>
              <a:t> is their preferred one</a:t>
            </a:r>
          </a:p>
          <a:p>
            <a:pPr lvl="1"/>
            <a:r>
              <a:rPr lang="en-US" dirty="0"/>
              <a:t>The higher the player rating gets, the more they would like to play on their own and not stick to a specific opening</a:t>
            </a:r>
          </a:p>
        </p:txBody>
      </p:sp>
    </p:spTree>
    <p:extLst>
      <p:ext uri="{BB962C8B-B14F-4D97-AF65-F5344CB8AC3E}">
        <p14:creationId xmlns:p14="http://schemas.microsoft.com/office/powerpoint/2010/main" val="2225030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514FA-C725-4746-9A08-D9722300F525}"/>
              </a:ext>
            </a:extLst>
          </p:cNvPr>
          <p:cNvSpPr>
            <a:spLocks noGrp="1"/>
          </p:cNvSpPr>
          <p:nvPr>
            <p:ph type="title"/>
          </p:nvPr>
        </p:nvSpPr>
        <p:spPr/>
        <p:txBody>
          <a:bodyPr/>
          <a:lstStyle/>
          <a:p>
            <a:r>
              <a:rPr lang="en-US" dirty="0"/>
              <a:t>AI Findings</a:t>
            </a:r>
          </a:p>
        </p:txBody>
      </p:sp>
      <p:sp>
        <p:nvSpPr>
          <p:cNvPr id="3" name="Content Placeholder 2">
            <a:extLst>
              <a:ext uri="{FF2B5EF4-FFF2-40B4-BE49-F238E27FC236}">
                <a16:creationId xmlns:a16="http://schemas.microsoft.com/office/drawing/2014/main" id="{756D373E-42E9-427F-B96E-62F86BDB4B39}"/>
              </a:ext>
            </a:extLst>
          </p:cNvPr>
          <p:cNvSpPr>
            <a:spLocks noGrp="1"/>
          </p:cNvSpPr>
          <p:nvPr>
            <p:ph idx="1"/>
          </p:nvPr>
        </p:nvSpPr>
        <p:spPr/>
        <p:txBody>
          <a:bodyPr/>
          <a:lstStyle/>
          <a:p>
            <a:r>
              <a:rPr lang="en-US" dirty="0"/>
              <a:t>It turns out that trying to program chess ai to act in a specific way is difficult</a:t>
            </a:r>
          </a:p>
          <a:p>
            <a:pPr lvl="1"/>
            <a:r>
              <a:rPr lang="en-US" dirty="0"/>
              <a:t>For example, it has taken multiple years for top chess AI company Stockfish to release a Chess AI that plays like specific veteran players</a:t>
            </a:r>
          </a:p>
          <a:p>
            <a:r>
              <a:rPr lang="en-US" dirty="0"/>
              <a:t>My AI</a:t>
            </a:r>
          </a:p>
          <a:p>
            <a:pPr lvl="1"/>
            <a:r>
              <a:rPr lang="en-US" dirty="0"/>
              <a:t>Simple, made it so that the AI can analyze slightly, taking high valued pieces from the opponent player</a:t>
            </a:r>
          </a:p>
          <a:p>
            <a:pPr lvl="1"/>
            <a:r>
              <a:rPr lang="en-US" dirty="0"/>
              <a:t>Winning percentages fall in line with </a:t>
            </a:r>
            <a:r>
              <a:rPr lang="en-US" dirty="0" err="1"/>
              <a:t>Lichess</a:t>
            </a:r>
            <a:r>
              <a:rPr lang="en-US" dirty="0"/>
              <a:t> data set, where the white starting player has an advantage</a:t>
            </a:r>
          </a:p>
          <a:p>
            <a:pPr lvl="1"/>
            <a:r>
              <a:rPr lang="en-US" dirty="0"/>
              <a:t>*Other dataset</a:t>
            </a:r>
          </a:p>
        </p:txBody>
      </p:sp>
    </p:spTree>
    <p:extLst>
      <p:ext uri="{BB962C8B-B14F-4D97-AF65-F5344CB8AC3E}">
        <p14:creationId xmlns:p14="http://schemas.microsoft.com/office/powerpoint/2010/main" val="1383306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7" name="Rectangle 67">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E85F23-D057-4F99-AE7F-E479372BD5EC}"/>
              </a:ext>
            </a:extLst>
          </p:cNvPr>
          <p:cNvSpPr>
            <a:spLocks noGrp="1"/>
          </p:cNvSpPr>
          <p:nvPr>
            <p:ph type="title"/>
          </p:nvPr>
        </p:nvSpPr>
        <p:spPr>
          <a:xfrm>
            <a:off x="6201412" y="549275"/>
            <a:ext cx="5437185" cy="1997855"/>
          </a:xfrm>
        </p:spPr>
        <p:txBody>
          <a:bodyPr vert="horz" wrap="square" lIns="0" tIns="0" rIns="0" bIns="0" rtlCol="0" anchor="b" anchorCtr="0">
            <a:normAutofit/>
          </a:bodyPr>
          <a:lstStyle/>
          <a:p>
            <a:r>
              <a:rPr lang="en-US" dirty="0"/>
              <a:t>Introduction</a:t>
            </a:r>
          </a:p>
        </p:txBody>
      </p:sp>
      <p:pic>
        <p:nvPicPr>
          <p:cNvPr id="42" name="Graphic 41" descr="Books">
            <a:extLst>
              <a:ext uri="{FF2B5EF4-FFF2-40B4-BE49-F238E27FC236}">
                <a16:creationId xmlns:a16="http://schemas.microsoft.com/office/drawing/2014/main" id="{1B74E805-9197-4F61-8785-A1397B67D5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3403" y="882969"/>
            <a:ext cx="5092062" cy="5092062"/>
          </a:xfrm>
          <a:custGeom>
            <a:avLst/>
            <a:gdLst/>
            <a:ahLst/>
            <a:cxnLst/>
            <a:rect l="l" t="t" r="r" b="b"/>
            <a:pathLst>
              <a:path w="5092062" h="5759450">
                <a:moveTo>
                  <a:pt x="0" y="0"/>
                </a:moveTo>
                <a:lnTo>
                  <a:pt x="5092062" y="0"/>
                </a:lnTo>
                <a:lnTo>
                  <a:pt x="5092062" y="5759450"/>
                </a:lnTo>
                <a:lnTo>
                  <a:pt x="0" y="5759450"/>
                </a:lnTo>
                <a:close/>
              </a:path>
            </a:pathLst>
          </a:cu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7E0DCBF-9C77-4B91-A5D7-9DD6BF1D5B2F}"/>
                  </a:ext>
                </a:extLst>
              </p:cNvPr>
              <p:cNvSpPr txBox="1"/>
              <p:nvPr/>
            </p:nvSpPr>
            <p:spPr>
              <a:xfrm>
                <a:off x="6201410" y="2677306"/>
                <a:ext cx="5437187" cy="3415519"/>
              </a:xfrm>
              <a:prstGeom prst="rect">
                <a:avLst/>
              </a:prstGeom>
            </p:spPr>
            <p:txBody>
              <a:bodyPr vert="horz" wrap="square" lIns="0" tIns="0" rIns="0" bIns="0" rtlCol="0" anchor="t">
                <a:noAutofit/>
              </a:bodyPr>
              <a:lstStyle/>
              <a:p>
                <a:pPr algn="just">
                  <a:spcAft>
                    <a:spcPts val="800"/>
                  </a:spcAft>
                </a:pPr>
                <a:r>
                  <a:rPr lang="en-US" sz="1600" dirty="0">
                    <a:ln w="0"/>
                    <a:solidFill>
                      <a:schemeClr val="tx1">
                        <a:lumMod val="85000"/>
                      </a:schemeClr>
                    </a:solidFill>
                    <a:effectLst>
                      <a:outerShdw blurRad="38100" dist="19050" dir="2700000" algn="tl" rotWithShape="0">
                        <a:schemeClr val="dk1">
                          <a:alpha val="40000"/>
                        </a:schemeClr>
                      </a:outerShdw>
                    </a:effectLst>
                  </a:rPr>
                  <a:t>The Shannon Number tells us that the conservative lower bound of the game-tree complexity of chess is </a:t>
                </a:r>
                <a14:m>
                  <m:oMath xmlns:m="http://schemas.openxmlformats.org/officeDocument/2006/math">
                    <m:sSup>
                      <m:sSupPr>
                        <m:ctrlPr>
                          <a:rPr lang="en-US" sz="1600" i="1">
                            <a:ln w="0"/>
                            <a:solidFill>
                              <a:schemeClr val="tx1">
                                <a:lumMod val="85000"/>
                              </a:schemeClr>
                            </a:solidFill>
                            <a:effectLst>
                              <a:outerShdw blurRad="38100" dist="19050" dir="2700000" algn="tl" rotWithShape="0">
                                <a:schemeClr val="dk1">
                                  <a:alpha val="40000"/>
                                </a:schemeClr>
                              </a:outerShdw>
                            </a:effectLst>
                            <a:latin typeface="Cambria Math" panose="02040503050406030204" pitchFamily="18" charset="0"/>
                          </a:rPr>
                        </m:ctrlPr>
                      </m:sSupPr>
                      <m:e>
                        <m:r>
                          <a:rPr lang="en-US" sz="1600" i="1">
                            <a:ln w="0"/>
                            <a:solidFill>
                              <a:schemeClr val="tx1">
                                <a:lumMod val="85000"/>
                              </a:schemeClr>
                            </a:solidFill>
                            <a:effectLst>
                              <a:outerShdw blurRad="38100" dist="19050" dir="2700000" algn="tl" rotWithShape="0">
                                <a:schemeClr val="dk1">
                                  <a:alpha val="40000"/>
                                </a:schemeClr>
                              </a:outerShdw>
                            </a:effectLst>
                            <a:latin typeface="Cambria Math" panose="02040503050406030204" pitchFamily="18" charset="0"/>
                          </a:rPr>
                          <m:t>10</m:t>
                        </m:r>
                      </m:e>
                      <m:sup>
                        <m:r>
                          <a:rPr lang="en-US" sz="1600" i="1">
                            <a:ln w="0"/>
                            <a:solidFill>
                              <a:schemeClr val="tx1">
                                <a:lumMod val="85000"/>
                              </a:schemeClr>
                            </a:solidFill>
                            <a:effectLst>
                              <a:outerShdw blurRad="38100" dist="19050" dir="2700000" algn="tl" rotWithShape="0">
                                <a:schemeClr val="dk1">
                                  <a:alpha val="40000"/>
                                </a:schemeClr>
                              </a:outerShdw>
                            </a:effectLst>
                            <a:latin typeface="Cambria Math" panose="02040503050406030204" pitchFamily="18" charset="0"/>
                          </a:rPr>
                          <m:t>120</m:t>
                        </m:r>
                      </m:sup>
                    </m:sSup>
                  </m:oMath>
                </a14:m>
                <a:r>
                  <a:rPr lang="en-US" sz="1600" dirty="0">
                    <a:ln w="0"/>
                    <a:solidFill>
                      <a:schemeClr val="tx1">
                        <a:lumMod val="85000"/>
                      </a:schemeClr>
                    </a:solidFill>
                    <a:effectLst>
                      <a:outerShdw blurRad="38100" dist="19050" dir="2700000" algn="tl" rotWithShape="0">
                        <a:schemeClr val="dk1">
                          <a:alpha val="40000"/>
                        </a:schemeClr>
                      </a:outerShdw>
                    </a:effectLst>
                  </a:rPr>
                  <a:t>. To give this number some perspective, there are an estimated </a:t>
                </a:r>
                <a14:m>
                  <m:oMath xmlns:m="http://schemas.openxmlformats.org/officeDocument/2006/math">
                    <m:sSup>
                      <m:sSupPr>
                        <m:ctrlPr>
                          <a:rPr lang="en-US" sz="1600" i="1">
                            <a:ln w="0"/>
                            <a:solidFill>
                              <a:schemeClr val="tx1">
                                <a:lumMod val="85000"/>
                              </a:schemeClr>
                            </a:solidFill>
                            <a:effectLst>
                              <a:outerShdw blurRad="38100" dist="19050" dir="2700000" algn="tl" rotWithShape="0">
                                <a:schemeClr val="dk1">
                                  <a:alpha val="40000"/>
                                </a:schemeClr>
                              </a:outerShdw>
                            </a:effectLst>
                            <a:latin typeface="Cambria Math" panose="02040503050406030204" pitchFamily="18" charset="0"/>
                          </a:rPr>
                        </m:ctrlPr>
                      </m:sSupPr>
                      <m:e>
                        <m:r>
                          <a:rPr lang="en-US" sz="1600" i="1">
                            <a:ln w="0"/>
                            <a:solidFill>
                              <a:schemeClr val="tx1">
                                <a:lumMod val="85000"/>
                              </a:schemeClr>
                            </a:solidFill>
                            <a:effectLst>
                              <a:outerShdw blurRad="38100" dist="19050" dir="2700000" algn="tl" rotWithShape="0">
                                <a:schemeClr val="dk1">
                                  <a:alpha val="40000"/>
                                </a:schemeClr>
                              </a:outerShdw>
                            </a:effectLst>
                            <a:latin typeface="Cambria Math" panose="02040503050406030204" pitchFamily="18" charset="0"/>
                          </a:rPr>
                          <m:t>10</m:t>
                        </m:r>
                      </m:e>
                      <m:sup>
                        <m:r>
                          <a:rPr lang="en-US" sz="1600" i="1">
                            <a:ln w="0"/>
                            <a:solidFill>
                              <a:schemeClr val="tx1">
                                <a:lumMod val="85000"/>
                              </a:schemeClr>
                            </a:solidFill>
                            <a:effectLst>
                              <a:outerShdw blurRad="38100" dist="19050" dir="2700000" algn="tl" rotWithShape="0">
                                <a:schemeClr val="dk1">
                                  <a:alpha val="40000"/>
                                </a:schemeClr>
                              </a:outerShdw>
                            </a:effectLst>
                            <a:latin typeface="Cambria Math" panose="02040503050406030204" pitchFamily="18" charset="0"/>
                          </a:rPr>
                          <m:t>80</m:t>
                        </m:r>
                      </m:sup>
                    </m:sSup>
                  </m:oMath>
                </a14:m>
                <a:r>
                  <a:rPr lang="en-US" sz="1600" dirty="0">
                    <a:ln w="0"/>
                    <a:solidFill>
                      <a:schemeClr val="tx1">
                        <a:lumMod val="85000"/>
                      </a:schemeClr>
                    </a:solidFill>
                    <a:effectLst>
                      <a:outerShdw blurRad="38100" dist="19050" dir="2700000" algn="tl" rotWithShape="0">
                        <a:schemeClr val="dk1">
                          <a:alpha val="40000"/>
                        </a:schemeClr>
                      </a:outerShdw>
                    </a:effectLst>
                  </a:rPr>
                  <a:t> atoms in the universe. It is very difficult to determine the best way to play the game, even given the use of AI (Stockfish, AlphaZero, Leela Chess Zero, etc.). Having a strong opening is one of the most important moments of a chess game as it sets the pace and structure for the rest of the game. Given that humans do not have the computational ability of a strong AI, finding out what the best opening is for a player would help them increase their chances of winning a large amount.</a:t>
                </a:r>
              </a:p>
            </p:txBody>
          </p:sp>
        </mc:Choice>
        <mc:Fallback xmlns="">
          <p:sp>
            <p:nvSpPr>
              <p:cNvPr id="4" name="TextBox 3">
                <a:extLst>
                  <a:ext uri="{FF2B5EF4-FFF2-40B4-BE49-F238E27FC236}">
                    <a16:creationId xmlns:a16="http://schemas.microsoft.com/office/drawing/2014/main" id="{47E0DCBF-9C77-4B91-A5D7-9DD6BF1D5B2F}"/>
                  </a:ext>
                </a:extLst>
              </p:cNvPr>
              <p:cNvSpPr txBox="1">
                <a:spLocks noRot="1" noChangeAspect="1" noMove="1" noResize="1" noEditPoints="1" noAdjustHandles="1" noChangeArrowheads="1" noChangeShapeType="1" noTextEdit="1"/>
              </p:cNvSpPr>
              <p:nvPr/>
            </p:nvSpPr>
            <p:spPr>
              <a:xfrm>
                <a:off x="6201410" y="2677306"/>
                <a:ext cx="5437187" cy="3415519"/>
              </a:xfrm>
              <a:prstGeom prst="rect">
                <a:avLst/>
              </a:prstGeom>
              <a:blipFill>
                <a:blip r:embed="rId4"/>
                <a:stretch>
                  <a:fillRect l="-2466" t="-2143" r="-2691"/>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7E0C7997-CCF8-4B46-BBB0-C624808C1222}"/>
              </a:ext>
            </a:extLst>
          </p:cNvPr>
          <p:cNvSpPr txBox="1"/>
          <p:nvPr/>
        </p:nvSpPr>
        <p:spPr>
          <a:xfrm>
            <a:off x="8812306" y="6366557"/>
            <a:ext cx="5213838" cy="246221"/>
          </a:xfrm>
          <a:prstGeom prst="rect">
            <a:avLst/>
          </a:prstGeom>
          <a:noFill/>
        </p:spPr>
        <p:txBody>
          <a:bodyPr wrap="square" rtlCol="0">
            <a:spAutoFit/>
          </a:bodyPr>
          <a:lstStyle/>
          <a:p>
            <a:r>
              <a:rPr lang="en-US" sz="1000" dirty="0">
                <a:solidFill>
                  <a:schemeClr val="tx1">
                    <a:lumMod val="85000"/>
                  </a:schemeClr>
                </a:solidFill>
              </a:rPr>
              <a:t>https://en.wikipedia.org/wiki/Shannon_number</a:t>
            </a:r>
          </a:p>
        </p:txBody>
      </p:sp>
    </p:spTree>
    <p:extLst>
      <p:ext uri="{BB962C8B-B14F-4D97-AF65-F5344CB8AC3E}">
        <p14:creationId xmlns:p14="http://schemas.microsoft.com/office/powerpoint/2010/main" val="1204223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E94AF-FBA7-497A-9D0A-F2E846193CC4}"/>
              </a:ext>
            </a:extLst>
          </p:cNvPr>
          <p:cNvSpPr>
            <a:spLocks noGrp="1"/>
          </p:cNvSpPr>
          <p:nvPr>
            <p:ph type="title"/>
          </p:nvPr>
        </p:nvSpPr>
        <p:spPr/>
        <p:txBody>
          <a:bodyPr/>
          <a:lstStyle/>
          <a:p>
            <a:r>
              <a:rPr lang="en-US" dirty="0"/>
              <a:t>Related Work</a:t>
            </a:r>
          </a:p>
        </p:txBody>
      </p:sp>
      <p:sp>
        <p:nvSpPr>
          <p:cNvPr id="3" name="Content Placeholder 2">
            <a:extLst>
              <a:ext uri="{FF2B5EF4-FFF2-40B4-BE49-F238E27FC236}">
                <a16:creationId xmlns:a16="http://schemas.microsoft.com/office/drawing/2014/main" id="{F9CDBA6C-E514-4FE7-A4EB-359B428DE148}"/>
              </a:ext>
            </a:extLst>
          </p:cNvPr>
          <p:cNvSpPr>
            <a:spLocks noGrp="1"/>
          </p:cNvSpPr>
          <p:nvPr>
            <p:ph idx="1"/>
          </p:nvPr>
        </p:nvSpPr>
        <p:spPr/>
        <p:txBody>
          <a:bodyPr/>
          <a:lstStyle/>
          <a:p>
            <a:r>
              <a:rPr lang="en-US" dirty="0">
                <a:ln w="0"/>
                <a:solidFill>
                  <a:schemeClr val="tx1">
                    <a:lumMod val="85000"/>
                  </a:schemeClr>
                </a:solidFill>
                <a:effectLst>
                  <a:outerShdw blurRad="38100" dist="19050" dir="2700000" algn="tl" rotWithShape="0">
                    <a:schemeClr val="dk1">
                      <a:alpha val="40000"/>
                    </a:schemeClr>
                  </a:outerShdw>
                </a:effectLst>
              </a:rPr>
              <a:t>Chess AI:</a:t>
            </a:r>
          </a:p>
          <a:p>
            <a:pPr lvl="1"/>
            <a:r>
              <a:rPr lang="en-US" dirty="0">
                <a:ln w="0"/>
                <a:solidFill>
                  <a:schemeClr val="tx1">
                    <a:lumMod val="85000"/>
                  </a:schemeClr>
                </a:solidFill>
                <a:effectLst>
                  <a:outerShdw blurRad="38100" dist="19050" dir="2700000" algn="tl" rotWithShape="0">
                    <a:schemeClr val="dk1">
                      <a:alpha val="40000"/>
                    </a:schemeClr>
                  </a:outerShdw>
                </a:effectLst>
              </a:rPr>
              <a:t>There are Chess AI that are built around specific types of playstyles that prefer specific types of game states. Thus, they start a specific way in order to push the game towards that game state.</a:t>
            </a:r>
          </a:p>
          <a:p>
            <a:r>
              <a:rPr lang="en-US" dirty="0">
                <a:ln w="0"/>
                <a:solidFill>
                  <a:schemeClr val="tx1">
                    <a:lumMod val="85000"/>
                  </a:schemeClr>
                </a:solidFill>
                <a:effectLst>
                  <a:outerShdw blurRad="38100" dist="19050" dir="2700000" algn="tl" rotWithShape="0">
                    <a:schemeClr val="dk1">
                      <a:alpha val="40000"/>
                    </a:schemeClr>
                  </a:outerShdw>
                </a:effectLst>
              </a:rPr>
              <a:t>Chess Theory:</a:t>
            </a:r>
          </a:p>
          <a:p>
            <a:pPr lvl="1"/>
            <a:r>
              <a:rPr lang="en-US" dirty="0">
                <a:ln w="0"/>
                <a:solidFill>
                  <a:schemeClr val="tx1">
                    <a:lumMod val="85000"/>
                  </a:schemeClr>
                </a:solidFill>
                <a:effectLst>
                  <a:outerShdw blurRad="38100" dist="19050" dir="2700000" algn="tl" rotWithShape="0">
                    <a:schemeClr val="dk1">
                      <a:alpha val="40000"/>
                    </a:schemeClr>
                  </a:outerShdw>
                </a:effectLst>
              </a:rPr>
              <a:t>There has been a lot of theory crafting about how to play in specific game states. One great example of this is the book </a:t>
            </a:r>
            <a:r>
              <a:rPr lang="en-US" i="1" dirty="0">
                <a:ln w="0"/>
                <a:solidFill>
                  <a:schemeClr val="tx1">
                    <a:lumMod val="85000"/>
                  </a:schemeClr>
                </a:solidFill>
                <a:effectLst>
                  <a:outerShdw blurRad="38100" dist="19050" dir="2700000" algn="tl" rotWithShape="0">
                    <a:schemeClr val="dk1">
                      <a:alpha val="40000"/>
                    </a:schemeClr>
                  </a:outerShdw>
                </a:effectLst>
              </a:rPr>
              <a:t>FCO: Fundamental Chess Openings </a:t>
            </a:r>
            <a:r>
              <a:rPr lang="en-US" dirty="0">
                <a:ln w="0"/>
                <a:solidFill>
                  <a:schemeClr val="tx1">
                    <a:lumMod val="85000"/>
                  </a:schemeClr>
                </a:solidFill>
                <a:effectLst>
                  <a:outerShdw blurRad="38100" dist="19050" dir="2700000" algn="tl" rotWithShape="0">
                    <a:schemeClr val="dk1">
                      <a:alpha val="40000"/>
                    </a:schemeClr>
                  </a:outerShdw>
                </a:effectLst>
              </a:rPr>
              <a:t>by Paul van der Sterren.</a:t>
            </a:r>
          </a:p>
          <a:p>
            <a:pPr lvl="1"/>
            <a:r>
              <a:rPr lang="en-US" dirty="0">
                <a:ln w="0"/>
                <a:solidFill>
                  <a:schemeClr val="tx1">
                    <a:lumMod val="85000"/>
                  </a:schemeClr>
                </a:solidFill>
                <a:effectLst>
                  <a:outerShdw blurRad="38100" dist="19050" dir="2700000" algn="tl" rotWithShape="0">
                    <a:schemeClr val="dk1">
                      <a:alpha val="40000"/>
                    </a:schemeClr>
                  </a:outerShdw>
                </a:effectLst>
              </a:rPr>
              <a:t>There is also lots of chess theory that is done on the individual level by high level chess players before specific games. This is usually not seen in/by lower level players.</a:t>
            </a:r>
          </a:p>
          <a:p>
            <a:endParaRPr lang="en-US" dirty="0"/>
          </a:p>
        </p:txBody>
      </p:sp>
    </p:spTree>
    <p:extLst>
      <p:ext uri="{BB962C8B-B14F-4D97-AF65-F5344CB8AC3E}">
        <p14:creationId xmlns:p14="http://schemas.microsoft.com/office/powerpoint/2010/main" val="1756248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693A4F-6218-4CFB-935B-3B7B1DD24BAD}"/>
              </a:ext>
            </a:extLst>
          </p:cNvPr>
          <p:cNvSpPr>
            <a:spLocks noGrp="1"/>
          </p:cNvSpPr>
          <p:nvPr>
            <p:ph type="title"/>
          </p:nvPr>
        </p:nvSpPr>
        <p:spPr>
          <a:xfrm>
            <a:off x="-129863" y="1107532"/>
            <a:ext cx="5346326" cy="3779838"/>
          </a:xfrm>
        </p:spPr>
        <p:txBody>
          <a:bodyPr anchor="ctr">
            <a:normAutofit/>
          </a:bodyPr>
          <a:lstStyle/>
          <a:p>
            <a:pPr algn="ctr"/>
            <a:r>
              <a:rPr lang="en-US" sz="7200" dirty="0"/>
              <a:t>Completed Work</a:t>
            </a:r>
          </a:p>
        </p:txBody>
      </p:sp>
      <p:sp>
        <p:nvSpPr>
          <p:cNvPr id="18" name="Freeform: Shape 17">
            <a:extLst>
              <a:ext uri="{FF2B5EF4-FFF2-40B4-BE49-F238E27FC236}">
                <a16:creationId xmlns:a16="http://schemas.microsoft.com/office/drawing/2014/main" id="{AFF323B2-FCDB-4497-8AF0-2F7A3C88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787" y="0"/>
            <a:ext cx="1972470" cy="1377426"/>
          </a:xfrm>
          <a:custGeom>
            <a:avLst/>
            <a:gdLst>
              <a:gd name="connsiteX0" fmla="*/ 81022 w 1972470"/>
              <a:gd name="connsiteY0" fmla="*/ 0 h 1377426"/>
              <a:gd name="connsiteX1" fmla="*/ 1891449 w 1972470"/>
              <a:gd name="connsiteY1" fmla="*/ 0 h 1377426"/>
              <a:gd name="connsiteX2" fmla="*/ 1894967 w 1972470"/>
              <a:gd name="connsiteY2" fmla="*/ 7304 h 1377426"/>
              <a:gd name="connsiteX3" fmla="*/ 1972470 w 1972470"/>
              <a:gd name="connsiteY3" fmla="*/ 391191 h 1377426"/>
              <a:gd name="connsiteX4" fmla="*/ 986235 w 1972470"/>
              <a:gd name="connsiteY4" fmla="*/ 1377426 h 1377426"/>
              <a:gd name="connsiteX5" fmla="*/ 0 w 1972470"/>
              <a:gd name="connsiteY5" fmla="*/ 391191 h 1377426"/>
              <a:gd name="connsiteX6" fmla="*/ 77503 w 1972470"/>
              <a:gd name="connsiteY6" fmla="*/ 7304 h 1377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2470" h="1377426">
                <a:moveTo>
                  <a:pt x="81022" y="0"/>
                </a:moveTo>
                <a:lnTo>
                  <a:pt x="1891449" y="0"/>
                </a:lnTo>
                <a:lnTo>
                  <a:pt x="1894967" y="7304"/>
                </a:lnTo>
                <a:cubicBezTo>
                  <a:pt x="1944873" y="125295"/>
                  <a:pt x="1972470" y="255020"/>
                  <a:pt x="1972470" y="391191"/>
                </a:cubicBezTo>
                <a:cubicBezTo>
                  <a:pt x="1972470" y="935874"/>
                  <a:pt x="1530918" y="1377426"/>
                  <a:pt x="986235" y="1377426"/>
                </a:cubicBezTo>
                <a:cubicBezTo>
                  <a:pt x="441552" y="1377426"/>
                  <a:pt x="0" y="935874"/>
                  <a:pt x="0" y="391191"/>
                </a:cubicBezTo>
                <a:cubicBezTo>
                  <a:pt x="0" y="255020"/>
                  <a:pt x="27597" y="125295"/>
                  <a:pt x="77503" y="7304"/>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508000" dist="254000" dir="2700000">
              <a:schemeClr val="accent1">
                <a:lumMod val="60000"/>
                <a:lumOff val="40000"/>
                <a:alpha val="6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0" name="Group 19">
            <a:extLst>
              <a:ext uri="{FF2B5EF4-FFF2-40B4-BE49-F238E27FC236}">
                <a16:creationId xmlns:a16="http://schemas.microsoft.com/office/drawing/2014/main" id="{7B7CADF7-83F2-4D18-8E02-975078DBAA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55456" y="1041329"/>
            <a:ext cx="734257" cy="760506"/>
            <a:chOff x="5243759" y="1363788"/>
            <a:chExt cx="734257" cy="760506"/>
          </a:xfrm>
        </p:grpSpPr>
        <p:sp>
          <p:nvSpPr>
            <p:cNvPr id="21" name="Freeform 5">
              <a:extLst>
                <a:ext uri="{FF2B5EF4-FFF2-40B4-BE49-F238E27FC236}">
                  <a16:creationId xmlns:a16="http://schemas.microsoft.com/office/drawing/2014/main" id="{5B68AF98-121D-4CB9-B8F9-066483D455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Freeform 6">
              <a:extLst>
                <a:ext uri="{FF2B5EF4-FFF2-40B4-BE49-F238E27FC236}">
                  <a16:creationId xmlns:a16="http://schemas.microsoft.com/office/drawing/2014/main" id="{25579FD5-6C6A-4E96-8A86-B6F79A2B59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Freeform 8">
              <a:extLst>
                <a:ext uri="{FF2B5EF4-FFF2-40B4-BE49-F238E27FC236}">
                  <a16:creationId xmlns:a16="http://schemas.microsoft.com/office/drawing/2014/main" id="{9F6C08C9-D1BF-4C48-81D5-86996BD956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25" name="Group 24">
            <a:extLst>
              <a:ext uri="{FF2B5EF4-FFF2-40B4-BE49-F238E27FC236}">
                <a16:creationId xmlns:a16="http://schemas.microsoft.com/office/drawing/2014/main" id="{F76A531C-147A-4C94-B721-EA95D8E88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95682" y="4989421"/>
            <a:ext cx="1335600" cy="1262947"/>
            <a:chOff x="7735641" y="2106638"/>
            <a:chExt cx="1335600" cy="1262947"/>
          </a:xfrm>
        </p:grpSpPr>
        <p:sp>
          <p:nvSpPr>
            <p:cNvPr id="26" name="Freeform: Shape 25">
              <a:extLst>
                <a:ext uri="{FF2B5EF4-FFF2-40B4-BE49-F238E27FC236}">
                  <a16:creationId xmlns:a16="http://schemas.microsoft.com/office/drawing/2014/main" id="{EC9CFF41-146B-4B53-A1D0-A1241BF4930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7735641" y="210663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0194B0DA-7496-49E2-8ECA-BC44509DD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261241" y="2453712"/>
              <a:ext cx="540000" cy="108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aphicFrame>
        <p:nvGraphicFramePr>
          <p:cNvPr id="5" name="Content Placeholder 2">
            <a:extLst>
              <a:ext uri="{FF2B5EF4-FFF2-40B4-BE49-F238E27FC236}">
                <a16:creationId xmlns:a16="http://schemas.microsoft.com/office/drawing/2014/main" id="{BE9DBE5F-1521-48FF-8954-2319BB591D12}"/>
              </a:ext>
            </a:extLst>
          </p:cNvPr>
          <p:cNvGraphicFramePr>
            <a:graphicFrameLocks noGrp="1"/>
          </p:cNvGraphicFramePr>
          <p:nvPr>
            <p:ph idx="1"/>
            <p:extLst>
              <p:ext uri="{D42A27DB-BD31-4B8C-83A1-F6EECF244321}">
                <p14:modId xmlns:p14="http://schemas.microsoft.com/office/powerpoint/2010/main" val="537677423"/>
              </p:ext>
            </p:extLst>
          </p:nvPr>
        </p:nvGraphicFramePr>
        <p:xfrm>
          <a:off x="5113177" y="522514"/>
          <a:ext cx="6527962" cy="57862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98839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50186-0B9D-4B87-92D7-2323546DF00F}"/>
              </a:ext>
            </a:extLst>
          </p:cNvPr>
          <p:cNvSpPr>
            <a:spLocks noGrp="1"/>
          </p:cNvSpPr>
          <p:nvPr>
            <p:ph type="title"/>
          </p:nvPr>
        </p:nvSpPr>
        <p:spPr/>
        <p:txBody>
          <a:bodyPr/>
          <a:lstStyle/>
          <a:p>
            <a:r>
              <a:rPr lang="en-US" dirty="0"/>
              <a:t>Initial Evaluation vs New Evaluation</a:t>
            </a:r>
          </a:p>
        </p:txBody>
      </p:sp>
      <p:sp>
        <p:nvSpPr>
          <p:cNvPr id="3" name="Content Placeholder 2">
            <a:extLst>
              <a:ext uri="{FF2B5EF4-FFF2-40B4-BE49-F238E27FC236}">
                <a16:creationId xmlns:a16="http://schemas.microsoft.com/office/drawing/2014/main" id="{BB6FEAD7-8F1B-46AB-9548-E608C9B769FD}"/>
              </a:ext>
            </a:extLst>
          </p:cNvPr>
          <p:cNvSpPr>
            <a:spLocks noGrp="1"/>
          </p:cNvSpPr>
          <p:nvPr>
            <p:ph idx="1"/>
          </p:nvPr>
        </p:nvSpPr>
        <p:spPr/>
        <p:txBody>
          <a:bodyPr/>
          <a:lstStyle/>
          <a:p>
            <a:r>
              <a:rPr lang="en-US" dirty="0">
                <a:ln w="0"/>
                <a:solidFill>
                  <a:schemeClr val="tx1">
                    <a:lumMod val="85000"/>
                  </a:schemeClr>
                </a:solidFill>
                <a:effectLst>
                  <a:outerShdw blurRad="38100" dist="19050" dir="2700000" algn="tl" rotWithShape="0">
                    <a:schemeClr val="dk1">
                      <a:alpha val="40000"/>
                    </a:schemeClr>
                  </a:outerShdw>
                </a:effectLst>
              </a:rPr>
              <a:t>Human winning percentage when given an opening</a:t>
            </a:r>
          </a:p>
          <a:p>
            <a:r>
              <a:rPr lang="en-US" dirty="0">
                <a:ln w="0"/>
                <a:solidFill>
                  <a:schemeClr val="tx1">
                    <a:lumMod val="85000"/>
                  </a:schemeClr>
                </a:solidFill>
                <a:effectLst>
                  <a:outerShdw blurRad="38100" dist="19050" dir="2700000" algn="tl" rotWithShape="0">
                    <a:schemeClr val="dk1">
                      <a:alpha val="40000"/>
                    </a:schemeClr>
                  </a:outerShdw>
                </a:effectLst>
              </a:rPr>
              <a:t>Game state variation when given an opening.</a:t>
            </a:r>
          </a:p>
          <a:p>
            <a:pPr lvl="1"/>
            <a:r>
              <a:rPr lang="en-US" dirty="0">
                <a:ln w="0"/>
                <a:solidFill>
                  <a:schemeClr val="tx1">
                    <a:lumMod val="85000"/>
                  </a:schemeClr>
                </a:solidFill>
                <a:effectLst>
                  <a:outerShdw blurRad="38100" dist="19050" dir="2700000" algn="tl" rotWithShape="0">
                    <a:schemeClr val="dk1">
                      <a:alpha val="40000"/>
                    </a:schemeClr>
                  </a:outerShdw>
                </a:effectLst>
              </a:rPr>
              <a:t>Ease of transitioning from opening to later game state.</a:t>
            </a:r>
          </a:p>
          <a:p>
            <a:r>
              <a:rPr lang="en-US" dirty="0">
                <a:ln w="0"/>
                <a:solidFill>
                  <a:schemeClr val="tx1">
                    <a:lumMod val="85000"/>
                  </a:schemeClr>
                </a:solidFill>
                <a:effectLst>
                  <a:outerShdw blurRad="38100" dist="19050" dir="2700000" algn="tl" rotWithShape="0">
                    <a:schemeClr val="dk1">
                      <a:alpha val="40000"/>
                    </a:schemeClr>
                  </a:outerShdw>
                </a:effectLst>
              </a:rPr>
              <a:t>Overall player thought when given an opening they should practice/implement.</a:t>
            </a:r>
          </a:p>
          <a:p>
            <a:r>
              <a:rPr lang="en-US" dirty="0">
                <a:ln w="0"/>
                <a:solidFill>
                  <a:schemeClr val="tx1">
                    <a:lumMod val="85000"/>
                  </a:schemeClr>
                </a:solidFill>
                <a:effectLst>
                  <a:outerShdw blurRad="38100" dist="19050" dir="2700000" algn="tl" rotWithShape="0">
                    <a:schemeClr val="dk1">
                      <a:alpha val="40000"/>
                    </a:schemeClr>
                  </a:outerShdw>
                </a:effectLst>
              </a:rPr>
              <a:t>AI winning percentages given different ratings and specific openings.</a:t>
            </a:r>
          </a:p>
        </p:txBody>
      </p:sp>
    </p:spTree>
    <p:extLst>
      <p:ext uri="{BB962C8B-B14F-4D97-AF65-F5344CB8AC3E}">
        <p14:creationId xmlns:p14="http://schemas.microsoft.com/office/powerpoint/2010/main" val="2703754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593DB-6898-4442-825C-4C3F0BEAF8D8}"/>
              </a:ext>
            </a:extLst>
          </p:cNvPr>
          <p:cNvSpPr>
            <a:spLocks noGrp="1"/>
          </p:cNvSpPr>
          <p:nvPr>
            <p:ph type="title"/>
          </p:nvPr>
        </p:nvSpPr>
        <p:spPr/>
        <p:txBody>
          <a:bodyPr/>
          <a:lstStyle/>
          <a:p>
            <a:r>
              <a:rPr lang="en-US" dirty="0"/>
              <a:t>Completed Milestones</a:t>
            </a:r>
          </a:p>
        </p:txBody>
      </p:sp>
      <p:sp>
        <p:nvSpPr>
          <p:cNvPr id="3" name="Content Placeholder 2">
            <a:extLst>
              <a:ext uri="{FF2B5EF4-FFF2-40B4-BE49-F238E27FC236}">
                <a16:creationId xmlns:a16="http://schemas.microsoft.com/office/drawing/2014/main" id="{EEB3FC76-BFB4-4EC5-9FF6-AF1EFE7329BD}"/>
              </a:ext>
            </a:extLst>
          </p:cNvPr>
          <p:cNvSpPr>
            <a:spLocks noGrp="1"/>
          </p:cNvSpPr>
          <p:nvPr>
            <p:ph idx="1"/>
          </p:nvPr>
        </p:nvSpPr>
        <p:spPr>
          <a:xfrm>
            <a:off x="550863" y="2113199"/>
            <a:ext cx="11090274" cy="4498616"/>
          </a:xfrm>
        </p:spPr>
        <p:txBody>
          <a:bodyPr>
            <a:normAutofit fontScale="92500" lnSpcReduction="20000"/>
          </a:bodyPr>
          <a:lstStyle/>
          <a:p>
            <a:r>
              <a:rPr lang="en-US" dirty="0">
                <a:ln w="0"/>
                <a:solidFill>
                  <a:schemeClr val="tx1">
                    <a:lumMod val="85000"/>
                  </a:schemeClr>
                </a:solidFill>
                <a:effectLst>
                  <a:outerShdw blurRad="38100" dist="19050" dir="2700000" algn="tl" rotWithShape="0">
                    <a:schemeClr val="dk1">
                      <a:alpha val="40000"/>
                    </a:schemeClr>
                  </a:outerShdw>
                </a:effectLst>
              </a:rPr>
              <a:t>Determine if datasets should be merged.</a:t>
            </a:r>
          </a:p>
          <a:p>
            <a:pPr lvl="1"/>
            <a:r>
              <a:rPr lang="en-US" dirty="0">
                <a:ln w="0"/>
                <a:solidFill>
                  <a:schemeClr val="tx1">
                    <a:lumMod val="85000"/>
                  </a:schemeClr>
                </a:solidFill>
                <a:effectLst>
                  <a:outerShdw blurRad="38100" dist="19050" dir="2700000" algn="tl" rotWithShape="0">
                    <a:schemeClr val="dk1">
                      <a:alpha val="40000"/>
                    </a:schemeClr>
                  </a:outerShdw>
                </a:effectLst>
              </a:rPr>
              <a:t>No datasets were merged, but two different datasets were considered. The main dataset used for calculation used was the </a:t>
            </a:r>
            <a:r>
              <a:rPr lang="en-US" dirty="0" err="1">
                <a:ln w="0"/>
                <a:solidFill>
                  <a:schemeClr val="tx1">
                    <a:lumMod val="85000"/>
                  </a:schemeClr>
                </a:solidFill>
                <a:effectLst>
                  <a:outerShdw blurRad="38100" dist="19050" dir="2700000" algn="tl" rotWithShape="0">
                    <a:schemeClr val="dk1">
                      <a:alpha val="40000"/>
                    </a:schemeClr>
                  </a:outerShdw>
                </a:effectLst>
              </a:rPr>
              <a:t>Lichess</a:t>
            </a:r>
            <a:r>
              <a:rPr lang="en-US" dirty="0">
                <a:ln w="0"/>
                <a:solidFill>
                  <a:schemeClr val="tx1">
                    <a:lumMod val="85000"/>
                  </a:schemeClr>
                </a:solidFill>
                <a:effectLst>
                  <a:outerShdw blurRad="38100" dist="19050" dir="2700000" algn="tl" rotWithShape="0">
                    <a:schemeClr val="dk1">
                      <a:alpha val="40000"/>
                    </a:schemeClr>
                  </a:outerShdw>
                </a:effectLst>
              </a:rPr>
              <a:t> data set</a:t>
            </a:r>
          </a:p>
          <a:p>
            <a:r>
              <a:rPr lang="en-US" dirty="0">
                <a:ln w="0"/>
                <a:solidFill>
                  <a:schemeClr val="tx1">
                    <a:lumMod val="85000"/>
                  </a:schemeClr>
                </a:solidFill>
                <a:effectLst>
                  <a:outerShdw blurRad="38100" dist="19050" dir="2700000" algn="tl" rotWithShape="0">
                    <a:schemeClr val="dk1">
                      <a:alpha val="40000"/>
                    </a:schemeClr>
                  </a:outerShdw>
                </a:effectLst>
              </a:rPr>
              <a:t>Clean data (determine what data should be used)</a:t>
            </a:r>
          </a:p>
          <a:p>
            <a:pPr lvl="1"/>
            <a:r>
              <a:rPr lang="en-US" dirty="0">
                <a:ln w="0"/>
                <a:solidFill>
                  <a:schemeClr val="tx1">
                    <a:lumMod val="85000"/>
                  </a:schemeClr>
                </a:solidFill>
                <a:effectLst>
                  <a:outerShdw blurRad="38100" dist="19050" dir="2700000" algn="tl" rotWithShape="0">
                    <a:schemeClr val="dk1">
                      <a:alpha val="40000"/>
                    </a:schemeClr>
                  </a:outerShdw>
                </a:effectLst>
              </a:rPr>
              <a:t>Data called by specified cells, even if there is missing data, we can learn a lot from the remaining data (example of missing player ids).</a:t>
            </a:r>
          </a:p>
          <a:p>
            <a:r>
              <a:rPr lang="en-US" dirty="0">
                <a:ln w="0"/>
                <a:solidFill>
                  <a:schemeClr val="tx1">
                    <a:lumMod val="85000"/>
                  </a:schemeClr>
                </a:solidFill>
                <a:effectLst>
                  <a:outerShdw blurRad="38100" dist="19050" dir="2700000" algn="tl" rotWithShape="0">
                    <a:schemeClr val="dk1">
                      <a:alpha val="40000"/>
                    </a:schemeClr>
                  </a:outerShdw>
                </a:effectLst>
              </a:rPr>
              <a:t>Specified analysis of openings for all players.</a:t>
            </a:r>
          </a:p>
          <a:p>
            <a:r>
              <a:rPr lang="en-US" dirty="0">
                <a:ln w="0"/>
                <a:solidFill>
                  <a:schemeClr val="tx1">
                    <a:lumMod val="85000"/>
                  </a:schemeClr>
                </a:solidFill>
                <a:effectLst>
                  <a:outerShdw blurRad="38100" dist="19050" dir="2700000" algn="tl" rotWithShape="0">
                    <a:schemeClr val="dk1">
                      <a:alpha val="40000"/>
                    </a:schemeClr>
                  </a:outerShdw>
                </a:effectLst>
              </a:rPr>
              <a:t>Specified analysis of openings for specific players.</a:t>
            </a:r>
          </a:p>
          <a:p>
            <a:pPr lvl="1"/>
            <a:r>
              <a:rPr lang="en-US" dirty="0">
                <a:ln w="0"/>
                <a:solidFill>
                  <a:schemeClr val="tx1">
                    <a:lumMod val="85000"/>
                  </a:schemeClr>
                </a:solidFill>
                <a:effectLst>
                  <a:outerShdw blurRad="38100" dist="19050" dir="2700000" algn="tl" rotWithShape="0">
                    <a:schemeClr val="dk1">
                      <a:alpha val="40000"/>
                    </a:schemeClr>
                  </a:outerShdw>
                </a:effectLst>
              </a:rPr>
              <a:t>Specified analysis of openings by player rating.</a:t>
            </a:r>
          </a:p>
          <a:p>
            <a:pPr lvl="2"/>
            <a:r>
              <a:rPr lang="en-US" dirty="0">
                <a:ln w="0"/>
                <a:solidFill>
                  <a:schemeClr val="tx1">
                    <a:lumMod val="85000"/>
                  </a:schemeClr>
                </a:solidFill>
                <a:effectLst>
                  <a:outerShdw blurRad="38100" dist="19050" dir="2700000" algn="tl" rotWithShape="0">
                    <a:schemeClr val="dk1">
                      <a:alpha val="40000"/>
                    </a:schemeClr>
                  </a:outerShdw>
                </a:effectLst>
              </a:rPr>
              <a:t>Specified analysis of openings by color.</a:t>
            </a:r>
          </a:p>
          <a:p>
            <a:r>
              <a:rPr lang="en-US" dirty="0">
                <a:ln w="0"/>
                <a:solidFill>
                  <a:schemeClr val="tx1">
                    <a:lumMod val="85000"/>
                  </a:schemeClr>
                </a:solidFill>
                <a:effectLst>
                  <a:outerShdw blurRad="38100" dist="19050" dir="2700000" algn="tl" rotWithShape="0">
                    <a:schemeClr val="dk1">
                      <a:alpha val="40000"/>
                    </a:schemeClr>
                  </a:outerShdw>
                </a:effectLst>
              </a:rPr>
              <a:t>Setting games with openings vs each other to determine viability of openings.</a:t>
            </a:r>
          </a:p>
        </p:txBody>
      </p:sp>
    </p:spTree>
    <p:extLst>
      <p:ext uri="{BB962C8B-B14F-4D97-AF65-F5344CB8AC3E}">
        <p14:creationId xmlns:p14="http://schemas.microsoft.com/office/powerpoint/2010/main" val="432862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593DB-6898-4442-825C-4C3F0BEAF8D8}"/>
              </a:ext>
            </a:extLst>
          </p:cNvPr>
          <p:cNvSpPr>
            <a:spLocks noGrp="1"/>
          </p:cNvSpPr>
          <p:nvPr>
            <p:ph type="title"/>
          </p:nvPr>
        </p:nvSpPr>
        <p:spPr/>
        <p:txBody>
          <a:bodyPr>
            <a:normAutofit fontScale="90000"/>
          </a:bodyPr>
          <a:lstStyle/>
          <a:p>
            <a:r>
              <a:rPr lang="en-US" dirty="0">
                <a:ln w="0"/>
                <a:solidFill>
                  <a:schemeClr val="tx1">
                    <a:lumMod val="85000"/>
                  </a:schemeClr>
                </a:solidFill>
                <a:effectLst>
                  <a:outerShdw blurRad="38100" dist="19050" dir="2700000" algn="tl" rotWithShape="0">
                    <a:schemeClr val="dk1">
                      <a:alpha val="40000"/>
                    </a:schemeClr>
                  </a:outerShdw>
                </a:effectLst>
              </a:rPr>
              <a:t>Specified analysis of openings for all players</a:t>
            </a:r>
          </a:p>
        </p:txBody>
      </p:sp>
      <p:sp>
        <p:nvSpPr>
          <p:cNvPr id="3" name="Content Placeholder 2">
            <a:extLst>
              <a:ext uri="{FF2B5EF4-FFF2-40B4-BE49-F238E27FC236}">
                <a16:creationId xmlns:a16="http://schemas.microsoft.com/office/drawing/2014/main" id="{EEB3FC76-BFB4-4EC5-9FF6-AF1EFE7329BD}"/>
              </a:ext>
            </a:extLst>
          </p:cNvPr>
          <p:cNvSpPr>
            <a:spLocks noGrp="1"/>
          </p:cNvSpPr>
          <p:nvPr>
            <p:ph idx="1"/>
          </p:nvPr>
        </p:nvSpPr>
        <p:spPr/>
        <p:txBody>
          <a:bodyPr>
            <a:normAutofit/>
          </a:bodyPr>
          <a:lstStyle/>
          <a:p>
            <a:r>
              <a:rPr lang="en-US" dirty="0">
                <a:ln w="0"/>
                <a:solidFill>
                  <a:schemeClr val="tx1">
                    <a:lumMod val="85000"/>
                  </a:schemeClr>
                </a:solidFill>
                <a:effectLst>
                  <a:outerShdw blurRad="38100" dist="19050" dir="2700000" algn="tl" rotWithShape="0">
                    <a:schemeClr val="dk1">
                      <a:alpha val="40000"/>
                    </a:schemeClr>
                  </a:outerShdw>
                </a:effectLst>
              </a:rPr>
              <a:t>The most popular opening for all players when considering double variation was </a:t>
            </a:r>
            <a:r>
              <a:rPr lang="en-US" dirty="0" err="1">
                <a:ln w="0"/>
                <a:solidFill>
                  <a:schemeClr val="tx1">
                    <a:lumMod val="85000"/>
                  </a:schemeClr>
                </a:solidFill>
                <a:effectLst>
                  <a:outerShdw blurRad="38100" dist="19050" dir="2700000" algn="tl" rotWithShape="0">
                    <a:schemeClr val="dk1">
                      <a:alpha val="40000"/>
                    </a:schemeClr>
                  </a:outerShdw>
                </a:effectLst>
              </a:rPr>
              <a:t>Van’t</a:t>
            </a:r>
            <a:r>
              <a:rPr lang="en-US" dirty="0">
                <a:ln w="0"/>
                <a:solidFill>
                  <a:schemeClr val="tx1">
                    <a:lumMod val="85000"/>
                  </a:schemeClr>
                </a:solidFill>
                <a:effectLst>
                  <a:outerShdw blurRad="38100" dist="19050" dir="2700000" algn="tl" rotWithShape="0">
                    <a:schemeClr val="dk1">
                      <a:alpha val="40000"/>
                    </a:schemeClr>
                  </a:outerShdw>
                </a:effectLst>
              </a:rPr>
              <a:t> </a:t>
            </a:r>
            <a:r>
              <a:rPr lang="en-US" dirty="0" err="1">
                <a:ln w="0"/>
                <a:solidFill>
                  <a:schemeClr val="tx1">
                    <a:lumMod val="85000"/>
                  </a:schemeClr>
                </a:solidFill>
                <a:effectLst>
                  <a:outerShdw blurRad="38100" dist="19050" dir="2700000" algn="tl" rotWithShape="0">
                    <a:schemeClr val="dk1">
                      <a:alpha val="40000"/>
                    </a:schemeClr>
                  </a:outerShdw>
                </a:effectLst>
              </a:rPr>
              <a:t>Kruijs</a:t>
            </a:r>
            <a:r>
              <a:rPr lang="en-US" dirty="0">
                <a:ln w="0"/>
                <a:solidFill>
                  <a:schemeClr val="tx1">
                    <a:lumMod val="85000"/>
                  </a:schemeClr>
                </a:solidFill>
                <a:effectLst>
                  <a:outerShdw blurRad="38100" dist="19050" dir="2700000" algn="tl" rotWithShape="0">
                    <a:schemeClr val="dk1">
                      <a:alpha val="40000"/>
                    </a:schemeClr>
                  </a:outerShdw>
                </a:effectLst>
              </a:rPr>
              <a:t> Opening</a:t>
            </a:r>
          </a:p>
          <a:p>
            <a:pPr lvl="1"/>
            <a:r>
              <a:rPr lang="en-US" dirty="0">
                <a:ln w="0"/>
                <a:solidFill>
                  <a:schemeClr val="tx1">
                    <a:lumMod val="85000"/>
                  </a:schemeClr>
                </a:solidFill>
                <a:effectLst>
                  <a:outerShdw blurRad="38100" dist="19050" dir="2700000" algn="tl" rotWithShape="0">
                    <a:schemeClr val="dk1">
                      <a:alpha val="40000"/>
                    </a:schemeClr>
                  </a:outerShdw>
                </a:effectLst>
              </a:rPr>
              <a:t>Second option: Sicilian Defense. Third option: Sicilian Defense – Bowdler Attack</a:t>
            </a:r>
          </a:p>
          <a:p>
            <a:r>
              <a:rPr lang="en-US" dirty="0">
                <a:ln w="0"/>
                <a:solidFill>
                  <a:schemeClr val="tx1">
                    <a:lumMod val="85000"/>
                  </a:schemeClr>
                </a:solidFill>
                <a:effectLst>
                  <a:outerShdw blurRad="38100" dist="19050" dir="2700000" algn="tl" rotWithShape="0">
                    <a:schemeClr val="dk1">
                      <a:alpha val="40000"/>
                    </a:schemeClr>
                  </a:outerShdw>
                </a:effectLst>
              </a:rPr>
              <a:t>White has a much higher chance of winning at 49.86%!</a:t>
            </a:r>
          </a:p>
          <a:p>
            <a:pPr lvl="1"/>
            <a:r>
              <a:rPr lang="en-US" dirty="0">
                <a:ln w="0"/>
                <a:solidFill>
                  <a:schemeClr val="tx1">
                    <a:lumMod val="85000"/>
                  </a:schemeClr>
                </a:solidFill>
                <a:effectLst>
                  <a:outerShdw blurRad="38100" dist="19050" dir="2700000" algn="tl" rotWithShape="0">
                    <a:schemeClr val="dk1">
                      <a:alpha val="40000"/>
                    </a:schemeClr>
                  </a:outerShdw>
                </a:effectLst>
              </a:rPr>
              <a:t>Black: 45.40% and Ties: 4.736</a:t>
            </a:r>
          </a:p>
          <a:p>
            <a:endParaRPr lang="en-US" dirty="0">
              <a:ln w="0"/>
              <a:solidFill>
                <a:schemeClr val="tx1">
                  <a:lumMod val="85000"/>
                </a:schemeClr>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775374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665FB-16FB-45DE-9714-C52070111C90}"/>
              </a:ext>
            </a:extLst>
          </p:cNvPr>
          <p:cNvSpPr>
            <a:spLocks noGrp="1"/>
          </p:cNvSpPr>
          <p:nvPr>
            <p:ph type="title"/>
          </p:nvPr>
        </p:nvSpPr>
        <p:spPr/>
        <p:txBody>
          <a:bodyPr>
            <a:normAutofit fontScale="90000"/>
          </a:bodyPr>
          <a:lstStyle/>
          <a:p>
            <a:r>
              <a:rPr lang="en-US" dirty="0">
                <a:ln w="0"/>
                <a:solidFill>
                  <a:schemeClr val="tx1">
                    <a:lumMod val="85000"/>
                  </a:schemeClr>
                </a:solidFill>
                <a:effectLst>
                  <a:outerShdw blurRad="38100" dist="19050" dir="2700000" algn="tl" rotWithShape="0">
                    <a:schemeClr val="dk1">
                      <a:alpha val="40000"/>
                    </a:schemeClr>
                  </a:outerShdw>
                </a:effectLst>
              </a:rPr>
              <a:t>Specified analysis of openings for specific (white starting) players</a:t>
            </a:r>
            <a:br>
              <a:rPr lang="en-US" dirty="0">
                <a:ln w="0"/>
                <a:solidFill>
                  <a:schemeClr val="tx1">
                    <a:lumMod val="85000"/>
                  </a:schemeClr>
                </a:solidFill>
                <a:effectLst>
                  <a:outerShdw blurRad="38100" dist="19050" dir="2700000" algn="tl" rotWithShape="0">
                    <a:schemeClr val="dk1">
                      <a:alpha val="40000"/>
                    </a:schemeClr>
                  </a:outerShdw>
                </a:effectLst>
              </a:rPr>
            </a:br>
            <a:endParaRPr lang="en-US" dirty="0"/>
          </a:p>
        </p:txBody>
      </p:sp>
      <p:sp>
        <p:nvSpPr>
          <p:cNvPr id="3" name="Content Placeholder 2">
            <a:extLst>
              <a:ext uri="{FF2B5EF4-FFF2-40B4-BE49-F238E27FC236}">
                <a16:creationId xmlns:a16="http://schemas.microsoft.com/office/drawing/2014/main" id="{40D8FAEA-53C9-468B-BCFE-891C731B4AE8}"/>
              </a:ext>
            </a:extLst>
          </p:cNvPr>
          <p:cNvSpPr>
            <a:spLocks noGrp="1"/>
          </p:cNvSpPr>
          <p:nvPr>
            <p:ph idx="1"/>
          </p:nvPr>
        </p:nvSpPr>
        <p:spPr/>
        <p:txBody>
          <a:bodyPr/>
          <a:lstStyle/>
          <a:p>
            <a:r>
              <a:rPr lang="en-US" dirty="0"/>
              <a:t>White Starting Player Data</a:t>
            </a:r>
          </a:p>
          <a:p>
            <a:pPr lvl="1"/>
            <a:r>
              <a:rPr lang="en-US" dirty="0"/>
              <a:t>At rating 0 - 1000</a:t>
            </a:r>
          </a:p>
          <a:p>
            <a:pPr lvl="2"/>
            <a:r>
              <a:rPr lang="en-US" dirty="0"/>
              <a:t>First: Queen’s Pawn Game, Second: Scandinavian Defense</a:t>
            </a:r>
          </a:p>
          <a:p>
            <a:pPr lvl="1"/>
            <a:r>
              <a:rPr lang="en-US" dirty="0"/>
              <a:t>At rating 1000 – 2000</a:t>
            </a:r>
          </a:p>
          <a:p>
            <a:pPr lvl="2"/>
            <a:r>
              <a:rPr lang="en-US" dirty="0"/>
              <a:t>First: </a:t>
            </a:r>
            <a:r>
              <a:rPr lang="en-US" dirty="0" err="1"/>
              <a:t>Van’t</a:t>
            </a:r>
            <a:r>
              <a:rPr lang="en-US" dirty="0"/>
              <a:t> </a:t>
            </a:r>
            <a:r>
              <a:rPr lang="en-US" dirty="0" err="1"/>
              <a:t>Kruijs</a:t>
            </a:r>
            <a:r>
              <a:rPr lang="en-US" dirty="0"/>
              <a:t> Opening, Second: Sicilian Defense</a:t>
            </a:r>
          </a:p>
          <a:p>
            <a:pPr lvl="1"/>
            <a:r>
              <a:rPr lang="en-US" dirty="0"/>
              <a:t>At rating 2000 or above</a:t>
            </a:r>
          </a:p>
          <a:p>
            <a:pPr lvl="2"/>
            <a:r>
              <a:rPr lang="en-US" dirty="0"/>
              <a:t>First: Indian Game, Second: Queen’s Pawn Game</a:t>
            </a:r>
          </a:p>
          <a:p>
            <a:pPr lvl="1"/>
            <a:endParaRPr lang="en-US" dirty="0"/>
          </a:p>
        </p:txBody>
      </p:sp>
    </p:spTree>
    <p:extLst>
      <p:ext uri="{BB962C8B-B14F-4D97-AF65-F5344CB8AC3E}">
        <p14:creationId xmlns:p14="http://schemas.microsoft.com/office/powerpoint/2010/main" val="1577596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D7223-96CE-4C26-AA6B-6EF977118FBC}"/>
              </a:ext>
            </a:extLst>
          </p:cNvPr>
          <p:cNvSpPr>
            <a:spLocks noGrp="1"/>
          </p:cNvSpPr>
          <p:nvPr>
            <p:ph type="title"/>
          </p:nvPr>
        </p:nvSpPr>
        <p:spPr/>
        <p:txBody>
          <a:bodyPr>
            <a:normAutofit fontScale="90000"/>
          </a:bodyPr>
          <a:lstStyle/>
          <a:p>
            <a:r>
              <a:rPr lang="en-US" dirty="0">
                <a:ln w="0"/>
                <a:solidFill>
                  <a:schemeClr val="tx1">
                    <a:lumMod val="85000"/>
                  </a:schemeClr>
                </a:solidFill>
                <a:effectLst>
                  <a:outerShdw blurRad="38100" dist="19050" dir="2700000" algn="tl" rotWithShape="0">
                    <a:schemeClr val="dk1">
                      <a:alpha val="40000"/>
                    </a:schemeClr>
                  </a:outerShdw>
                </a:effectLst>
              </a:rPr>
              <a:t>Specified analysis of openings for specific (black starting) players</a:t>
            </a:r>
            <a:endParaRPr lang="en-US" dirty="0"/>
          </a:p>
        </p:txBody>
      </p:sp>
      <p:sp>
        <p:nvSpPr>
          <p:cNvPr id="3" name="Content Placeholder 2">
            <a:extLst>
              <a:ext uri="{FF2B5EF4-FFF2-40B4-BE49-F238E27FC236}">
                <a16:creationId xmlns:a16="http://schemas.microsoft.com/office/drawing/2014/main" id="{D705F7F7-DFD8-4157-BED4-E9DE9EE89E81}"/>
              </a:ext>
            </a:extLst>
          </p:cNvPr>
          <p:cNvSpPr>
            <a:spLocks noGrp="1"/>
          </p:cNvSpPr>
          <p:nvPr>
            <p:ph idx="1"/>
          </p:nvPr>
        </p:nvSpPr>
        <p:spPr/>
        <p:txBody>
          <a:bodyPr/>
          <a:lstStyle/>
          <a:p>
            <a:r>
              <a:rPr lang="en-US" dirty="0"/>
              <a:t>Black Starting Player Data</a:t>
            </a:r>
          </a:p>
          <a:p>
            <a:pPr lvl="1"/>
            <a:r>
              <a:rPr lang="en-US" dirty="0"/>
              <a:t>At rating 0 - 1000</a:t>
            </a:r>
          </a:p>
          <a:p>
            <a:pPr lvl="2"/>
            <a:r>
              <a:rPr lang="en-US" dirty="0"/>
              <a:t>First: </a:t>
            </a:r>
            <a:r>
              <a:rPr lang="en-US" dirty="0" err="1"/>
              <a:t>Van’t</a:t>
            </a:r>
            <a:r>
              <a:rPr lang="en-US" dirty="0"/>
              <a:t> </a:t>
            </a:r>
            <a:r>
              <a:rPr lang="en-US" dirty="0" err="1"/>
              <a:t>Kruijs</a:t>
            </a:r>
            <a:r>
              <a:rPr lang="en-US" dirty="0"/>
              <a:t> Opening, Second: Scandinavian Defense</a:t>
            </a:r>
          </a:p>
          <a:p>
            <a:pPr lvl="1"/>
            <a:r>
              <a:rPr lang="en-US" dirty="0"/>
              <a:t>At rating 1000 – 2000</a:t>
            </a:r>
          </a:p>
          <a:p>
            <a:pPr lvl="2"/>
            <a:r>
              <a:rPr lang="en-US" dirty="0"/>
              <a:t>First: </a:t>
            </a:r>
            <a:r>
              <a:rPr lang="en-US" dirty="0" err="1"/>
              <a:t>Van’t</a:t>
            </a:r>
            <a:r>
              <a:rPr lang="en-US" dirty="0"/>
              <a:t> </a:t>
            </a:r>
            <a:r>
              <a:rPr lang="en-US" dirty="0" err="1"/>
              <a:t>Kruijs</a:t>
            </a:r>
            <a:r>
              <a:rPr lang="en-US" dirty="0"/>
              <a:t> Opening, Second: Sicilian Defense</a:t>
            </a:r>
          </a:p>
          <a:p>
            <a:pPr lvl="1"/>
            <a:r>
              <a:rPr lang="en-US" dirty="0"/>
              <a:t>At rating 2000 or above</a:t>
            </a:r>
          </a:p>
          <a:p>
            <a:pPr lvl="2"/>
            <a:r>
              <a:rPr lang="en-US" dirty="0"/>
              <a:t>First: Indian Game, Second: French Defense: Knight Variation</a:t>
            </a:r>
          </a:p>
          <a:p>
            <a:endParaRPr lang="en-US" dirty="0"/>
          </a:p>
        </p:txBody>
      </p:sp>
    </p:spTree>
    <p:extLst>
      <p:ext uri="{BB962C8B-B14F-4D97-AF65-F5344CB8AC3E}">
        <p14:creationId xmlns:p14="http://schemas.microsoft.com/office/powerpoint/2010/main" val="1698321619"/>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925</Words>
  <Application>Microsoft Office PowerPoint</Application>
  <PresentationFormat>Widescreen</PresentationFormat>
  <Paragraphs>75</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Avenir Next LT Pro</vt:lpstr>
      <vt:lpstr>Calibri</vt:lpstr>
      <vt:lpstr>Cambria Math</vt:lpstr>
      <vt:lpstr>3DFloatVTI</vt:lpstr>
      <vt:lpstr>Analysis of Chess Games and Chess Openings</vt:lpstr>
      <vt:lpstr>Introduction</vt:lpstr>
      <vt:lpstr>Related Work</vt:lpstr>
      <vt:lpstr>Completed Work</vt:lpstr>
      <vt:lpstr>Initial Evaluation vs New Evaluation</vt:lpstr>
      <vt:lpstr>Completed Milestones</vt:lpstr>
      <vt:lpstr>Specified analysis of openings for all players</vt:lpstr>
      <vt:lpstr>Specified analysis of openings for specific (white starting) players </vt:lpstr>
      <vt:lpstr>Specified analysis of openings for specific (black starting) players</vt:lpstr>
      <vt:lpstr>Preferred Openings based on starting color and removing double variation</vt:lpstr>
      <vt:lpstr>Findings when using real players</vt:lpstr>
      <vt:lpstr>AI Findings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Proposal for the Analysis of Chess Games and Chess Openings</dc:title>
  <dc:creator>Sahib Bajwa</dc:creator>
  <cp:lastModifiedBy>Sahib Bajwa</cp:lastModifiedBy>
  <cp:revision>24</cp:revision>
  <dcterms:created xsi:type="dcterms:W3CDTF">2020-10-01T11:47:15Z</dcterms:created>
  <dcterms:modified xsi:type="dcterms:W3CDTF">2020-12-13T09:04:24Z</dcterms:modified>
</cp:coreProperties>
</file>