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3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82417-3DF7-4A87-8F5C-1D55C384B53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E9F794E-FE17-40C6-93FB-DB748A5EBD27}">
      <dgm:prSet/>
      <dgm:spPr/>
      <dgm:t>
        <a:bodyPr/>
        <a:lstStyle/>
        <a:p>
          <a:pPr algn="ctr"/>
          <a:r>
            <a:rPr lang="en-US" dirty="0"/>
            <a:t>I plan to determine the best openings for players to use dependent on multiple factors. Some of these factors include:</a:t>
          </a:r>
        </a:p>
      </dgm:t>
    </dgm:pt>
    <dgm:pt modelId="{28C22C8E-0A36-4095-ABBE-F254CAD3FDBE}" type="parTrans" cxnId="{E02F6BEE-AC56-46E4-A3B6-1494DBFA045E}">
      <dgm:prSet/>
      <dgm:spPr/>
      <dgm:t>
        <a:bodyPr/>
        <a:lstStyle/>
        <a:p>
          <a:endParaRPr lang="en-US"/>
        </a:p>
      </dgm:t>
    </dgm:pt>
    <dgm:pt modelId="{A7640EBF-3754-43CB-8B20-8BD7938ECA2E}" type="sibTrans" cxnId="{E02F6BEE-AC56-46E4-A3B6-1494DBFA045E}">
      <dgm:prSet/>
      <dgm:spPr/>
      <dgm:t>
        <a:bodyPr/>
        <a:lstStyle/>
        <a:p>
          <a:endParaRPr lang="en-US"/>
        </a:p>
      </dgm:t>
    </dgm:pt>
    <dgm:pt modelId="{B48F0D8B-DCB3-452E-A10D-A988B49F63DB}">
      <dgm:prSet/>
      <dgm:spPr/>
      <dgm:t>
        <a:bodyPr/>
        <a:lstStyle/>
        <a:p>
          <a:pPr algn="ctr"/>
          <a:r>
            <a:rPr lang="en-US" dirty="0"/>
            <a:t>Player(s) Rating</a:t>
          </a:r>
        </a:p>
      </dgm:t>
    </dgm:pt>
    <dgm:pt modelId="{EE683B2A-8394-4435-A5E1-6D92E0499564}" type="parTrans" cxnId="{A9A0E306-84BB-4011-AFC5-90327DAC51C4}">
      <dgm:prSet/>
      <dgm:spPr/>
      <dgm:t>
        <a:bodyPr/>
        <a:lstStyle/>
        <a:p>
          <a:endParaRPr lang="en-US"/>
        </a:p>
      </dgm:t>
    </dgm:pt>
    <dgm:pt modelId="{F1640189-5E55-4B6B-B82F-4EC73A2149E8}" type="sibTrans" cxnId="{A9A0E306-84BB-4011-AFC5-90327DAC51C4}">
      <dgm:prSet/>
      <dgm:spPr/>
      <dgm:t>
        <a:bodyPr/>
        <a:lstStyle/>
        <a:p>
          <a:endParaRPr lang="en-US"/>
        </a:p>
      </dgm:t>
    </dgm:pt>
    <dgm:pt modelId="{F7DA9EE9-BC2A-4F5B-AA61-5BDF0D9DC4E9}">
      <dgm:prSet/>
      <dgm:spPr/>
      <dgm:t>
        <a:bodyPr/>
        <a:lstStyle/>
        <a:p>
          <a:pPr algn="ctr"/>
          <a:r>
            <a:rPr lang="en-US"/>
            <a:t>Player Color</a:t>
          </a:r>
        </a:p>
      </dgm:t>
    </dgm:pt>
    <dgm:pt modelId="{858A135E-A78E-4A2B-9CB1-DC61440FCE15}" type="parTrans" cxnId="{FABBC131-DE8D-4841-89E9-162DBD2EE1EC}">
      <dgm:prSet/>
      <dgm:spPr/>
      <dgm:t>
        <a:bodyPr/>
        <a:lstStyle/>
        <a:p>
          <a:endParaRPr lang="en-US"/>
        </a:p>
      </dgm:t>
    </dgm:pt>
    <dgm:pt modelId="{34DA37D8-AA24-4B8B-8A54-E5578799B823}" type="sibTrans" cxnId="{FABBC131-DE8D-4841-89E9-162DBD2EE1EC}">
      <dgm:prSet/>
      <dgm:spPr/>
      <dgm:t>
        <a:bodyPr/>
        <a:lstStyle/>
        <a:p>
          <a:endParaRPr lang="en-US"/>
        </a:p>
      </dgm:t>
    </dgm:pt>
    <dgm:pt modelId="{6F1BC7C5-DCB0-406D-86BD-7D8BF7129CBB}">
      <dgm:prSet/>
      <dgm:spPr/>
      <dgm:t>
        <a:bodyPr/>
        <a:lstStyle/>
        <a:p>
          <a:pPr algn="ctr"/>
          <a:r>
            <a:rPr lang="en-US" dirty="0"/>
            <a:t>Opponent Opening Move</a:t>
          </a:r>
        </a:p>
      </dgm:t>
    </dgm:pt>
    <dgm:pt modelId="{DDFEB52E-0A79-463C-9F58-B8B802E24818}" type="parTrans" cxnId="{9EA76C29-41B4-471C-BB3C-BC6EA384001F}">
      <dgm:prSet/>
      <dgm:spPr/>
      <dgm:t>
        <a:bodyPr/>
        <a:lstStyle/>
        <a:p>
          <a:endParaRPr lang="en-US"/>
        </a:p>
      </dgm:t>
    </dgm:pt>
    <dgm:pt modelId="{951C17C0-3E11-4817-B01A-93588E516F70}" type="sibTrans" cxnId="{9EA76C29-41B4-471C-BB3C-BC6EA384001F}">
      <dgm:prSet/>
      <dgm:spPr/>
      <dgm:t>
        <a:bodyPr/>
        <a:lstStyle/>
        <a:p>
          <a:endParaRPr lang="en-US"/>
        </a:p>
      </dgm:t>
    </dgm:pt>
    <dgm:pt modelId="{6F89901C-58C5-47E4-8365-9ABAC84384F3}">
      <dgm:prSet/>
      <dgm:spPr/>
      <dgm:t>
        <a:bodyPr/>
        <a:lstStyle/>
        <a:p>
          <a:pPr algn="ctr"/>
          <a:r>
            <a:rPr lang="en-US"/>
            <a:t>Game Type</a:t>
          </a:r>
        </a:p>
      </dgm:t>
    </dgm:pt>
    <dgm:pt modelId="{95387E14-B61D-4A0D-A4A4-1EAC828E0806}" type="parTrans" cxnId="{A3A1BF58-5944-4A29-9621-57D94CB2C63B}">
      <dgm:prSet/>
      <dgm:spPr/>
      <dgm:t>
        <a:bodyPr/>
        <a:lstStyle/>
        <a:p>
          <a:endParaRPr lang="en-US"/>
        </a:p>
      </dgm:t>
    </dgm:pt>
    <dgm:pt modelId="{85067F47-E389-4DD6-992F-4D2A68AF1B0F}" type="sibTrans" cxnId="{A3A1BF58-5944-4A29-9621-57D94CB2C63B}">
      <dgm:prSet/>
      <dgm:spPr/>
      <dgm:t>
        <a:bodyPr/>
        <a:lstStyle/>
        <a:p>
          <a:endParaRPr lang="en-US"/>
        </a:p>
      </dgm:t>
    </dgm:pt>
    <dgm:pt modelId="{30A49D97-688C-4F92-9F75-076230059636}">
      <dgm:prSet/>
      <dgm:spPr/>
      <dgm:t>
        <a:bodyPr/>
        <a:lstStyle/>
        <a:p>
          <a:pPr algn="ctr"/>
          <a:r>
            <a:rPr lang="en-US" dirty="0"/>
            <a:t>Many more factors</a:t>
          </a:r>
        </a:p>
      </dgm:t>
    </dgm:pt>
    <dgm:pt modelId="{DFE822EF-84EF-49E3-AD3A-D6384AF9B64D}" type="parTrans" cxnId="{1CD51AFC-A3AE-4E1E-BD02-F3CE0D70C8E7}">
      <dgm:prSet/>
      <dgm:spPr/>
      <dgm:t>
        <a:bodyPr/>
        <a:lstStyle/>
        <a:p>
          <a:endParaRPr lang="en-US"/>
        </a:p>
      </dgm:t>
    </dgm:pt>
    <dgm:pt modelId="{2B78D887-0B1A-4BD1-8A03-932936537522}" type="sibTrans" cxnId="{1CD51AFC-A3AE-4E1E-BD02-F3CE0D70C8E7}">
      <dgm:prSet/>
      <dgm:spPr/>
      <dgm:t>
        <a:bodyPr/>
        <a:lstStyle/>
        <a:p>
          <a:endParaRPr lang="en-US"/>
        </a:p>
      </dgm:t>
    </dgm:pt>
    <dgm:pt modelId="{AB28D3F8-66E8-44C5-9391-8FE770F170E2}">
      <dgm:prSet/>
      <dgm:spPr/>
      <dgm:t>
        <a:bodyPr/>
        <a:lstStyle/>
        <a:p>
          <a:pPr algn="ctr"/>
          <a:r>
            <a:rPr lang="en-US" dirty="0"/>
            <a:t>This will be done mostly by analyzing previously played chess games and then taking in the stated variables. There are many factors going into this analysis, so the output for the best opening will vary greatly.</a:t>
          </a:r>
        </a:p>
      </dgm:t>
    </dgm:pt>
    <dgm:pt modelId="{7DD8CE8D-C67E-4025-8849-DD8141F9DEF9}" type="parTrans" cxnId="{C8157698-8767-4CEE-9F91-000827235F02}">
      <dgm:prSet/>
      <dgm:spPr/>
      <dgm:t>
        <a:bodyPr/>
        <a:lstStyle/>
        <a:p>
          <a:endParaRPr lang="en-US"/>
        </a:p>
      </dgm:t>
    </dgm:pt>
    <dgm:pt modelId="{6D95C6AC-32E4-4D8F-BECF-6B8A86EAD7BE}" type="sibTrans" cxnId="{C8157698-8767-4CEE-9F91-000827235F02}">
      <dgm:prSet/>
      <dgm:spPr/>
      <dgm:t>
        <a:bodyPr/>
        <a:lstStyle/>
        <a:p>
          <a:endParaRPr lang="en-US"/>
        </a:p>
      </dgm:t>
    </dgm:pt>
    <dgm:pt modelId="{D554CB5B-0A78-4A3F-A4D5-90D62995BDE0}" type="pres">
      <dgm:prSet presAssocID="{68682417-3DF7-4A87-8F5C-1D55C384B53D}" presName="root" presStyleCnt="0">
        <dgm:presLayoutVars>
          <dgm:dir/>
          <dgm:resizeHandles val="exact"/>
        </dgm:presLayoutVars>
      </dgm:prSet>
      <dgm:spPr/>
    </dgm:pt>
    <dgm:pt modelId="{4D5D8361-6910-47FF-B6B6-CE5857998304}" type="pres">
      <dgm:prSet presAssocID="{8E9F794E-FE17-40C6-93FB-DB748A5EBD27}" presName="compNode" presStyleCnt="0"/>
      <dgm:spPr/>
    </dgm:pt>
    <dgm:pt modelId="{1E806B47-3125-4E17-A12E-361420EF1887}" type="pres">
      <dgm:prSet presAssocID="{8E9F794E-FE17-40C6-93FB-DB748A5EBD27}" presName="bgRect" presStyleLbl="bgShp" presStyleIdx="0" presStyleCnt="2"/>
      <dgm:spPr/>
    </dgm:pt>
    <dgm:pt modelId="{0853C82A-752B-43EA-905A-4DDC50B486A1}" type="pres">
      <dgm:prSet presAssocID="{8E9F794E-FE17-40C6-93FB-DB748A5EBD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VD player"/>
        </a:ext>
      </dgm:extLst>
    </dgm:pt>
    <dgm:pt modelId="{524F5EB8-5A8E-439F-A498-7436B9276D67}" type="pres">
      <dgm:prSet presAssocID="{8E9F794E-FE17-40C6-93FB-DB748A5EBD27}" presName="spaceRect" presStyleCnt="0"/>
      <dgm:spPr/>
    </dgm:pt>
    <dgm:pt modelId="{7EFB695A-F197-4EF5-B67E-A91A879AD974}" type="pres">
      <dgm:prSet presAssocID="{8E9F794E-FE17-40C6-93FB-DB748A5EBD27}" presName="parTx" presStyleLbl="revTx" presStyleIdx="0" presStyleCnt="3">
        <dgm:presLayoutVars>
          <dgm:chMax val="0"/>
          <dgm:chPref val="0"/>
        </dgm:presLayoutVars>
      </dgm:prSet>
      <dgm:spPr/>
    </dgm:pt>
    <dgm:pt modelId="{E472E85D-5C0F-4CAE-83EE-A15B130CE3D5}" type="pres">
      <dgm:prSet presAssocID="{8E9F794E-FE17-40C6-93FB-DB748A5EBD27}" presName="desTx" presStyleLbl="revTx" presStyleIdx="1" presStyleCnt="3">
        <dgm:presLayoutVars/>
      </dgm:prSet>
      <dgm:spPr/>
    </dgm:pt>
    <dgm:pt modelId="{CE289B90-ED37-42BD-8196-D02F61C29E54}" type="pres">
      <dgm:prSet presAssocID="{A7640EBF-3754-43CB-8B20-8BD7938ECA2E}" presName="sibTrans" presStyleCnt="0"/>
      <dgm:spPr/>
    </dgm:pt>
    <dgm:pt modelId="{0B5945A0-2155-4909-AB6C-C5D1466B00F5}" type="pres">
      <dgm:prSet presAssocID="{AB28D3F8-66E8-44C5-9391-8FE770F170E2}" presName="compNode" presStyleCnt="0"/>
      <dgm:spPr/>
    </dgm:pt>
    <dgm:pt modelId="{AF5357E6-072C-444A-AB39-709D802FE233}" type="pres">
      <dgm:prSet presAssocID="{AB28D3F8-66E8-44C5-9391-8FE770F170E2}" presName="bgRect" presStyleLbl="bgShp" presStyleIdx="1" presStyleCnt="2"/>
      <dgm:spPr/>
    </dgm:pt>
    <dgm:pt modelId="{016A0667-6F16-4334-8F1A-BB7DFFADF01F}" type="pres">
      <dgm:prSet presAssocID="{AB28D3F8-66E8-44C5-9391-8FE770F170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16CD914-660D-42E7-9554-00E03EDEAC97}" type="pres">
      <dgm:prSet presAssocID="{AB28D3F8-66E8-44C5-9391-8FE770F170E2}" presName="spaceRect" presStyleCnt="0"/>
      <dgm:spPr/>
    </dgm:pt>
    <dgm:pt modelId="{ABE7738E-479C-4C90-BE9A-E2F377597D47}" type="pres">
      <dgm:prSet presAssocID="{AB28D3F8-66E8-44C5-9391-8FE770F170E2}" presName="parTx" presStyleLbl="revTx" presStyleIdx="2" presStyleCnt="3">
        <dgm:presLayoutVars>
          <dgm:chMax val="0"/>
          <dgm:chPref val="0"/>
        </dgm:presLayoutVars>
      </dgm:prSet>
      <dgm:spPr/>
    </dgm:pt>
  </dgm:ptLst>
  <dgm:cxnLst>
    <dgm:cxn modelId="{A9A0E306-84BB-4011-AFC5-90327DAC51C4}" srcId="{8E9F794E-FE17-40C6-93FB-DB748A5EBD27}" destId="{B48F0D8B-DCB3-452E-A10D-A988B49F63DB}" srcOrd="0" destOrd="0" parTransId="{EE683B2A-8394-4435-A5E1-6D92E0499564}" sibTransId="{F1640189-5E55-4B6B-B82F-4EC73A2149E8}"/>
    <dgm:cxn modelId="{B7454526-663A-4F18-9A45-D7DE4A68CEB1}" type="presOf" srcId="{B48F0D8B-DCB3-452E-A10D-A988B49F63DB}" destId="{E472E85D-5C0F-4CAE-83EE-A15B130CE3D5}" srcOrd="0" destOrd="0" presId="urn:microsoft.com/office/officeart/2018/2/layout/IconVerticalSolidList"/>
    <dgm:cxn modelId="{9EA76C29-41B4-471C-BB3C-BC6EA384001F}" srcId="{8E9F794E-FE17-40C6-93FB-DB748A5EBD27}" destId="{6F1BC7C5-DCB0-406D-86BD-7D8BF7129CBB}" srcOrd="2" destOrd="0" parTransId="{DDFEB52E-0A79-463C-9F58-B8B802E24818}" sibTransId="{951C17C0-3E11-4817-B01A-93588E516F70}"/>
    <dgm:cxn modelId="{FABBC131-DE8D-4841-89E9-162DBD2EE1EC}" srcId="{8E9F794E-FE17-40C6-93FB-DB748A5EBD27}" destId="{F7DA9EE9-BC2A-4F5B-AA61-5BDF0D9DC4E9}" srcOrd="1" destOrd="0" parTransId="{858A135E-A78E-4A2B-9CB1-DC61440FCE15}" sibTransId="{34DA37D8-AA24-4B8B-8A54-E5578799B823}"/>
    <dgm:cxn modelId="{E1BD2C60-09EF-4235-9BF9-3AA3831B78D5}" type="presOf" srcId="{68682417-3DF7-4A87-8F5C-1D55C384B53D}" destId="{D554CB5B-0A78-4A3F-A4D5-90D62995BDE0}" srcOrd="0" destOrd="0" presId="urn:microsoft.com/office/officeart/2018/2/layout/IconVerticalSolidList"/>
    <dgm:cxn modelId="{9EA7FD64-60AA-445D-A1C0-7BA13924E040}" type="presOf" srcId="{30A49D97-688C-4F92-9F75-076230059636}" destId="{E472E85D-5C0F-4CAE-83EE-A15B130CE3D5}" srcOrd="0" destOrd="4" presId="urn:microsoft.com/office/officeart/2018/2/layout/IconVerticalSolidList"/>
    <dgm:cxn modelId="{EEBC2769-AEF0-4A5D-82AD-B129E42AD77F}" type="presOf" srcId="{6F89901C-58C5-47E4-8365-9ABAC84384F3}" destId="{E472E85D-5C0F-4CAE-83EE-A15B130CE3D5}" srcOrd="0" destOrd="3" presId="urn:microsoft.com/office/officeart/2018/2/layout/IconVerticalSolidList"/>
    <dgm:cxn modelId="{231F5D72-4BA3-4B52-82B2-A1A45836FCDC}" type="presOf" srcId="{8E9F794E-FE17-40C6-93FB-DB748A5EBD27}" destId="{7EFB695A-F197-4EF5-B67E-A91A879AD974}" srcOrd="0" destOrd="0" presId="urn:microsoft.com/office/officeart/2018/2/layout/IconVerticalSolidList"/>
    <dgm:cxn modelId="{A3A1BF58-5944-4A29-9621-57D94CB2C63B}" srcId="{8E9F794E-FE17-40C6-93FB-DB748A5EBD27}" destId="{6F89901C-58C5-47E4-8365-9ABAC84384F3}" srcOrd="3" destOrd="0" parTransId="{95387E14-B61D-4A0D-A4A4-1EAC828E0806}" sibTransId="{85067F47-E389-4DD6-992F-4D2A68AF1B0F}"/>
    <dgm:cxn modelId="{47145F7A-2CA4-4B1D-819E-A6AB106A7EE8}" type="presOf" srcId="{AB28D3F8-66E8-44C5-9391-8FE770F170E2}" destId="{ABE7738E-479C-4C90-BE9A-E2F377597D47}" srcOrd="0" destOrd="0" presId="urn:microsoft.com/office/officeart/2018/2/layout/IconVerticalSolidList"/>
    <dgm:cxn modelId="{C8157698-8767-4CEE-9F91-000827235F02}" srcId="{68682417-3DF7-4A87-8F5C-1D55C384B53D}" destId="{AB28D3F8-66E8-44C5-9391-8FE770F170E2}" srcOrd="1" destOrd="0" parTransId="{7DD8CE8D-C67E-4025-8849-DD8141F9DEF9}" sibTransId="{6D95C6AC-32E4-4D8F-BECF-6B8A86EAD7BE}"/>
    <dgm:cxn modelId="{0CF4EDD9-6F32-4D55-A91A-4CFAD2D5FEA1}" type="presOf" srcId="{6F1BC7C5-DCB0-406D-86BD-7D8BF7129CBB}" destId="{E472E85D-5C0F-4CAE-83EE-A15B130CE3D5}" srcOrd="0" destOrd="2" presId="urn:microsoft.com/office/officeart/2018/2/layout/IconVerticalSolidList"/>
    <dgm:cxn modelId="{5BBDD6E8-1359-4F93-B250-43C9BA22038C}" type="presOf" srcId="{F7DA9EE9-BC2A-4F5B-AA61-5BDF0D9DC4E9}" destId="{E472E85D-5C0F-4CAE-83EE-A15B130CE3D5}" srcOrd="0" destOrd="1" presId="urn:microsoft.com/office/officeart/2018/2/layout/IconVerticalSolidList"/>
    <dgm:cxn modelId="{E02F6BEE-AC56-46E4-A3B6-1494DBFA045E}" srcId="{68682417-3DF7-4A87-8F5C-1D55C384B53D}" destId="{8E9F794E-FE17-40C6-93FB-DB748A5EBD27}" srcOrd="0" destOrd="0" parTransId="{28C22C8E-0A36-4095-ABBE-F254CAD3FDBE}" sibTransId="{A7640EBF-3754-43CB-8B20-8BD7938ECA2E}"/>
    <dgm:cxn modelId="{1CD51AFC-A3AE-4E1E-BD02-F3CE0D70C8E7}" srcId="{8E9F794E-FE17-40C6-93FB-DB748A5EBD27}" destId="{30A49D97-688C-4F92-9F75-076230059636}" srcOrd="4" destOrd="0" parTransId="{DFE822EF-84EF-49E3-AD3A-D6384AF9B64D}" sibTransId="{2B78D887-0B1A-4BD1-8A03-932936537522}"/>
    <dgm:cxn modelId="{F94BE5D8-6454-4BA1-A8FC-01B0DB458E5C}" type="presParOf" srcId="{D554CB5B-0A78-4A3F-A4D5-90D62995BDE0}" destId="{4D5D8361-6910-47FF-B6B6-CE5857998304}" srcOrd="0" destOrd="0" presId="urn:microsoft.com/office/officeart/2018/2/layout/IconVerticalSolidList"/>
    <dgm:cxn modelId="{B60B69E8-55B1-4E19-9CA9-36D73993D122}" type="presParOf" srcId="{4D5D8361-6910-47FF-B6B6-CE5857998304}" destId="{1E806B47-3125-4E17-A12E-361420EF1887}" srcOrd="0" destOrd="0" presId="urn:microsoft.com/office/officeart/2018/2/layout/IconVerticalSolidList"/>
    <dgm:cxn modelId="{E32FACCA-DCE4-460A-A25E-843A8DCA4266}" type="presParOf" srcId="{4D5D8361-6910-47FF-B6B6-CE5857998304}" destId="{0853C82A-752B-43EA-905A-4DDC50B486A1}" srcOrd="1" destOrd="0" presId="urn:microsoft.com/office/officeart/2018/2/layout/IconVerticalSolidList"/>
    <dgm:cxn modelId="{7C40B59F-CE05-4080-AB57-83BAC90984BA}" type="presParOf" srcId="{4D5D8361-6910-47FF-B6B6-CE5857998304}" destId="{524F5EB8-5A8E-439F-A498-7436B9276D67}" srcOrd="2" destOrd="0" presId="urn:microsoft.com/office/officeart/2018/2/layout/IconVerticalSolidList"/>
    <dgm:cxn modelId="{F0721F36-C2F2-4628-BC97-76CE98A5CF44}" type="presParOf" srcId="{4D5D8361-6910-47FF-B6B6-CE5857998304}" destId="{7EFB695A-F197-4EF5-B67E-A91A879AD974}" srcOrd="3" destOrd="0" presId="urn:microsoft.com/office/officeart/2018/2/layout/IconVerticalSolidList"/>
    <dgm:cxn modelId="{9D8197A3-4FBF-40D1-A935-1621D1174813}" type="presParOf" srcId="{4D5D8361-6910-47FF-B6B6-CE5857998304}" destId="{E472E85D-5C0F-4CAE-83EE-A15B130CE3D5}" srcOrd="4" destOrd="0" presId="urn:microsoft.com/office/officeart/2018/2/layout/IconVerticalSolidList"/>
    <dgm:cxn modelId="{5165F563-AAC8-45C4-8AFF-4578D1066B6E}" type="presParOf" srcId="{D554CB5B-0A78-4A3F-A4D5-90D62995BDE0}" destId="{CE289B90-ED37-42BD-8196-D02F61C29E54}" srcOrd="1" destOrd="0" presId="urn:microsoft.com/office/officeart/2018/2/layout/IconVerticalSolidList"/>
    <dgm:cxn modelId="{9DDE43A7-305F-4B2C-BB9F-20B3BAF620E1}" type="presParOf" srcId="{D554CB5B-0A78-4A3F-A4D5-90D62995BDE0}" destId="{0B5945A0-2155-4909-AB6C-C5D1466B00F5}" srcOrd="2" destOrd="0" presId="urn:microsoft.com/office/officeart/2018/2/layout/IconVerticalSolidList"/>
    <dgm:cxn modelId="{C287F44E-5A1B-443E-A929-A754579DD1E4}" type="presParOf" srcId="{0B5945A0-2155-4909-AB6C-C5D1466B00F5}" destId="{AF5357E6-072C-444A-AB39-709D802FE233}" srcOrd="0" destOrd="0" presId="urn:microsoft.com/office/officeart/2018/2/layout/IconVerticalSolidList"/>
    <dgm:cxn modelId="{F7F96F61-AB90-40B0-8D1C-89E245F13AA5}" type="presParOf" srcId="{0B5945A0-2155-4909-AB6C-C5D1466B00F5}" destId="{016A0667-6F16-4334-8F1A-BB7DFFADF01F}" srcOrd="1" destOrd="0" presId="urn:microsoft.com/office/officeart/2018/2/layout/IconVerticalSolidList"/>
    <dgm:cxn modelId="{75E78E85-9456-4141-8D86-D5C6BF078B1A}" type="presParOf" srcId="{0B5945A0-2155-4909-AB6C-C5D1466B00F5}" destId="{D16CD914-660D-42E7-9554-00E03EDEAC97}" srcOrd="2" destOrd="0" presId="urn:microsoft.com/office/officeart/2018/2/layout/IconVerticalSolidList"/>
    <dgm:cxn modelId="{B4EFE5CC-D079-4DDE-9010-38DC64F5C789}" type="presParOf" srcId="{0B5945A0-2155-4909-AB6C-C5D1466B00F5}" destId="{ABE7738E-479C-4C90-BE9A-E2F377597D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06B47-3125-4E17-A12E-361420EF1887}">
      <dsp:nvSpPr>
        <dsp:cNvPr id="0" name=""/>
        <dsp:cNvSpPr/>
      </dsp:nvSpPr>
      <dsp:spPr>
        <a:xfrm>
          <a:off x="0" y="940259"/>
          <a:ext cx="6527962" cy="1735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53C82A-752B-43EA-905A-4DDC50B486A1}">
      <dsp:nvSpPr>
        <dsp:cNvPr id="0" name=""/>
        <dsp:cNvSpPr/>
      </dsp:nvSpPr>
      <dsp:spPr>
        <a:xfrm>
          <a:off x="525098" y="1330828"/>
          <a:ext cx="954724" cy="954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B695A-F197-4EF5-B67E-A91A879AD974}">
      <dsp:nvSpPr>
        <dsp:cNvPr id="0" name=""/>
        <dsp:cNvSpPr/>
      </dsp:nvSpPr>
      <dsp:spPr>
        <a:xfrm>
          <a:off x="2004922" y="940259"/>
          <a:ext cx="2937582"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ctr" defTabSz="711200">
            <a:lnSpc>
              <a:spcPct val="90000"/>
            </a:lnSpc>
            <a:spcBef>
              <a:spcPct val="0"/>
            </a:spcBef>
            <a:spcAft>
              <a:spcPct val="35000"/>
            </a:spcAft>
            <a:buNone/>
          </a:pPr>
          <a:r>
            <a:rPr lang="en-US" sz="1600" kern="1200" dirty="0"/>
            <a:t>I plan to determine the best openings for players to use dependent on multiple factors. Some of these factors include:</a:t>
          </a:r>
        </a:p>
      </dsp:txBody>
      <dsp:txXfrm>
        <a:off x="2004922" y="940259"/>
        <a:ext cx="2937582" cy="1735863"/>
      </dsp:txXfrm>
    </dsp:sp>
    <dsp:sp modelId="{E472E85D-5C0F-4CAE-83EE-A15B130CE3D5}">
      <dsp:nvSpPr>
        <dsp:cNvPr id="0" name=""/>
        <dsp:cNvSpPr/>
      </dsp:nvSpPr>
      <dsp:spPr>
        <a:xfrm>
          <a:off x="4942505" y="940259"/>
          <a:ext cx="1585456"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ctr" defTabSz="488950">
            <a:lnSpc>
              <a:spcPct val="90000"/>
            </a:lnSpc>
            <a:spcBef>
              <a:spcPct val="0"/>
            </a:spcBef>
            <a:spcAft>
              <a:spcPct val="35000"/>
            </a:spcAft>
            <a:buNone/>
          </a:pPr>
          <a:r>
            <a:rPr lang="en-US" sz="1100" kern="1200" dirty="0"/>
            <a:t>Player(s) Rating</a:t>
          </a:r>
        </a:p>
        <a:p>
          <a:pPr marL="0" lvl="0" indent="0" algn="ctr" defTabSz="488950">
            <a:lnSpc>
              <a:spcPct val="90000"/>
            </a:lnSpc>
            <a:spcBef>
              <a:spcPct val="0"/>
            </a:spcBef>
            <a:spcAft>
              <a:spcPct val="35000"/>
            </a:spcAft>
            <a:buNone/>
          </a:pPr>
          <a:r>
            <a:rPr lang="en-US" sz="1100" kern="1200"/>
            <a:t>Player Color</a:t>
          </a:r>
        </a:p>
        <a:p>
          <a:pPr marL="0" lvl="0" indent="0" algn="ctr" defTabSz="488950">
            <a:lnSpc>
              <a:spcPct val="90000"/>
            </a:lnSpc>
            <a:spcBef>
              <a:spcPct val="0"/>
            </a:spcBef>
            <a:spcAft>
              <a:spcPct val="35000"/>
            </a:spcAft>
            <a:buNone/>
          </a:pPr>
          <a:r>
            <a:rPr lang="en-US" sz="1100" kern="1200" dirty="0"/>
            <a:t>Opponent Opening Move</a:t>
          </a:r>
        </a:p>
        <a:p>
          <a:pPr marL="0" lvl="0" indent="0" algn="ctr" defTabSz="488950">
            <a:lnSpc>
              <a:spcPct val="90000"/>
            </a:lnSpc>
            <a:spcBef>
              <a:spcPct val="0"/>
            </a:spcBef>
            <a:spcAft>
              <a:spcPct val="35000"/>
            </a:spcAft>
            <a:buNone/>
          </a:pPr>
          <a:r>
            <a:rPr lang="en-US" sz="1100" kern="1200"/>
            <a:t>Game Type</a:t>
          </a:r>
        </a:p>
        <a:p>
          <a:pPr marL="0" lvl="0" indent="0" algn="ctr" defTabSz="488950">
            <a:lnSpc>
              <a:spcPct val="90000"/>
            </a:lnSpc>
            <a:spcBef>
              <a:spcPct val="0"/>
            </a:spcBef>
            <a:spcAft>
              <a:spcPct val="35000"/>
            </a:spcAft>
            <a:buNone/>
          </a:pPr>
          <a:r>
            <a:rPr lang="en-US" sz="1100" kern="1200" dirty="0"/>
            <a:t>Many more factors</a:t>
          </a:r>
        </a:p>
      </dsp:txBody>
      <dsp:txXfrm>
        <a:off x="4942505" y="940259"/>
        <a:ext cx="1585456" cy="1735863"/>
      </dsp:txXfrm>
    </dsp:sp>
    <dsp:sp modelId="{AF5357E6-072C-444A-AB39-709D802FE233}">
      <dsp:nvSpPr>
        <dsp:cNvPr id="0" name=""/>
        <dsp:cNvSpPr/>
      </dsp:nvSpPr>
      <dsp:spPr>
        <a:xfrm>
          <a:off x="0" y="3110088"/>
          <a:ext cx="6527962" cy="17358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A0667-6F16-4334-8F1A-BB7DFFADF01F}">
      <dsp:nvSpPr>
        <dsp:cNvPr id="0" name=""/>
        <dsp:cNvSpPr/>
      </dsp:nvSpPr>
      <dsp:spPr>
        <a:xfrm>
          <a:off x="525098" y="3500657"/>
          <a:ext cx="954724" cy="954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7738E-479C-4C90-BE9A-E2F377597D47}">
      <dsp:nvSpPr>
        <dsp:cNvPr id="0" name=""/>
        <dsp:cNvSpPr/>
      </dsp:nvSpPr>
      <dsp:spPr>
        <a:xfrm>
          <a:off x="2004922" y="3110088"/>
          <a:ext cx="4523039" cy="1735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12" tIns="183712" rIns="183712" bIns="183712" numCol="1" spcCol="1270" anchor="ctr" anchorCtr="0">
          <a:noAutofit/>
        </a:bodyPr>
        <a:lstStyle/>
        <a:p>
          <a:pPr marL="0" lvl="0" indent="0" algn="ctr" defTabSz="711200">
            <a:lnSpc>
              <a:spcPct val="90000"/>
            </a:lnSpc>
            <a:spcBef>
              <a:spcPct val="0"/>
            </a:spcBef>
            <a:spcAft>
              <a:spcPct val="35000"/>
            </a:spcAft>
            <a:buNone/>
          </a:pPr>
          <a:r>
            <a:rPr lang="en-US" sz="1600" kern="1200" dirty="0"/>
            <a:t>This will be done mostly by analyzing previously played chess games and then taking in the stated variables. There are many factors going into this analysis, so the output for the best opening will vary greatly.</a:t>
          </a:r>
        </a:p>
      </dsp:txBody>
      <dsp:txXfrm>
        <a:off x="2004922" y="3110088"/>
        <a:ext cx="4523039" cy="17358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59BE4-870D-4C3A-A846-BF5402E3A8E5}"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3E0A-B96C-46C9-81BF-24A6E73A4208}" type="slidenum">
              <a:rPr lang="en-US" smtClean="0"/>
              <a:t>‹#›</a:t>
            </a:fld>
            <a:endParaRPr lang="en-US"/>
          </a:p>
        </p:txBody>
      </p:sp>
    </p:spTree>
    <p:extLst>
      <p:ext uri="{BB962C8B-B14F-4D97-AF65-F5344CB8AC3E}">
        <p14:creationId xmlns:p14="http://schemas.microsoft.com/office/powerpoint/2010/main" val="378108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23E0A-B96C-46C9-81BF-24A6E73A4208}" type="slidenum">
              <a:rPr lang="en-US" smtClean="0"/>
              <a:t>1</a:t>
            </a:fld>
            <a:endParaRPr lang="en-US"/>
          </a:p>
        </p:txBody>
      </p:sp>
    </p:spTree>
    <p:extLst>
      <p:ext uri="{BB962C8B-B14F-4D97-AF65-F5344CB8AC3E}">
        <p14:creationId xmlns:p14="http://schemas.microsoft.com/office/powerpoint/2010/main" val="311561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November 11,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4571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November 11,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160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November 11,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8279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November 11,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86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November 11,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3803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November 11,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5019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November 11,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8800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November 11,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7325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November 11,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8706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November 11,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5297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November 11,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25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November 11,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149512235"/>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6F4E30-B7ED-453A-B622-6DC062D2C02B}"/>
              </a:ext>
            </a:extLst>
          </p:cNvPr>
          <p:cNvPicPr>
            <a:picLocks noChangeAspect="1"/>
          </p:cNvPicPr>
          <p:nvPr/>
        </p:nvPicPr>
        <p:blipFill rotWithShape="1">
          <a:blip r:embed="rId3"/>
          <a:srcRect t="15748" b="9252"/>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4" name="Rectangle 2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80525-676C-4801-811E-4E0E8C04ED1D}"/>
              </a:ext>
            </a:extLst>
          </p:cNvPr>
          <p:cNvSpPr>
            <a:spLocks noGrp="1"/>
          </p:cNvSpPr>
          <p:nvPr>
            <p:ph type="ctrTitle"/>
          </p:nvPr>
        </p:nvSpPr>
        <p:spPr>
          <a:xfrm>
            <a:off x="550863" y="549275"/>
            <a:ext cx="5437187" cy="2986234"/>
          </a:xfrm>
        </p:spPr>
        <p:txBody>
          <a:bodyPr anchor="b">
            <a:normAutofit/>
          </a:bodyPr>
          <a:lstStyle/>
          <a:p>
            <a:pPr>
              <a:lnSpc>
                <a:spcPct val="90000"/>
              </a:lnSpc>
            </a:pPr>
            <a:r>
              <a:rPr lang="en-US" sz="5400"/>
              <a:t>Proposal for the Analysis of Chess Games and Chess Openings</a:t>
            </a:r>
            <a:endParaRPr lang="en-US" sz="5400" dirty="0"/>
          </a:p>
        </p:txBody>
      </p:sp>
      <p:sp>
        <p:nvSpPr>
          <p:cNvPr id="3" name="Subtitle 2">
            <a:extLst>
              <a:ext uri="{FF2B5EF4-FFF2-40B4-BE49-F238E27FC236}">
                <a16:creationId xmlns:a16="http://schemas.microsoft.com/office/drawing/2014/main" id="{C175AB53-3714-48F4-8A99-F45303560863}"/>
              </a:ext>
            </a:extLst>
          </p:cNvPr>
          <p:cNvSpPr>
            <a:spLocks noGrp="1"/>
          </p:cNvSpPr>
          <p:nvPr>
            <p:ph type="subTitle" idx="1"/>
          </p:nvPr>
        </p:nvSpPr>
        <p:spPr>
          <a:xfrm>
            <a:off x="550863" y="3827610"/>
            <a:ext cx="5437187" cy="2265216"/>
          </a:xfrm>
        </p:spPr>
        <p:txBody>
          <a:bodyPr>
            <a:normAutofit/>
          </a:bodyPr>
          <a:lstStyle/>
          <a:p>
            <a:r>
              <a:rPr lang="en-US" dirty="0">
                <a:solidFill>
                  <a:schemeClr val="tx1">
                    <a:alpha val="60000"/>
                  </a:schemeClr>
                </a:solidFill>
              </a:rPr>
              <a:t>Team: Sahib Bajwa</a:t>
            </a:r>
          </a:p>
        </p:txBody>
      </p:sp>
    </p:spTree>
    <p:extLst>
      <p:ext uri="{BB962C8B-B14F-4D97-AF65-F5344CB8AC3E}">
        <p14:creationId xmlns:p14="http://schemas.microsoft.com/office/powerpoint/2010/main" val="156103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6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85F23-D057-4F99-AE7F-E479372BD5EC}"/>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dirty="0"/>
              <a:t>Introduction</a:t>
            </a:r>
          </a:p>
        </p:txBody>
      </p:sp>
      <p:pic>
        <p:nvPicPr>
          <p:cNvPr id="42" name="Graphic 41" descr="Books">
            <a:extLst>
              <a:ext uri="{FF2B5EF4-FFF2-40B4-BE49-F238E27FC236}">
                <a16:creationId xmlns:a16="http://schemas.microsoft.com/office/drawing/2014/main" id="{1B74E805-9197-4F61-8785-A1397B67D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E0DCBF-9C77-4B91-A5D7-9DD6BF1D5B2F}"/>
                  </a:ext>
                </a:extLst>
              </p:cNvPr>
              <p:cNvSpPr txBox="1"/>
              <p:nvPr/>
            </p:nvSpPr>
            <p:spPr>
              <a:xfrm>
                <a:off x="6201410" y="2677306"/>
                <a:ext cx="5437187" cy="3415519"/>
              </a:xfrm>
              <a:prstGeom prst="rect">
                <a:avLst/>
              </a:prstGeom>
            </p:spPr>
            <p:txBody>
              <a:bodyPr vert="horz" wrap="square" lIns="0" tIns="0" rIns="0" bIns="0" rtlCol="0" anchor="t">
                <a:noAutofit/>
              </a:bodyPr>
              <a:lstStyle/>
              <a:p>
                <a:pPr algn="just">
                  <a:spcAft>
                    <a:spcPts val="800"/>
                  </a:spcAft>
                </a:pPr>
                <a:r>
                  <a:rPr lang="en-US" sz="1600" dirty="0">
                    <a:ln w="0"/>
                    <a:solidFill>
                      <a:schemeClr val="tx1">
                        <a:lumMod val="85000"/>
                      </a:schemeClr>
                    </a:solidFill>
                    <a:effectLst>
                      <a:outerShdw blurRad="38100" dist="19050" dir="2700000" algn="tl" rotWithShape="0">
                        <a:schemeClr val="dk1">
                          <a:alpha val="40000"/>
                        </a:schemeClr>
                      </a:outerShdw>
                    </a:effectLst>
                  </a:rPr>
                  <a:t>The Shannon Number tells us that the conservative lower bound of the game-tree complexity of chess is </a:t>
                </a:r>
                <a14:m>
                  <m:oMath xmlns:m="http://schemas.openxmlformats.org/officeDocument/2006/math">
                    <m:sSup>
                      <m:sSupPr>
                        <m:ctrlP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ctrlPr>
                      </m:sSupPr>
                      <m:e>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10</m:t>
                        </m:r>
                      </m:e>
                      <m:sup>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120</m:t>
                        </m:r>
                      </m:sup>
                    </m:sSup>
                  </m:oMath>
                </a14:m>
                <a:r>
                  <a:rPr lang="en-US" sz="1600" dirty="0">
                    <a:ln w="0"/>
                    <a:solidFill>
                      <a:schemeClr val="tx1">
                        <a:lumMod val="85000"/>
                      </a:schemeClr>
                    </a:solidFill>
                    <a:effectLst>
                      <a:outerShdw blurRad="38100" dist="19050" dir="2700000" algn="tl" rotWithShape="0">
                        <a:schemeClr val="dk1">
                          <a:alpha val="40000"/>
                        </a:schemeClr>
                      </a:outerShdw>
                    </a:effectLst>
                  </a:rPr>
                  <a:t>. To give this number some perspective, there are an estimated </a:t>
                </a:r>
                <a14:m>
                  <m:oMath xmlns:m="http://schemas.openxmlformats.org/officeDocument/2006/math">
                    <m:sSup>
                      <m:sSupPr>
                        <m:ctrlP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ctrlPr>
                      </m:sSupPr>
                      <m:e>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10</m:t>
                        </m:r>
                      </m:e>
                      <m:sup>
                        <m:r>
                          <a:rPr lang="en-US" sz="1600" i="1">
                            <a:ln w="0"/>
                            <a:solidFill>
                              <a:schemeClr val="tx1">
                                <a:lumMod val="85000"/>
                              </a:schemeClr>
                            </a:solidFill>
                            <a:effectLst>
                              <a:outerShdw blurRad="38100" dist="19050" dir="2700000" algn="tl" rotWithShape="0">
                                <a:schemeClr val="dk1">
                                  <a:alpha val="40000"/>
                                </a:schemeClr>
                              </a:outerShdw>
                            </a:effectLst>
                            <a:latin typeface="Cambria Math" panose="02040503050406030204" pitchFamily="18" charset="0"/>
                          </a:rPr>
                          <m:t>80</m:t>
                        </m:r>
                      </m:sup>
                    </m:sSup>
                  </m:oMath>
                </a14:m>
                <a:r>
                  <a:rPr lang="en-US" sz="1600" dirty="0">
                    <a:ln w="0"/>
                    <a:solidFill>
                      <a:schemeClr val="tx1">
                        <a:lumMod val="85000"/>
                      </a:schemeClr>
                    </a:solidFill>
                    <a:effectLst>
                      <a:outerShdw blurRad="38100" dist="19050" dir="2700000" algn="tl" rotWithShape="0">
                        <a:schemeClr val="dk1">
                          <a:alpha val="40000"/>
                        </a:schemeClr>
                      </a:outerShdw>
                    </a:effectLst>
                  </a:rPr>
                  <a:t> atoms in the universe. It is very difficult to determine the best way to play the game, even given the use of AI (Stockfish, AlphaZero, Leela Chess Zero, etc.). Having a strong opening is one of the most important moments of a chess game as it sets the pace and structure for the rest of the game. Given that humans do not have the computational ability of a strong AI, finding out what the best opening is for a player would help them increase their chances of winning a large amount.</a:t>
                </a:r>
              </a:p>
            </p:txBody>
          </p:sp>
        </mc:Choice>
        <mc:Fallback xmlns="">
          <p:sp>
            <p:nvSpPr>
              <p:cNvPr id="4" name="TextBox 3">
                <a:extLst>
                  <a:ext uri="{FF2B5EF4-FFF2-40B4-BE49-F238E27FC236}">
                    <a16:creationId xmlns:a16="http://schemas.microsoft.com/office/drawing/2014/main" id="{47E0DCBF-9C77-4B91-A5D7-9DD6BF1D5B2F}"/>
                  </a:ext>
                </a:extLst>
              </p:cNvPr>
              <p:cNvSpPr txBox="1">
                <a:spLocks noRot="1" noChangeAspect="1" noMove="1" noResize="1" noEditPoints="1" noAdjustHandles="1" noChangeArrowheads="1" noChangeShapeType="1" noTextEdit="1"/>
              </p:cNvSpPr>
              <p:nvPr/>
            </p:nvSpPr>
            <p:spPr>
              <a:xfrm>
                <a:off x="6201410" y="2677306"/>
                <a:ext cx="5437187" cy="3415519"/>
              </a:xfrm>
              <a:prstGeom prst="rect">
                <a:avLst/>
              </a:prstGeom>
              <a:blipFill>
                <a:blip r:embed="rId4"/>
                <a:stretch>
                  <a:fillRect l="-2466" t="-2143" r="-269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E0C7997-CCF8-4B46-BBB0-C624808C1222}"/>
              </a:ext>
            </a:extLst>
          </p:cNvPr>
          <p:cNvSpPr txBox="1"/>
          <p:nvPr/>
        </p:nvSpPr>
        <p:spPr>
          <a:xfrm>
            <a:off x="8812306" y="6366557"/>
            <a:ext cx="5213838" cy="246221"/>
          </a:xfrm>
          <a:prstGeom prst="rect">
            <a:avLst/>
          </a:prstGeom>
          <a:noFill/>
        </p:spPr>
        <p:txBody>
          <a:bodyPr wrap="square" rtlCol="0">
            <a:spAutoFit/>
          </a:bodyPr>
          <a:lstStyle/>
          <a:p>
            <a:r>
              <a:rPr lang="en-US" sz="1000" dirty="0">
                <a:solidFill>
                  <a:schemeClr val="tx1">
                    <a:lumMod val="85000"/>
                  </a:schemeClr>
                </a:solidFill>
              </a:rPr>
              <a:t>https://en.wikipedia.org/wiki/Shannon_number</a:t>
            </a:r>
          </a:p>
        </p:txBody>
      </p:sp>
    </p:spTree>
    <p:extLst>
      <p:ext uri="{BB962C8B-B14F-4D97-AF65-F5344CB8AC3E}">
        <p14:creationId xmlns:p14="http://schemas.microsoft.com/office/powerpoint/2010/main" val="120422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94AF-FBA7-497A-9D0A-F2E846193CC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9CDBA6C-E514-4FE7-A4EB-359B428DE148}"/>
              </a:ext>
            </a:extLst>
          </p:cNvPr>
          <p:cNvSpPr>
            <a:spLocks noGrp="1"/>
          </p:cNvSpPr>
          <p:nvPr>
            <p:ph idx="1"/>
          </p:nvPr>
        </p:nvSpPr>
        <p:spPr/>
        <p:txBody>
          <a:bodyPr/>
          <a:lstStyle/>
          <a:p>
            <a:r>
              <a:rPr lang="en-US" dirty="0">
                <a:ln w="0"/>
                <a:solidFill>
                  <a:schemeClr val="tx1">
                    <a:lumMod val="85000"/>
                  </a:schemeClr>
                </a:solidFill>
                <a:effectLst>
                  <a:outerShdw blurRad="38100" dist="19050" dir="2700000" algn="tl" rotWithShape="0">
                    <a:schemeClr val="dk1">
                      <a:alpha val="40000"/>
                    </a:schemeClr>
                  </a:outerShdw>
                </a:effectLst>
              </a:rPr>
              <a:t>Chess AI:</a:t>
            </a:r>
          </a:p>
          <a:p>
            <a:pPr lvl="1"/>
            <a:r>
              <a:rPr lang="en-US" dirty="0">
                <a:ln w="0"/>
                <a:solidFill>
                  <a:schemeClr val="tx1">
                    <a:lumMod val="85000"/>
                  </a:schemeClr>
                </a:solidFill>
                <a:effectLst>
                  <a:outerShdw blurRad="38100" dist="19050" dir="2700000" algn="tl" rotWithShape="0">
                    <a:schemeClr val="dk1">
                      <a:alpha val="40000"/>
                    </a:schemeClr>
                  </a:outerShdw>
                </a:effectLst>
              </a:rPr>
              <a:t>There are Chess AI that are built around specific types of playstyles that prefer specific types of game states. Thus, they start a specific way in order to push the game towards that game state.</a:t>
            </a:r>
          </a:p>
          <a:p>
            <a:r>
              <a:rPr lang="en-US" dirty="0">
                <a:ln w="0"/>
                <a:solidFill>
                  <a:schemeClr val="tx1">
                    <a:lumMod val="85000"/>
                  </a:schemeClr>
                </a:solidFill>
                <a:effectLst>
                  <a:outerShdw blurRad="38100" dist="19050" dir="2700000" algn="tl" rotWithShape="0">
                    <a:schemeClr val="dk1">
                      <a:alpha val="40000"/>
                    </a:schemeClr>
                  </a:outerShdw>
                </a:effectLst>
              </a:rPr>
              <a:t>Chess Theory:</a:t>
            </a:r>
          </a:p>
          <a:p>
            <a:pPr lvl="1"/>
            <a:r>
              <a:rPr lang="en-US" dirty="0">
                <a:ln w="0"/>
                <a:solidFill>
                  <a:schemeClr val="tx1">
                    <a:lumMod val="85000"/>
                  </a:schemeClr>
                </a:solidFill>
                <a:effectLst>
                  <a:outerShdw blurRad="38100" dist="19050" dir="2700000" algn="tl" rotWithShape="0">
                    <a:schemeClr val="dk1">
                      <a:alpha val="40000"/>
                    </a:schemeClr>
                  </a:outerShdw>
                </a:effectLst>
              </a:rPr>
              <a:t>There has been a lot of theory crafting about how to play in specific game states. One great example of this is the book </a:t>
            </a:r>
            <a:r>
              <a:rPr lang="en-US" i="1" dirty="0">
                <a:ln w="0"/>
                <a:solidFill>
                  <a:schemeClr val="tx1">
                    <a:lumMod val="85000"/>
                  </a:schemeClr>
                </a:solidFill>
                <a:effectLst>
                  <a:outerShdw blurRad="38100" dist="19050" dir="2700000" algn="tl" rotWithShape="0">
                    <a:schemeClr val="dk1">
                      <a:alpha val="40000"/>
                    </a:schemeClr>
                  </a:outerShdw>
                </a:effectLst>
              </a:rPr>
              <a:t>FCO: Fundamental Chess Openings </a:t>
            </a:r>
            <a:r>
              <a:rPr lang="en-US" dirty="0">
                <a:ln w="0"/>
                <a:solidFill>
                  <a:schemeClr val="tx1">
                    <a:lumMod val="85000"/>
                  </a:schemeClr>
                </a:solidFill>
                <a:effectLst>
                  <a:outerShdw blurRad="38100" dist="19050" dir="2700000" algn="tl" rotWithShape="0">
                    <a:schemeClr val="dk1">
                      <a:alpha val="40000"/>
                    </a:schemeClr>
                  </a:outerShdw>
                </a:effectLst>
              </a:rPr>
              <a:t>by Paul van der Sterren.</a:t>
            </a:r>
          </a:p>
          <a:p>
            <a:pPr lvl="1"/>
            <a:r>
              <a:rPr lang="en-US" dirty="0">
                <a:ln w="0"/>
                <a:solidFill>
                  <a:schemeClr val="tx1">
                    <a:lumMod val="85000"/>
                  </a:schemeClr>
                </a:solidFill>
                <a:effectLst>
                  <a:outerShdw blurRad="38100" dist="19050" dir="2700000" algn="tl" rotWithShape="0">
                    <a:schemeClr val="dk1">
                      <a:alpha val="40000"/>
                    </a:schemeClr>
                  </a:outerShdw>
                </a:effectLst>
              </a:rPr>
              <a:t>There is also lots of chess theory that is done on the individual level by high level chess players before specific games. This is usually not seen in/by lower level players.</a:t>
            </a:r>
          </a:p>
          <a:p>
            <a:endParaRPr lang="en-US" dirty="0"/>
          </a:p>
        </p:txBody>
      </p:sp>
    </p:spTree>
    <p:extLst>
      <p:ext uri="{BB962C8B-B14F-4D97-AF65-F5344CB8AC3E}">
        <p14:creationId xmlns:p14="http://schemas.microsoft.com/office/powerpoint/2010/main" val="175624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93A4F-6218-4CFB-935B-3B7B1DD24BAD}"/>
              </a:ext>
            </a:extLst>
          </p:cNvPr>
          <p:cNvSpPr>
            <a:spLocks noGrp="1"/>
          </p:cNvSpPr>
          <p:nvPr>
            <p:ph type="title"/>
          </p:nvPr>
        </p:nvSpPr>
        <p:spPr>
          <a:xfrm>
            <a:off x="550863" y="1520825"/>
            <a:ext cx="5437188" cy="3779838"/>
          </a:xfrm>
        </p:spPr>
        <p:txBody>
          <a:bodyPr anchor="ctr">
            <a:normAutofit/>
          </a:bodyPr>
          <a:lstStyle/>
          <a:p>
            <a:r>
              <a:rPr lang="en-US" sz="8000"/>
              <a:t>Proposed Work</a:t>
            </a:r>
          </a:p>
        </p:txBody>
      </p:sp>
      <p:sp>
        <p:nvSpPr>
          <p:cNvPr id="18" name="Freeform: Shape 17">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0" name="Group 19">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21"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5" name="Group 24">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26" name="Freeform: Shape 25">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5" name="Content Placeholder 2">
            <a:extLst>
              <a:ext uri="{FF2B5EF4-FFF2-40B4-BE49-F238E27FC236}">
                <a16:creationId xmlns:a16="http://schemas.microsoft.com/office/drawing/2014/main" id="{BE9DBE5F-1521-48FF-8954-2319BB591D12}"/>
              </a:ext>
            </a:extLst>
          </p:cNvPr>
          <p:cNvGraphicFramePr>
            <a:graphicFrameLocks noGrp="1"/>
          </p:cNvGraphicFramePr>
          <p:nvPr>
            <p:ph idx="1"/>
            <p:extLst>
              <p:ext uri="{D42A27DB-BD31-4B8C-83A1-F6EECF244321}">
                <p14:modId xmlns:p14="http://schemas.microsoft.com/office/powerpoint/2010/main" val="2606713824"/>
              </p:ext>
            </p:extLst>
          </p:nvPr>
        </p:nvGraphicFramePr>
        <p:xfrm>
          <a:off x="5113177" y="522514"/>
          <a:ext cx="6527962" cy="5786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83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0186-0B9D-4B87-92D7-2323546DF00F}"/>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B6FEAD7-8F1B-46AB-9548-E608C9B769FD}"/>
              </a:ext>
            </a:extLst>
          </p:cNvPr>
          <p:cNvSpPr>
            <a:spLocks noGrp="1"/>
          </p:cNvSpPr>
          <p:nvPr>
            <p:ph idx="1"/>
          </p:nvPr>
        </p:nvSpPr>
        <p:spPr/>
        <p:txBody>
          <a:bodyPr/>
          <a:lstStyle/>
          <a:p>
            <a:r>
              <a:rPr lang="en-US">
                <a:ln w="0"/>
                <a:solidFill>
                  <a:schemeClr val="tx1">
                    <a:lumMod val="85000"/>
                  </a:schemeClr>
                </a:solidFill>
                <a:effectLst>
                  <a:outerShdw blurRad="38100" dist="19050" dir="2700000" algn="tl" rotWithShape="0">
                    <a:schemeClr val="dk1">
                      <a:alpha val="40000"/>
                    </a:schemeClr>
                  </a:outerShdw>
                </a:effectLst>
              </a:rPr>
              <a:t>There will be a few ways to measure success in the opening evaluation. This will include:</a:t>
            </a:r>
          </a:p>
          <a:p>
            <a:pPr lvl="1"/>
            <a:r>
              <a:rPr lang="en-US">
                <a:ln w="0"/>
                <a:solidFill>
                  <a:schemeClr val="tx1">
                    <a:lumMod val="85000"/>
                  </a:schemeClr>
                </a:solidFill>
                <a:effectLst>
                  <a:outerShdw blurRad="38100" dist="19050" dir="2700000" algn="tl" rotWithShape="0">
                    <a:schemeClr val="dk1">
                      <a:alpha val="40000"/>
                    </a:schemeClr>
                  </a:outerShdw>
                </a:effectLst>
              </a:rPr>
              <a:t>Human winning percentage when given an opening.</a:t>
            </a:r>
          </a:p>
          <a:p>
            <a:pPr lvl="1"/>
            <a:r>
              <a:rPr lang="en-US">
                <a:ln w="0"/>
                <a:solidFill>
                  <a:schemeClr val="tx1">
                    <a:lumMod val="85000"/>
                  </a:schemeClr>
                </a:solidFill>
                <a:effectLst>
                  <a:outerShdw blurRad="38100" dist="19050" dir="2700000" algn="tl" rotWithShape="0">
                    <a:schemeClr val="dk1">
                      <a:alpha val="40000"/>
                    </a:schemeClr>
                  </a:outerShdw>
                </a:effectLst>
              </a:rPr>
              <a:t>Game state variation when given an opening.</a:t>
            </a:r>
          </a:p>
          <a:p>
            <a:pPr lvl="2"/>
            <a:r>
              <a:rPr lang="en-US">
                <a:ln w="0"/>
                <a:solidFill>
                  <a:schemeClr val="tx1">
                    <a:lumMod val="85000"/>
                  </a:schemeClr>
                </a:solidFill>
                <a:effectLst>
                  <a:outerShdw blurRad="38100" dist="19050" dir="2700000" algn="tl" rotWithShape="0">
                    <a:schemeClr val="dk1">
                      <a:alpha val="40000"/>
                    </a:schemeClr>
                  </a:outerShdw>
                </a:effectLst>
              </a:rPr>
              <a:t>Ease of transitioning from opening to later game state.</a:t>
            </a:r>
          </a:p>
          <a:p>
            <a:pPr lvl="1"/>
            <a:r>
              <a:rPr lang="en-US">
                <a:ln w="0"/>
                <a:solidFill>
                  <a:schemeClr val="tx1">
                    <a:lumMod val="85000"/>
                  </a:schemeClr>
                </a:solidFill>
                <a:effectLst>
                  <a:outerShdw blurRad="38100" dist="19050" dir="2700000" algn="tl" rotWithShape="0">
                    <a:schemeClr val="dk1">
                      <a:alpha val="40000"/>
                    </a:schemeClr>
                  </a:outerShdw>
                </a:effectLst>
              </a:rPr>
              <a:t>Overall player thought when given an opening they should practice/implement.</a:t>
            </a:r>
          </a:p>
          <a:p>
            <a:pPr lvl="1"/>
            <a:r>
              <a:rPr lang="en-US">
                <a:ln w="0"/>
                <a:solidFill>
                  <a:schemeClr val="tx1">
                    <a:lumMod val="85000"/>
                  </a:schemeClr>
                </a:solidFill>
                <a:effectLst>
                  <a:outerShdw blurRad="38100" dist="19050" dir="2700000" algn="tl" rotWithShape="0">
                    <a:schemeClr val="dk1">
                      <a:alpha val="40000"/>
                    </a:schemeClr>
                  </a:outerShdw>
                </a:effectLst>
              </a:rPr>
              <a:t>AI winning percentages given different ratings and specific openings.</a:t>
            </a:r>
            <a:endParaRPr lang="en-US" dirty="0">
              <a:ln w="0"/>
              <a:solidFill>
                <a:schemeClr val="tx1">
                  <a:lumMod val="8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0375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93DB-6898-4442-825C-4C3F0BEAF8D8}"/>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EEB3FC76-BFB4-4EC5-9FF6-AF1EFE7329BD}"/>
              </a:ext>
            </a:extLst>
          </p:cNvPr>
          <p:cNvSpPr>
            <a:spLocks noGrp="1"/>
          </p:cNvSpPr>
          <p:nvPr>
            <p:ph idx="1"/>
          </p:nvPr>
        </p:nvSpPr>
        <p:spPr/>
        <p:txBody>
          <a:bodyPr/>
          <a:lstStyle/>
          <a:p>
            <a:r>
              <a:rPr lang="en-US" dirty="0">
                <a:ln w="0"/>
                <a:solidFill>
                  <a:schemeClr val="tx1">
                    <a:lumMod val="85000"/>
                  </a:schemeClr>
                </a:solidFill>
                <a:effectLst>
                  <a:outerShdw blurRad="38100" dist="19050" dir="2700000" algn="tl" rotWithShape="0">
                    <a:schemeClr val="dk1">
                      <a:alpha val="40000"/>
                    </a:schemeClr>
                  </a:outerShdw>
                </a:effectLst>
              </a:rPr>
              <a:t>No concrete dates, but there is a project timeline:</a:t>
            </a:r>
          </a:p>
          <a:p>
            <a:pPr lvl="1"/>
            <a:r>
              <a:rPr lang="en-US" dirty="0">
                <a:ln w="0"/>
                <a:solidFill>
                  <a:schemeClr val="tx1">
                    <a:lumMod val="85000"/>
                  </a:schemeClr>
                </a:solidFill>
                <a:effectLst>
                  <a:outerShdw blurRad="38100" dist="19050" dir="2700000" algn="tl" rotWithShape="0">
                    <a:schemeClr val="dk1">
                      <a:alpha val="40000"/>
                    </a:schemeClr>
                  </a:outerShdw>
                </a:effectLst>
              </a:rPr>
              <a:t>Determine if datasets should be merged.</a:t>
            </a:r>
          </a:p>
          <a:p>
            <a:pPr lvl="1"/>
            <a:r>
              <a:rPr lang="en-US" dirty="0">
                <a:ln w="0"/>
                <a:solidFill>
                  <a:schemeClr val="tx1">
                    <a:lumMod val="85000"/>
                  </a:schemeClr>
                </a:solidFill>
                <a:effectLst>
                  <a:outerShdw blurRad="38100" dist="19050" dir="2700000" algn="tl" rotWithShape="0">
                    <a:schemeClr val="dk1">
                      <a:alpha val="40000"/>
                    </a:schemeClr>
                  </a:outerShdw>
                </a:effectLst>
              </a:rPr>
              <a:t>Clean data</a:t>
            </a:r>
          </a:p>
          <a:p>
            <a:pPr lvl="2"/>
            <a:r>
              <a:rPr lang="en-US" dirty="0">
                <a:ln w="0"/>
                <a:solidFill>
                  <a:schemeClr val="tx1">
                    <a:lumMod val="85000"/>
                  </a:schemeClr>
                </a:solidFill>
                <a:effectLst>
                  <a:outerShdw blurRad="38100" dist="19050" dir="2700000" algn="tl" rotWithShape="0">
                    <a:schemeClr val="dk1">
                      <a:alpha val="40000"/>
                    </a:schemeClr>
                  </a:outerShdw>
                </a:effectLst>
              </a:rPr>
              <a:t>Determine what data should be used.</a:t>
            </a:r>
          </a:p>
          <a:p>
            <a:pPr lvl="1"/>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for all players.</a:t>
            </a:r>
          </a:p>
          <a:p>
            <a:pPr lvl="2"/>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by player rating.</a:t>
            </a:r>
          </a:p>
          <a:p>
            <a:pPr lvl="2"/>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by opponent opening.</a:t>
            </a:r>
          </a:p>
          <a:p>
            <a:pPr lvl="1"/>
            <a:r>
              <a:rPr lang="en-US" dirty="0">
                <a:ln w="0"/>
                <a:solidFill>
                  <a:schemeClr val="tx1">
                    <a:lumMod val="85000"/>
                  </a:schemeClr>
                </a:solidFill>
                <a:effectLst>
                  <a:outerShdw blurRad="38100" dist="19050" dir="2700000" algn="tl" rotWithShape="0">
                    <a:schemeClr val="dk1">
                      <a:alpha val="40000"/>
                    </a:schemeClr>
                  </a:outerShdw>
                </a:effectLst>
              </a:rPr>
              <a:t>Setting games with openings vs each other to determine viability of openings.</a:t>
            </a:r>
          </a:p>
          <a:p>
            <a:pPr lvl="1"/>
            <a:r>
              <a:rPr lang="en-US" dirty="0">
                <a:ln w="0"/>
                <a:solidFill>
                  <a:schemeClr val="tx1">
                    <a:lumMod val="85000"/>
                  </a:schemeClr>
                </a:solidFill>
                <a:effectLst>
                  <a:outerShdw blurRad="38100" dist="19050" dir="2700000" algn="tl" rotWithShape="0">
                    <a:schemeClr val="dk1">
                      <a:alpha val="40000"/>
                    </a:schemeClr>
                  </a:outerShdw>
                </a:effectLst>
              </a:rPr>
              <a:t>Maybe more if thought of later.</a:t>
            </a:r>
          </a:p>
          <a:p>
            <a:pPr lvl="1"/>
            <a:endParaRPr lang="en-US" dirty="0">
              <a:ln w="0"/>
              <a:solidFill>
                <a:schemeClr val="tx1">
                  <a:lumMod val="8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286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93DB-6898-4442-825C-4C3F0BEAF8D8}"/>
              </a:ext>
            </a:extLst>
          </p:cNvPr>
          <p:cNvSpPr>
            <a:spLocks noGrp="1"/>
          </p:cNvSpPr>
          <p:nvPr>
            <p:ph type="title"/>
          </p:nvPr>
        </p:nvSpPr>
        <p:spPr/>
        <p:txBody>
          <a:bodyPr>
            <a:normAutofit/>
          </a:bodyPr>
          <a:lstStyle/>
          <a:p>
            <a:r>
              <a:rPr lang="en-US" dirty="0"/>
              <a:t>Checkpoint Slides</a:t>
            </a:r>
          </a:p>
        </p:txBody>
      </p:sp>
      <p:sp>
        <p:nvSpPr>
          <p:cNvPr id="3" name="Content Placeholder 2">
            <a:extLst>
              <a:ext uri="{FF2B5EF4-FFF2-40B4-BE49-F238E27FC236}">
                <a16:creationId xmlns:a16="http://schemas.microsoft.com/office/drawing/2014/main" id="{EEB3FC76-BFB4-4EC5-9FF6-AF1EFE7329BD}"/>
              </a:ext>
            </a:extLst>
          </p:cNvPr>
          <p:cNvSpPr>
            <a:spLocks noGrp="1"/>
          </p:cNvSpPr>
          <p:nvPr>
            <p:ph idx="1"/>
          </p:nvPr>
        </p:nvSpPr>
        <p:spPr/>
        <p:txBody>
          <a:bodyPr>
            <a:normAutofit/>
          </a:bodyPr>
          <a:lstStyle/>
          <a:p>
            <a:r>
              <a:rPr lang="en-US" dirty="0">
                <a:ln w="0"/>
                <a:solidFill>
                  <a:schemeClr val="tx1">
                    <a:lumMod val="85000"/>
                  </a:schemeClr>
                </a:solidFill>
                <a:effectLst>
                  <a:outerShdw blurRad="38100" dist="19050" dir="2700000" algn="tl" rotWithShape="0">
                    <a:schemeClr val="dk1">
                      <a:alpha val="40000"/>
                    </a:schemeClr>
                  </a:outerShdw>
                </a:effectLst>
              </a:rPr>
              <a:t>No concrete dates, but there is a project timeline:</a:t>
            </a:r>
          </a:p>
          <a:p>
            <a:pPr lvl="1"/>
            <a:r>
              <a:rPr lang="en-US" dirty="0">
                <a:ln w="0"/>
                <a:solidFill>
                  <a:schemeClr val="tx1">
                    <a:lumMod val="85000"/>
                  </a:schemeClr>
                </a:solidFill>
                <a:effectLst>
                  <a:outerShdw blurRad="38100" dist="19050" dir="2700000" algn="tl" rotWithShape="0">
                    <a:schemeClr val="dk1">
                      <a:alpha val="40000"/>
                    </a:schemeClr>
                  </a:outerShdw>
                </a:effectLst>
              </a:rPr>
              <a:t>Determine if datasets should be merged. --- Done, current data being used is from the </a:t>
            </a:r>
            <a:r>
              <a:rPr lang="en-US" dirty="0" err="1">
                <a:ln w="0"/>
                <a:solidFill>
                  <a:schemeClr val="tx1">
                    <a:lumMod val="85000"/>
                  </a:schemeClr>
                </a:solidFill>
                <a:effectLst>
                  <a:outerShdw blurRad="38100" dist="19050" dir="2700000" algn="tl" rotWithShape="0">
                    <a:schemeClr val="dk1">
                      <a:alpha val="40000"/>
                    </a:schemeClr>
                  </a:outerShdw>
                </a:effectLst>
              </a:rPr>
              <a:t>Lichess</a:t>
            </a:r>
            <a:r>
              <a:rPr lang="en-US" dirty="0">
                <a:ln w="0"/>
                <a:solidFill>
                  <a:schemeClr val="tx1">
                    <a:lumMod val="85000"/>
                  </a:schemeClr>
                </a:solidFill>
                <a:effectLst>
                  <a:outerShdw blurRad="38100" dist="19050" dir="2700000" algn="tl" rotWithShape="0">
                    <a:schemeClr val="dk1">
                      <a:alpha val="40000"/>
                    </a:schemeClr>
                  </a:outerShdw>
                </a:effectLst>
              </a:rPr>
              <a:t> data set.</a:t>
            </a:r>
          </a:p>
          <a:p>
            <a:pPr lvl="1"/>
            <a:r>
              <a:rPr lang="en-US" dirty="0">
                <a:ln w="0"/>
                <a:solidFill>
                  <a:schemeClr val="tx1">
                    <a:lumMod val="85000"/>
                  </a:schemeClr>
                </a:solidFill>
                <a:effectLst>
                  <a:outerShdw blurRad="38100" dist="19050" dir="2700000" algn="tl" rotWithShape="0">
                    <a:schemeClr val="dk1">
                      <a:alpha val="40000"/>
                    </a:schemeClr>
                  </a:outerShdw>
                </a:effectLst>
              </a:rPr>
              <a:t>Clean data --- Semi-done</a:t>
            </a:r>
          </a:p>
          <a:p>
            <a:pPr lvl="2"/>
            <a:r>
              <a:rPr lang="en-US" dirty="0">
                <a:ln w="0"/>
                <a:solidFill>
                  <a:schemeClr val="tx1">
                    <a:lumMod val="85000"/>
                  </a:schemeClr>
                </a:solidFill>
                <a:effectLst>
                  <a:outerShdw blurRad="38100" dist="19050" dir="2700000" algn="tl" rotWithShape="0">
                    <a:schemeClr val="dk1">
                      <a:alpha val="40000"/>
                    </a:schemeClr>
                  </a:outerShdw>
                </a:effectLst>
              </a:rPr>
              <a:t>Determine what data should be used. --- Semi-done, data called by specified cells.</a:t>
            </a:r>
          </a:p>
          <a:p>
            <a:pPr lvl="1"/>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for all players. --- Done, statistics of frequency and graph shown.</a:t>
            </a:r>
          </a:p>
          <a:p>
            <a:pPr lvl="2"/>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by player rating. --- Not done</a:t>
            </a:r>
          </a:p>
          <a:p>
            <a:pPr lvl="2"/>
            <a:r>
              <a:rPr lang="en-US" dirty="0">
                <a:ln w="0"/>
                <a:solidFill>
                  <a:schemeClr val="tx1">
                    <a:lumMod val="85000"/>
                  </a:schemeClr>
                </a:solidFill>
                <a:effectLst>
                  <a:outerShdw blurRad="38100" dist="19050" dir="2700000" algn="tl" rotWithShape="0">
                    <a:schemeClr val="dk1">
                      <a:alpha val="40000"/>
                    </a:schemeClr>
                  </a:outerShdw>
                </a:effectLst>
              </a:rPr>
              <a:t>Specified analysis of openings by opponent opening. --- Not done</a:t>
            </a:r>
          </a:p>
          <a:p>
            <a:pPr lvl="1"/>
            <a:r>
              <a:rPr lang="en-US" dirty="0">
                <a:ln w="0"/>
                <a:solidFill>
                  <a:schemeClr val="tx1">
                    <a:lumMod val="85000"/>
                  </a:schemeClr>
                </a:solidFill>
                <a:effectLst>
                  <a:outerShdw blurRad="38100" dist="19050" dir="2700000" algn="tl" rotWithShape="0">
                    <a:schemeClr val="dk1">
                      <a:alpha val="40000"/>
                    </a:schemeClr>
                  </a:outerShdw>
                </a:effectLst>
              </a:rPr>
              <a:t>Setting games with openings vs each other to determine viability of openings. --- Semi-done, analyzing player vs analyzing player developed.</a:t>
            </a:r>
          </a:p>
        </p:txBody>
      </p:sp>
    </p:spTree>
    <p:extLst>
      <p:ext uri="{BB962C8B-B14F-4D97-AF65-F5344CB8AC3E}">
        <p14:creationId xmlns:p14="http://schemas.microsoft.com/office/powerpoint/2010/main" val="277537416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613</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Cambria Math</vt:lpstr>
      <vt:lpstr>3DFloatVTI</vt:lpstr>
      <vt:lpstr>Proposal for the Analysis of Chess Games and Chess Openings</vt:lpstr>
      <vt:lpstr>Introduction</vt:lpstr>
      <vt:lpstr>Related Work</vt:lpstr>
      <vt:lpstr>Proposed Work</vt:lpstr>
      <vt:lpstr>Evaluation</vt:lpstr>
      <vt:lpstr>Milestones</vt:lpstr>
      <vt:lpstr>Checkpoint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Analysis of Chess Games and Chess Openings</dc:title>
  <dc:creator>Sahib Bajwa</dc:creator>
  <cp:lastModifiedBy>Sahib Bajwa</cp:lastModifiedBy>
  <cp:revision>17</cp:revision>
  <dcterms:created xsi:type="dcterms:W3CDTF">2020-10-01T11:47:15Z</dcterms:created>
  <dcterms:modified xsi:type="dcterms:W3CDTF">2020-11-12T00:27:23Z</dcterms:modified>
</cp:coreProperties>
</file>