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763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8125" y="0"/>
            <a:ext cx="4068763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72D18-E425-4CFF-9A23-57B82EBD7E91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887413"/>
            <a:ext cx="3197225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213" y="3417888"/>
            <a:ext cx="7512050" cy="2797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875"/>
            <a:ext cx="4068763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8125" y="6746875"/>
            <a:ext cx="4068763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6CA70-28F4-4429-82EC-742D8E46F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8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6CA70-28F4-4429-82EC-742D8E46F7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404069" y="846862"/>
            <a:ext cx="8335861" cy="143738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539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79826" y="262635"/>
            <a:ext cx="3297174" cy="496342"/>
          </a:xfrm>
        </p:spPr>
        <p:txBody>
          <a:bodyPr lIns="0" tIns="0" rIns="0" bIns="0"/>
          <a:lstStyle>
            <a:lvl1pPr>
              <a:defRPr sz="3200" b="1"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79826" y="262635"/>
            <a:ext cx="2784347" cy="4963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4069" y="1334262"/>
            <a:ext cx="8335861" cy="41564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08753" y="6290055"/>
            <a:ext cx="139954" cy="225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04069" y="1011734"/>
            <a:ext cx="8511331" cy="538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760" marR="635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410845" algn="l"/>
                <a:tab pos="1156335" algn="l"/>
                <a:tab pos="1918970" algn="l"/>
                <a:tab pos="3793490" algn="l"/>
                <a:tab pos="5796915" algn="l"/>
              </a:tabLst>
            </a:pPr>
            <a:r>
              <a:rPr dirty="0">
                <a:latin typeface="Arial"/>
                <a:cs typeface="Arial"/>
              </a:rPr>
              <a:t>You’re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 </a:t>
            </a:r>
            <a:r>
              <a:rPr lang="en-US" dirty="0"/>
              <a:t>project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manag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 </a:t>
            </a:r>
            <a:r>
              <a:rPr lang="en-US" dirty="0"/>
              <a:t>underground fiber optics </a:t>
            </a:r>
            <a:r>
              <a:rPr dirty="0">
                <a:latin typeface="Arial"/>
                <a:cs typeface="Arial"/>
              </a:rPr>
              <a:t>s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rvice.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eams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you </a:t>
            </a:r>
            <a:r>
              <a:rPr dirty="0"/>
              <a:t>manage</a:t>
            </a:r>
            <a:r>
              <a:rPr spc="-35" dirty="0"/>
              <a:t> </a:t>
            </a:r>
            <a:r>
              <a:rPr dirty="0"/>
              <a:t>are</a:t>
            </a:r>
            <a:r>
              <a:rPr spc="-30" dirty="0"/>
              <a:t> </a:t>
            </a:r>
            <a:r>
              <a:rPr dirty="0"/>
              <a:t>res</a:t>
            </a:r>
            <a:r>
              <a:rPr spc="5" dirty="0"/>
              <a:t>p</a:t>
            </a:r>
            <a:r>
              <a:rPr dirty="0"/>
              <a:t>on</a:t>
            </a:r>
            <a:r>
              <a:rPr spc="5" dirty="0"/>
              <a:t>s</a:t>
            </a:r>
            <a:r>
              <a:rPr dirty="0"/>
              <a:t>ible</a:t>
            </a:r>
            <a:r>
              <a:rPr spc="-4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ground</a:t>
            </a:r>
            <a:r>
              <a:rPr spc="-25" dirty="0"/>
              <a:t> </a:t>
            </a:r>
            <a:r>
              <a:rPr dirty="0"/>
              <a:t>prepa</a:t>
            </a:r>
            <a:r>
              <a:rPr spc="5" dirty="0"/>
              <a:t>r</a:t>
            </a:r>
            <a:r>
              <a:rPr dirty="0"/>
              <a:t>ation,</a:t>
            </a:r>
            <a:r>
              <a:rPr spc="-60" dirty="0"/>
              <a:t> </a:t>
            </a:r>
            <a:r>
              <a:rPr dirty="0"/>
              <a:t>laying,</a:t>
            </a:r>
            <a:r>
              <a:rPr spc="-10" dirty="0"/>
              <a:t> </a:t>
            </a:r>
            <a:r>
              <a:rPr dirty="0"/>
              <a:t>sealing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pipe</a:t>
            </a:r>
            <a:r>
              <a:rPr lang="en-US" dirty="0"/>
              <a:t> (conduit),</a:t>
            </a:r>
            <a:r>
              <a:rPr dirty="0"/>
              <a:t> covering</a:t>
            </a:r>
            <a:r>
              <a:rPr spc="-3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f</a:t>
            </a:r>
            <a:r>
              <a:rPr spc="-10" dirty="0"/>
              <a:t>i</a:t>
            </a:r>
            <a:r>
              <a:rPr dirty="0"/>
              <a:t>nishing </a:t>
            </a:r>
            <a:r>
              <a:rPr spc="-10" dirty="0"/>
              <a:t>t</a:t>
            </a:r>
            <a:r>
              <a:rPr dirty="0"/>
              <a:t>he</a:t>
            </a:r>
            <a:r>
              <a:rPr spc="-15" dirty="0"/>
              <a:t> </a:t>
            </a:r>
            <a:r>
              <a:rPr dirty="0"/>
              <a:t>ground wor</a:t>
            </a:r>
            <a:r>
              <a:rPr spc="5" dirty="0"/>
              <a:t>k</a:t>
            </a:r>
            <a:r>
              <a:rPr dirty="0"/>
              <a:t>.</a:t>
            </a:r>
            <a:r>
              <a:rPr lang="en-US" dirty="0"/>
              <a:t> </a:t>
            </a:r>
          </a:p>
          <a:p>
            <a:pPr marL="365760" marR="635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410845" algn="l"/>
                <a:tab pos="1156335" algn="l"/>
                <a:tab pos="1918970" algn="l"/>
                <a:tab pos="3793490" algn="l"/>
                <a:tab pos="5796915" algn="l"/>
              </a:tabLst>
            </a:pPr>
            <a:r>
              <a:rPr dirty="0"/>
              <a:t>The</a:t>
            </a:r>
            <a:r>
              <a:rPr spc="-20" dirty="0"/>
              <a:t> </a:t>
            </a:r>
            <a:r>
              <a:rPr lang="en-US" dirty="0"/>
              <a:t>underground </a:t>
            </a:r>
            <a:r>
              <a:rPr dirty="0"/>
              <a:t>pipe</a:t>
            </a:r>
            <a:r>
              <a:rPr spc="-15" dirty="0"/>
              <a:t> </a:t>
            </a:r>
            <a:r>
              <a:rPr dirty="0"/>
              <a:t>is all </a:t>
            </a:r>
            <a:r>
              <a:rPr spc="-10" dirty="0"/>
              <a:t>t</a:t>
            </a:r>
            <a:r>
              <a:rPr dirty="0"/>
              <a:t>he</a:t>
            </a:r>
            <a:r>
              <a:rPr spc="-15" dirty="0"/>
              <a:t> </a:t>
            </a:r>
            <a:r>
              <a:rPr dirty="0"/>
              <a:t>s</a:t>
            </a:r>
            <a:r>
              <a:rPr spc="5" dirty="0"/>
              <a:t>a</a:t>
            </a:r>
            <a:r>
              <a:rPr dirty="0"/>
              <a:t>me</a:t>
            </a:r>
            <a:r>
              <a:rPr spc="-15" dirty="0"/>
              <a:t> </a:t>
            </a:r>
            <a:r>
              <a:rPr dirty="0"/>
              <a:t>si</a:t>
            </a:r>
            <a:r>
              <a:rPr spc="10" dirty="0"/>
              <a:t>z</a:t>
            </a:r>
            <a:r>
              <a:rPr dirty="0"/>
              <a:t>e,</a:t>
            </a:r>
            <a:r>
              <a:rPr spc="-3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area they</a:t>
            </a:r>
            <a:r>
              <a:rPr spc="-40" dirty="0"/>
              <a:t> </a:t>
            </a:r>
            <a:r>
              <a:rPr dirty="0"/>
              <a:t>prepa</a:t>
            </a:r>
            <a:r>
              <a:rPr spc="5" dirty="0"/>
              <a:t>r</a:t>
            </a:r>
            <a:r>
              <a:rPr dirty="0"/>
              <a:t>e</a:t>
            </a:r>
            <a:r>
              <a:rPr spc="-4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lay the</a:t>
            </a:r>
            <a:r>
              <a:rPr spc="-15" dirty="0"/>
              <a:t> </a:t>
            </a:r>
            <a:r>
              <a:rPr dirty="0"/>
              <a:t>pipe</a:t>
            </a:r>
            <a:r>
              <a:rPr spc="-15" dirty="0"/>
              <a:t> </a:t>
            </a:r>
            <a:r>
              <a:rPr dirty="0"/>
              <a:t>is level</a:t>
            </a:r>
            <a:r>
              <a:rPr spc="-1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your</a:t>
            </a:r>
            <a:r>
              <a:rPr spc="-15" dirty="0"/>
              <a:t> </a:t>
            </a:r>
            <a:r>
              <a:rPr dirty="0"/>
              <a:t>teams</a:t>
            </a:r>
            <a:r>
              <a:rPr spc="-25" dirty="0"/>
              <a:t> </a:t>
            </a:r>
            <a:r>
              <a:rPr dirty="0"/>
              <a:t>only</a:t>
            </a:r>
            <a:r>
              <a:rPr spc="-10" dirty="0"/>
              <a:t> </a:t>
            </a:r>
            <a:r>
              <a:rPr dirty="0"/>
              <a:t>lay pipe</a:t>
            </a:r>
            <a:r>
              <a:rPr spc="-15" dirty="0"/>
              <a:t> </a:t>
            </a:r>
            <a:r>
              <a:rPr dirty="0"/>
              <a:t>in a </a:t>
            </a:r>
            <a:r>
              <a:rPr dirty="0">
                <a:latin typeface="Arial"/>
                <a:cs typeface="Arial"/>
              </a:rPr>
              <a:t>str</a:t>
            </a:r>
            <a:r>
              <a:rPr spc="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ight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line.</a:t>
            </a:r>
            <a:r>
              <a:rPr lang="en-US" dirty="0">
                <a:latin typeface="Arial"/>
                <a:cs typeface="Arial"/>
              </a:rPr>
              <a:t> </a:t>
            </a:r>
          </a:p>
          <a:p>
            <a:pPr marL="365760" marR="635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410845" algn="l"/>
                <a:tab pos="1156335" algn="l"/>
                <a:tab pos="1918970" algn="l"/>
                <a:tab pos="3793490" algn="l"/>
                <a:tab pos="5796915" algn="l"/>
              </a:tabLst>
            </a:pPr>
            <a:r>
              <a:rPr spc="-10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t’s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targeted</a:t>
            </a:r>
            <a:r>
              <a:rPr spc="-40" dirty="0">
                <a:latin typeface="Arial"/>
                <a:cs typeface="Arial"/>
              </a:rPr>
              <a:t> </a:t>
            </a:r>
            <a:r>
              <a:rPr lang="en-US" spc="-40" dirty="0">
                <a:latin typeface="Arial"/>
                <a:cs typeface="Arial"/>
              </a:rPr>
              <a:t>(estimated) </a:t>
            </a:r>
            <a:r>
              <a:rPr dirty="0">
                <a:latin typeface="Arial"/>
                <a:cs typeface="Arial"/>
              </a:rPr>
              <a:t>that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your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teams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n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</a:t>
            </a:r>
            <a:r>
              <a:rPr spc="5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mplete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(prep</a:t>
            </a:r>
            <a:r>
              <a:rPr lang="en-US" dirty="0">
                <a:latin typeface="Arial"/>
                <a:cs typeface="Arial"/>
              </a:rPr>
              <a:t>are</a:t>
            </a:r>
            <a:r>
              <a:rPr dirty="0">
                <a:latin typeface="Arial"/>
                <a:cs typeface="Arial"/>
              </a:rPr>
              <a:t>,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lay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pipe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finish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ground</a:t>
            </a:r>
            <a:r>
              <a:rPr spc="-25" dirty="0"/>
              <a:t> </a:t>
            </a:r>
            <a:r>
              <a:rPr dirty="0"/>
              <a:t>wor</a:t>
            </a:r>
            <a:r>
              <a:rPr spc="5" dirty="0"/>
              <a:t>k</a:t>
            </a:r>
            <a:r>
              <a:rPr dirty="0"/>
              <a:t>)</a:t>
            </a:r>
            <a:r>
              <a:rPr spc="-35" dirty="0"/>
              <a:t> </a:t>
            </a:r>
            <a:r>
              <a:rPr lang="en-US" spc="-35" dirty="0"/>
              <a:t>3</a:t>
            </a:r>
            <a:r>
              <a:rPr dirty="0"/>
              <a:t> mi</a:t>
            </a:r>
            <a:r>
              <a:rPr spc="-10" dirty="0"/>
              <a:t>l</a:t>
            </a:r>
            <a:r>
              <a:rPr dirty="0"/>
              <a:t>es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pipe per</a:t>
            </a:r>
            <a:r>
              <a:rPr spc="-25" dirty="0"/>
              <a:t> </a:t>
            </a:r>
            <a:r>
              <a:rPr dirty="0"/>
              <a:t>day</a:t>
            </a:r>
            <a:r>
              <a:rPr spc="-1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is budgeted</a:t>
            </a:r>
            <a:r>
              <a:rPr spc="-45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$1</a:t>
            </a:r>
            <a:r>
              <a:rPr lang="en-US" dirty="0"/>
              <a:t>,8</a:t>
            </a:r>
            <a:r>
              <a:rPr dirty="0"/>
              <a:t>00</a:t>
            </a:r>
            <a:r>
              <a:rPr spc="-15" dirty="0"/>
              <a:t> </a:t>
            </a:r>
            <a:r>
              <a:rPr dirty="0"/>
              <a:t>per</a:t>
            </a:r>
            <a:r>
              <a:rPr spc="-25" dirty="0"/>
              <a:t> </a:t>
            </a:r>
            <a:r>
              <a:rPr dirty="0"/>
              <a:t>mi</a:t>
            </a:r>
            <a:r>
              <a:rPr spc="-10" dirty="0"/>
              <a:t>l</a:t>
            </a:r>
            <a:r>
              <a:rPr dirty="0"/>
              <a:t>e</a:t>
            </a:r>
            <a:r>
              <a:rPr lang="en-US" dirty="0"/>
              <a:t> (note: e</a:t>
            </a:r>
            <a:r>
              <a:rPr dirty="0"/>
              <a:t>ach</a:t>
            </a:r>
            <a:r>
              <a:rPr spc="-15" dirty="0"/>
              <a:t> </a:t>
            </a:r>
            <a:r>
              <a:rPr lang="en-US" spc="-15" dirty="0"/>
              <a:t>3</a:t>
            </a:r>
            <a:r>
              <a:rPr spc="-20" dirty="0"/>
              <a:t> </a:t>
            </a:r>
            <a:r>
              <a:rPr dirty="0"/>
              <a:t>mi</a:t>
            </a:r>
            <a:r>
              <a:rPr spc="-10" dirty="0"/>
              <a:t>l</a:t>
            </a:r>
            <a:r>
              <a:rPr dirty="0"/>
              <a:t>e section</a:t>
            </a:r>
            <a:r>
              <a:rPr spc="-40" dirty="0"/>
              <a:t> </a:t>
            </a:r>
            <a:r>
              <a:rPr dirty="0"/>
              <a:t>is planned</a:t>
            </a:r>
            <a:r>
              <a:rPr spc="-2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be c</a:t>
            </a:r>
            <a:r>
              <a:rPr spc="5" dirty="0"/>
              <a:t>o</a:t>
            </a:r>
            <a:r>
              <a:rPr dirty="0"/>
              <a:t>mpleted</a:t>
            </a:r>
            <a:r>
              <a:rPr spc="-45" dirty="0"/>
              <a:t> </a:t>
            </a:r>
            <a:r>
              <a:rPr dirty="0"/>
              <a:t>before</a:t>
            </a:r>
            <a:r>
              <a:rPr spc="-4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next</a:t>
            </a:r>
            <a:r>
              <a:rPr spc="-10" dirty="0"/>
              <a:t> </a:t>
            </a:r>
            <a:r>
              <a:rPr dirty="0"/>
              <a:t>s</a:t>
            </a:r>
            <a:r>
              <a:rPr spc="5" dirty="0"/>
              <a:t>e</a:t>
            </a:r>
            <a:r>
              <a:rPr dirty="0"/>
              <a:t>ction</a:t>
            </a:r>
            <a:r>
              <a:rPr spc="-25" dirty="0"/>
              <a:t> </a:t>
            </a:r>
            <a:r>
              <a:rPr dirty="0"/>
              <a:t>is sta</a:t>
            </a:r>
            <a:r>
              <a:rPr spc="5" dirty="0"/>
              <a:t>r</a:t>
            </a:r>
            <a:r>
              <a:rPr dirty="0"/>
              <a:t>ted</a:t>
            </a:r>
            <a:r>
              <a:rPr lang="en-US" dirty="0"/>
              <a:t>)</a:t>
            </a:r>
            <a:r>
              <a:rPr dirty="0"/>
              <a:t>.</a:t>
            </a:r>
          </a:p>
          <a:p>
            <a:pPr marL="36576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410845" algn="l"/>
              </a:tabLst>
            </a:pPr>
            <a:r>
              <a:rPr dirty="0"/>
              <a:t>This</a:t>
            </a:r>
            <a:r>
              <a:rPr spc="-25" dirty="0"/>
              <a:t> </a:t>
            </a:r>
            <a:r>
              <a:rPr dirty="0"/>
              <a:t>job is 1</a:t>
            </a:r>
            <a:r>
              <a:rPr lang="en-US" dirty="0"/>
              <a:t>2</a:t>
            </a:r>
            <a:r>
              <a:rPr spc="-15" dirty="0"/>
              <a:t> </a:t>
            </a:r>
            <a:r>
              <a:rPr dirty="0"/>
              <a:t>miles long</a:t>
            </a:r>
            <a:r>
              <a:rPr lang="en-US" dirty="0"/>
              <a:t> and the checkpoint</a:t>
            </a:r>
            <a:r>
              <a:rPr spc="-30" dirty="0"/>
              <a:t> </a:t>
            </a:r>
            <a:r>
              <a:rPr dirty="0"/>
              <a:t>is the</a:t>
            </a:r>
            <a:r>
              <a:rPr spc="-20" dirty="0"/>
              <a:t> </a:t>
            </a:r>
            <a:r>
              <a:rPr dirty="0"/>
              <a:t>end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day</a:t>
            </a:r>
            <a:r>
              <a:rPr spc="-10" dirty="0"/>
              <a:t> </a:t>
            </a:r>
            <a:r>
              <a:rPr dirty="0"/>
              <a:t>three.</a:t>
            </a:r>
          </a:p>
          <a:p>
            <a:pPr marL="365760" marR="9398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410845" algn="l"/>
              </a:tabLst>
            </a:pPr>
            <a:r>
              <a:rPr dirty="0"/>
              <a:t>U</a:t>
            </a:r>
            <a:r>
              <a:rPr spc="10" dirty="0"/>
              <a:t>s</a:t>
            </a:r>
            <a:r>
              <a:rPr dirty="0"/>
              <a:t>ing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proje</a:t>
            </a:r>
            <a:r>
              <a:rPr spc="5" dirty="0"/>
              <a:t>c</a:t>
            </a:r>
            <a:r>
              <a:rPr dirty="0"/>
              <a:t>t</a:t>
            </a:r>
            <a:r>
              <a:rPr spc="-35" dirty="0"/>
              <a:t> </a:t>
            </a:r>
            <a:r>
              <a:rPr dirty="0"/>
              <a:t>status</a:t>
            </a:r>
            <a:r>
              <a:rPr spc="-35" dirty="0"/>
              <a:t> </a:t>
            </a:r>
            <a:r>
              <a:rPr lang="en-US" spc="-35" dirty="0"/>
              <a:t>form </a:t>
            </a:r>
            <a:r>
              <a:rPr dirty="0"/>
              <a:t>on </a:t>
            </a:r>
            <a:r>
              <a:rPr spc="-10" dirty="0"/>
              <a:t>t</a:t>
            </a:r>
            <a:r>
              <a:rPr dirty="0"/>
              <a:t>he</a:t>
            </a:r>
            <a:r>
              <a:rPr spc="-15" dirty="0"/>
              <a:t> </a:t>
            </a:r>
            <a:r>
              <a:rPr dirty="0"/>
              <a:t>next</a:t>
            </a:r>
            <a:r>
              <a:rPr spc="-25" dirty="0"/>
              <a:t> </a:t>
            </a:r>
            <a:r>
              <a:rPr dirty="0"/>
              <a:t>slid</a:t>
            </a:r>
            <a:r>
              <a:rPr spc="5" dirty="0"/>
              <a:t>e</a:t>
            </a:r>
            <a:r>
              <a:rPr dirty="0"/>
              <a:t>,</a:t>
            </a:r>
            <a:r>
              <a:rPr spc="-10" dirty="0"/>
              <a:t> </a:t>
            </a:r>
            <a:r>
              <a:rPr dirty="0"/>
              <a:t>c</a:t>
            </a:r>
            <a:r>
              <a:rPr spc="5" dirty="0"/>
              <a:t>a</a:t>
            </a:r>
            <a:r>
              <a:rPr dirty="0"/>
              <a:t>lculate</a:t>
            </a:r>
            <a:r>
              <a:rPr spc="-35" dirty="0"/>
              <a:t> </a:t>
            </a:r>
            <a:r>
              <a:rPr lang="en-US" spc="-35" dirty="0"/>
              <a:t>key components of Earned Value (EV), </a:t>
            </a:r>
            <a:r>
              <a:rPr dirty="0"/>
              <a:t>P</a:t>
            </a:r>
            <a:r>
              <a:rPr spc="-10" dirty="0"/>
              <a:t>V</a:t>
            </a:r>
            <a:r>
              <a:rPr dirty="0"/>
              <a:t>,</a:t>
            </a:r>
            <a:r>
              <a:rPr spc="-10" dirty="0"/>
              <a:t> </a:t>
            </a:r>
            <a:r>
              <a:rPr dirty="0"/>
              <a:t>E</a:t>
            </a:r>
            <a:r>
              <a:rPr spc="-10" dirty="0"/>
              <a:t>V</a:t>
            </a:r>
            <a:r>
              <a:rPr dirty="0"/>
              <a:t>, AC,</a:t>
            </a:r>
            <a:r>
              <a:rPr spc="-10" dirty="0"/>
              <a:t> </a:t>
            </a:r>
            <a:r>
              <a:rPr dirty="0"/>
              <a:t>B</a:t>
            </a:r>
            <a:r>
              <a:rPr spc="-10" dirty="0"/>
              <a:t>A</a:t>
            </a:r>
            <a:r>
              <a:rPr dirty="0"/>
              <a:t>C, CV,</a:t>
            </a:r>
            <a:r>
              <a:rPr spc="-25" dirty="0"/>
              <a:t> </a:t>
            </a:r>
            <a:r>
              <a:rPr dirty="0"/>
              <a:t>CP</a:t>
            </a:r>
            <a:r>
              <a:rPr spc="-10" dirty="0"/>
              <a:t>I</a:t>
            </a:r>
            <a:r>
              <a:rPr dirty="0"/>
              <a:t>,</a:t>
            </a:r>
            <a:r>
              <a:rPr spc="-15" dirty="0"/>
              <a:t> </a:t>
            </a:r>
            <a:r>
              <a:rPr spc="-10" dirty="0"/>
              <a:t>SV</a:t>
            </a:r>
            <a:r>
              <a:rPr dirty="0"/>
              <a:t>,</a:t>
            </a:r>
            <a:r>
              <a:rPr spc="-15" dirty="0"/>
              <a:t> </a:t>
            </a:r>
            <a:r>
              <a:rPr spc="-10" dirty="0"/>
              <a:t>SP</a:t>
            </a:r>
            <a:r>
              <a:rPr dirty="0"/>
              <a:t>I,</a:t>
            </a:r>
            <a:r>
              <a:rPr spc="-10" dirty="0"/>
              <a:t> EA</a:t>
            </a:r>
            <a:r>
              <a:rPr dirty="0"/>
              <a:t>C</a:t>
            </a:r>
            <a:r>
              <a:rPr lang="en-US" dirty="0"/>
              <a:t> &amp; </a:t>
            </a:r>
            <a:r>
              <a:rPr spc="-10" dirty="0"/>
              <a:t>VA</a:t>
            </a:r>
            <a:r>
              <a:rPr dirty="0"/>
              <a:t>C</a:t>
            </a:r>
            <a:r>
              <a:rPr spc="-10" dirty="0"/>
              <a:t> </a:t>
            </a:r>
            <a:r>
              <a:rPr dirty="0"/>
              <a:t>(</a:t>
            </a:r>
            <a:r>
              <a:rPr spc="5" dirty="0"/>
              <a:t>r</a:t>
            </a:r>
            <a:r>
              <a:rPr dirty="0"/>
              <a:t>emember</a:t>
            </a:r>
            <a:r>
              <a:rPr spc="-65" dirty="0"/>
              <a:t> </a:t>
            </a:r>
            <a:r>
              <a:rPr dirty="0"/>
              <a:t>th</a:t>
            </a:r>
            <a:r>
              <a:rPr spc="-10" dirty="0"/>
              <a:t>i</a:t>
            </a:r>
            <a:r>
              <a:rPr dirty="0"/>
              <a:t>s is</a:t>
            </a:r>
            <a:r>
              <a:rPr spc="-15" dirty="0"/>
              <a:t> </a:t>
            </a:r>
            <a:r>
              <a:rPr dirty="0"/>
              <a:t>as</a:t>
            </a:r>
            <a:r>
              <a:rPr spc="-15" dirty="0"/>
              <a:t> </a:t>
            </a:r>
            <a:r>
              <a:rPr dirty="0"/>
              <a:t>of the</a:t>
            </a:r>
            <a:r>
              <a:rPr spc="-30" dirty="0"/>
              <a:t> </a:t>
            </a:r>
            <a:r>
              <a:rPr dirty="0"/>
              <a:t>end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day</a:t>
            </a:r>
            <a:r>
              <a:rPr spc="-10" dirty="0"/>
              <a:t> </a:t>
            </a:r>
            <a:r>
              <a:rPr dirty="0"/>
              <a:t>three)</a:t>
            </a:r>
            <a:r>
              <a:rPr lang="en-US" dirty="0"/>
              <a:t>.</a:t>
            </a:r>
            <a:endParaRPr dirty="0"/>
          </a:p>
          <a:p>
            <a:pPr marL="365760" marR="81280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410845" algn="l"/>
              </a:tabLst>
            </a:pPr>
            <a:r>
              <a:rPr dirty="0"/>
              <a:t>In</a:t>
            </a:r>
            <a:r>
              <a:rPr spc="-10" dirty="0"/>
              <a:t>t</a:t>
            </a:r>
            <a:r>
              <a:rPr dirty="0"/>
              <a:t>erpret</a:t>
            </a:r>
            <a:r>
              <a:rPr spc="-15" dirty="0"/>
              <a:t>a</a:t>
            </a:r>
            <a:r>
              <a:rPr dirty="0"/>
              <a:t>tion</a:t>
            </a:r>
            <a:r>
              <a:rPr spc="-55" dirty="0"/>
              <a:t> </a:t>
            </a:r>
            <a:r>
              <a:rPr lang="en-US" spc="-55" dirty="0"/>
              <a:t>is important </a:t>
            </a:r>
            <a:r>
              <a:rPr dirty="0"/>
              <a:t>so</a:t>
            </a:r>
            <a:r>
              <a:rPr spc="-15" dirty="0"/>
              <a:t> </a:t>
            </a:r>
            <a:r>
              <a:rPr dirty="0"/>
              <a:t>include</a:t>
            </a:r>
            <a:r>
              <a:rPr spc="-15" dirty="0"/>
              <a:t> </a:t>
            </a:r>
            <a:r>
              <a:rPr dirty="0"/>
              <a:t>your interp</a:t>
            </a:r>
            <a:r>
              <a:rPr spc="5" dirty="0"/>
              <a:t>r</a:t>
            </a:r>
            <a:r>
              <a:rPr dirty="0"/>
              <a:t>eta</a:t>
            </a:r>
            <a:r>
              <a:rPr spc="-10" dirty="0"/>
              <a:t>t</a:t>
            </a:r>
            <a:r>
              <a:rPr dirty="0"/>
              <a:t>ion</a:t>
            </a:r>
            <a:r>
              <a:rPr spc="-5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ea</a:t>
            </a:r>
            <a:r>
              <a:rPr spc="5" dirty="0"/>
              <a:t>c</a:t>
            </a:r>
            <a:r>
              <a:rPr dirty="0"/>
              <a:t>h</a:t>
            </a:r>
            <a:r>
              <a:rPr spc="-15" dirty="0"/>
              <a:t> </a:t>
            </a:r>
            <a:r>
              <a:rPr dirty="0"/>
              <a:t>an</a:t>
            </a:r>
            <a:r>
              <a:rPr spc="5" dirty="0"/>
              <a:t>s</a:t>
            </a:r>
            <a:r>
              <a:rPr dirty="0"/>
              <a:t>wer.</a:t>
            </a:r>
            <a:r>
              <a:rPr lang="en-US" dirty="0"/>
              <a:t>  </a:t>
            </a:r>
            <a:r>
              <a:rPr lang="en-US" b="1" i="1" u="sng" dirty="0">
                <a:solidFill>
                  <a:srgbClr val="FF0000"/>
                </a:solidFill>
              </a:rPr>
              <a:t>Calculate appropriate answers to 2 decimal places!</a:t>
            </a:r>
            <a:endParaRPr b="1" i="1" u="sng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069" y="304800"/>
            <a:ext cx="833586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Cost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Exer</a:t>
            </a:r>
            <a:r>
              <a:rPr sz="3200" b="1" spc="-15" dirty="0">
                <a:latin typeface="Arial"/>
                <a:cs typeface="Arial"/>
              </a:rPr>
              <a:t>c</a:t>
            </a:r>
            <a:r>
              <a:rPr sz="3200" b="1" dirty="0">
                <a:latin typeface="Arial"/>
                <a:cs typeface="Arial"/>
              </a:rPr>
              <a:t>ise</a:t>
            </a:r>
            <a:r>
              <a:rPr lang="en-US" sz="3200" b="1" dirty="0">
                <a:latin typeface="Arial"/>
                <a:cs typeface="Arial"/>
              </a:rPr>
              <a:t> #2 </a:t>
            </a:r>
            <a:r>
              <a:rPr lang="en-US" sz="3200" dirty="0">
                <a:latin typeface="Arial"/>
                <a:cs typeface="Arial"/>
              </a:rPr>
              <a:t>(</a:t>
            </a:r>
            <a:r>
              <a:rPr lang="en-US" sz="2800" dirty="0">
                <a:latin typeface="Arial"/>
                <a:cs typeface="Arial"/>
              </a:rPr>
              <a:t>answers to 2 decimal places)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350887"/>
            <a:ext cx="670560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00" b="1" dirty="0">
                <a:latin typeface="Arial"/>
                <a:cs typeface="Arial"/>
              </a:rPr>
              <a:t>Cost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Exer</a:t>
            </a:r>
            <a:r>
              <a:rPr sz="3200" b="1" spc="-15" dirty="0">
                <a:latin typeface="Arial"/>
                <a:cs typeface="Arial"/>
              </a:rPr>
              <a:t>c</a:t>
            </a:r>
            <a:r>
              <a:rPr sz="3200" b="1" dirty="0">
                <a:latin typeface="Arial"/>
                <a:cs typeface="Arial"/>
              </a:rPr>
              <a:t>ise</a:t>
            </a:r>
            <a:r>
              <a:rPr lang="en-US" sz="3200" b="1" dirty="0">
                <a:latin typeface="Arial"/>
                <a:cs typeface="Arial"/>
              </a:rPr>
              <a:t> Progress Report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022985"/>
            <a:ext cx="7755890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40"/>
              </a:lnSpc>
            </a:pPr>
            <a:r>
              <a:rPr sz="1800" b="1" dirty="0">
                <a:latin typeface="Arial"/>
                <a:cs typeface="Arial"/>
              </a:rPr>
              <a:t>K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S=Ac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 Start,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5" dirty="0">
                <a:latin typeface="Arial"/>
                <a:cs typeface="Arial"/>
              </a:rPr>
              <a:t>=</a:t>
            </a:r>
            <a:r>
              <a:rPr sz="1800" dirty="0">
                <a:latin typeface="Arial"/>
                <a:cs typeface="Arial"/>
              </a:rPr>
              <a:t>Actu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 Fin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sh, PS=Pl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Start,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PF</a:t>
            </a:r>
            <a:r>
              <a:rPr sz="1800" spc="5" dirty="0">
                <a:latin typeface="Arial"/>
                <a:cs typeface="Arial"/>
              </a:rPr>
              <a:t>=</a:t>
            </a:r>
            <a:r>
              <a:rPr sz="1800" dirty="0">
                <a:latin typeface="Arial"/>
                <a:cs typeface="Arial"/>
              </a:rPr>
              <a:t>Pl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sh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63894"/>
              </p:ext>
            </p:extLst>
          </p:nvPr>
        </p:nvGraphicFramePr>
        <p:xfrm>
          <a:off x="546353" y="1480186"/>
          <a:ext cx="7924800" cy="38386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4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4814"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tivity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Day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38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Day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Day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Day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Status at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Day 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tion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-------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Comp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ete</a:t>
                      </a:r>
                      <a:r>
                        <a:rPr lang="en-US"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spent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$</a:t>
                      </a:r>
                      <a:r>
                        <a:rPr lang="en-US" sz="1600" dirty="0">
                          <a:latin typeface="Arial"/>
                          <a:cs typeface="Arial"/>
                        </a:rPr>
                        <a:t>54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614"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tion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6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-F</a:t>
                      </a:r>
                      <a:r>
                        <a:rPr lang="en-US" sz="1600" spc="-5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PF</a:t>
                      </a:r>
                    </a:p>
                    <a:p>
                      <a:pPr marL="17462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Started</a:t>
                      </a:r>
                    </a:p>
                    <a:p>
                      <a:pPr marL="17462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sect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117475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tarted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spc="5" dirty="0">
                          <a:latin typeface="Arial"/>
                          <a:cs typeface="Arial"/>
                        </a:rPr>
                        <a:t>on time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omp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eted </a:t>
                      </a:r>
                      <a:r>
                        <a:rPr lang="en-US" sz="1600" dirty="0">
                          <a:latin typeface="Arial"/>
                          <a:cs typeface="Arial"/>
                        </a:rPr>
                        <a:t>33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sect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- spent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$</a:t>
                      </a:r>
                      <a:r>
                        <a:rPr lang="en-US" sz="1600" dirty="0">
                          <a:latin typeface="Arial"/>
                          <a:cs typeface="Arial"/>
                        </a:rPr>
                        <a:t>7585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1220"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tion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PS</a:t>
                      </a:r>
                      <a:r>
                        <a:rPr lang="en-US" sz="1600" dirty="0">
                          <a:latin typeface="Arial"/>
                          <a:cs typeface="Arial"/>
                        </a:rPr>
                        <a:t>--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-F</a:t>
                      </a:r>
                      <a:r>
                        <a:rPr lang="en-US" sz="16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PF</a:t>
                      </a:r>
                    </a:p>
                    <a:p>
                      <a:pPr marL="103505" marR="2095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Started section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81280">
                        <a:lnSpc>
                          <a:spcPct val="100000"/>
                        </a:lnSpc>
                      </a:pPr>
                      <a:r>
                        <a:rPr lang="en-US" sz="1600" spc="-15" dirty="0">
                          <a:latin typeface="Arial"/>
                          <a:cs typeface="Arial"/>
                        </a:rPr>
                        <a:t>Started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earl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y</a:t>
                      </a:r>
                      <a:r>
                        <a:rPr lang="en-US" sz="16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comp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eted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600" spc="-5" dirty="0">
                          <a:latin typeface="Arial"/>
                          <a:cs typeface="Arial"/>
                        </a:rPr>
                        <a:t>33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 section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r>
                        <a:rPr lang="en-US" sz="1600" spc="15" dirty="0">
                          <a:latin typeface="Arial"/>
                          <a:cs typeface="Arial"/>
                        </a:rPr>
                        <a:t> -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spent</a:t>
                      </a:r>
                      <a:r>
                        <a:rPr lang="en-US"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$</a:t>
                      </a:r>
                      <a:r>
                        <a:rPr lang="en-US" sz="1600" spc="-5" dirty="0">
                          <a:latin typeface="Arial"/>
                          <a:cs typeface="Arial"/>
                        </a:rPr>
                        <a:t>6525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439"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tion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PS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6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PF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 marR="137795"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"/>
                          <a:cs typeface="Arial"/>
                        </a:rPr>
                        <a:t>33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ete but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not scheduled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start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8600" y="5374114"/>
            <a:ext cx="8707643" cy="126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41224" tIns="215832" rIns="355488" bIns="0" numCol="1" anchor="ctr" anchorCtr="0" compatLnSpc="1">
            <a:prstTxWarp prst="textNoShape">
              <a:avLst/>
            </a:prstTxWarp>
            <a:spAutoFit/>
          </a:bodyPr>
          <a:lstStyle>
            <a:lvl1pPr indent="46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60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Cost Exercise (checkpoint at the end of day </a:t>
            </a:r>
            <a:r>
              <a:rPr lang="en-US" altLang="en-US" sz="1600" b="1" dirty="0">
                <a:solidFill>
                  <a:srgbClr val="FF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hree) calculate to two decimal places </a:t>
            </a:r>
          </a:p>
          <a:p>
            <a:pPr marL="0" marR="0" lvl="0" indent="460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FF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when appropriate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on answers which are not whole numbers and for ratios.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60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460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850" y="76200"/>
            <a:ext cx="8388350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/>
            <a:r>
              <a:rPr dirty="0"/>
              <a:t>Cost</a:t>
            </a:r>
            <a:r>
              <a:rPr spc="-30" dirty="0"/>
              <a:t> </a:t>
            </a:r>
            <a:r>
              <a:rPr dirty="0"/>
              <a:t>Exer</a:t>
            </a:r>
            <a:r>
              <a:rPr spc="-15" dirty="0"/>
              <a:t>c</a:t>
            </a:r>
            <a:r>
              <a:rPr dirty="0"/>
              <a:t>ise</a:t>
            </a:r>
            <a:r>
              <a:rPr lang="en-US" dirty="0"/>
              <a:t> Form - </a:t>
            </a:r>
            <a:r>
              <a:rPr lang="en-US" sz="2400" dirty="0">
                <a:solidFill>
                  <a:srgbClr val="FF0000"/>
                </a:solidFill>
              </a:rPr>
              <a:t>Calculate to 2 decimal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altLang="en-US" sz="2400" dirty="0">
                <a:solidFill>
                  <a:srgbClr val="FF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heckpoint at the end of day </a:t>
            </a:r>
            <a:r>
              <a:rPr lang="en-US" altLang="en-US" sz="2400" dirty="0">
                <a:solidFill>
                  <a:srgbClr val="FF0000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t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hree</a:t>
            </a:r>
            <a:b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77883" y="6423727"/>
            <a:ext cx="21564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3</a:t>
            </a:fld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83845"/>
              </p:ext>
            </p:extLst>
          </p:nvPr>
        </p:nvGraphicFramePr>
        <p:xfrm>
          <a:off x="463930" y="937976"/>
          <a:ext cx="8229220" cy="5357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917"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Wh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Is: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alc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lat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io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</a:pPr>
                      <a:r>
                        <a:rPr sz="1200" b="1" spc="-4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ns</a:t>
                      </a:r>
                      <a:r>
                        <a:rPr sz="1200" b="1" spc="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ter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ret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io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b="1" spc="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5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V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3 x 5400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$16200.00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At the end of day 3, the checkpoint day, we should have spent $16200.00. That is $5400 per side and $1800 per mile.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5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V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3.33 x 5400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$17,982.00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We are at the end of the third day and are ahead into the fourth days work by 33%, so we should have spent $17,982.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$19510.00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$19510.00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At the end of the third day, we have actually spent.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41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BAC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4 x 5400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$21600.00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At the end of the project, we are projected to have spent $21600.00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7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CV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$17,982.00 – $19510.00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-$1528.00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At the end of the third day, we are $1528.00 over budget.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741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$17,982.00/$19510.00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Arial"/>
                          <a:cs typeface="Arial"/>
                        </a:rPr>
                        <a:t>0.92 92%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For each $1.00 we are spending, we are getting $.92 of value.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7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SV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$17,982.00-$16200.00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$1782.00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Project is ahead of schedule based on projected costs.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39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SPI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$17,982.00/$16200.00</a:t>
                      </a:r>
                    </a:p>
                    <a:p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1.11 111%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Progressing at a rate of 111%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091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EAC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$21600.00/0.92</a:t>
                      </a:r>
                    </a:p>
                    <a:p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$23,478.26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Estimated completion of budget at $23,478.26. Higher than project budget of $21600.00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39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$23,478.26-$19510.00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$3,968.26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To complete the project from the third day on, we have $3,968.26.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88783">
                <a:tc>
                  <a:txBody>
                    <a:bodyPr/>
                    <a:lstStyle/>
                    <a:p>
                      <a:pPr marL="389255">
                        <a:lnSpc>
                          <a:spcPct val="100000"/>
                        </a:lnSpc>
                      </a:pPr>
                      <a:r>
                        <a:rPr lang="en-US" sz="1200" spc="-10" dirty="0">
                          <a:latin typeface="Arial"/>
                          <a:cs typeface="Arial"/>
                        </a:rPr>
                        <a:t>TCPI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$21600.00-$17,982.00 / $21600.00- $19510.00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Arial"/>
                        <a:cs typeface="Arial"/>
                      </a:endParaRPr>
                    </a:p>
                    <a:p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1.73 173%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173% cost performance to achieve remaining work, which is over 100%.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39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lang="en-US" sz="1200" spc="-110" dirty="0">
                          <a:latin typeface="Arial"/>
                          <a:cs typeface="Arial"/>
                        </a:rPr>
                        <a:t>VAC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$21600.00-$23,478.26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-$1878.26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We will be $1878.26 over budget at completion of the project.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7825" y="5926028"/>
            <a:ext cx="8388350" cy="89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1224" tIns="215832" rIns="355488" bIns="0" numCol="1" anchor="ctr" anchorCtr="0" compatLnSpc="1">
            <a:prstTxWarp prst="textNoShape">
              <a:avLst/>
            </a:prstTxWarp>
            <a:spAutoFit/>
          </a:bodyPr>
          <a:lstStyle>
            <a:lvl1pPr indent="46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60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/>
              <a:t>“On my honor as a University of Colorado at Boulder student I have neither given nor received unauthorized assistance on this work” _</a:t>
            </a:r>
            <a:r>
              <a:rPr lang="en-US" sz="1400" u="sng" dirty="0"/>
              <a:t>Sahib Bajwa</a:t>
            </a:r>
            <a:r>
              <a:rPr lang="en-US" sz="1400" dirty="0"/>
              <a:t>_____________________________________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</TotalTime>
  <Words>707</Words>
  <Application>Microsoft Office PowerPoint</Application>
  <PresentationFormat>On-screen Show (4:3)</PresentationFormat>
  <Paragraphs>91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Cost Exercise Form - Calculate to 2 decimal Checkpoint at the end of day three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Telecommunications Certificate Program</dc:title>
  <dc:creator>aelacqua</dc:creator>
  <cp:lastModifiedBy>Sahib S Bajwa</cp:lastModifiedBy>
  <cp:revision>63</cp:revision>
  <cp:lastPrinted>2020-07-07T19:43:01Z</cp:lastPrinted>
  <dcterms:created xsi:type="dcterms:W3CDTF">2013-10-23T09:22:43Z</dcterms:created>
  <dcterms:modified xsi:type="dcterms:W3CDTF">2021-04-02T07:15:43Z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2012-10-25T00:00:00Z</vt:filetime>
  </property>
  <property fmtid="{D5CDD505-2E9C-101B-9397-08002B2CF9AE}" pid="3" name="LastSaved">
    <vt:filetime>2013-10-23T00:00:00Z</vt:filetime>
  </property>
</Properties>
</file>