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22.11.2021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22.11.2021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22.11.2021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22.11.2021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22.11.2021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22.11.2021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22.11.2021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22.11.2021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22.11.2021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22.11.2021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22.11.2021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22.11.2021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22.11.2021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Acer aspire 3 (A315 – 57G)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Мой компьютер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Введение</a:t>
            </a:r>
          </a:p>
        </p:txBody>
      </p:sp>
      <p:pic>
        <p:nvPicPr>
          <p:cNvPr id="1026" name="Picture 2" descr="Ноутбук Аcer Aspire 3 a315 (NX.HNSER.00F-N) - купить в Баку. Цена, обзор,  отзывы, продажа">
            <a:extLst>
              <a:ext uri="{FF2B5EF4-FFF2-40B4-BE49-F238E27FC236}">
                <a16:creationId xmlns:a16="http://schemas.microsoft.com/office/drawing/2014/main" id="{8E30969C-6491-446B-9C7C-69B1683D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63" b="89691" l="9653" r="89961">
                        <a14:foregroundMark x1="13127" y1="82990" x2="13127" y2="82990"/>
                        <a14:foregroundMark x1="22008" y1="82990" x2="22008" y2="82990"/>
                        <a14:foregroundMark x1="87645" y1="86598" x2="87645" y2="86598"/>
                        <a14:foregroundMark x1="88803" y1="85567" x2="88803" y2="85567"/>
                        <a14:foregroundMark x1="28571" y1="15464" x2="28571" y2="15464"/>
                        <a14:foregroundMark x1="20849" y1="8763" x2="20849" y2="8763"/>
                        <a14:foregroundMark x1="15444" y1="30928" x2="15444" y2="30928"/>
                        <a14:foregroundMark x1="15444" y1="47938" x2="15444" y2="47938"/>
                        <a14:foregroundMark x1="16602" y1="72165" x2="16602" y2="72165"/>
                        <a14:foregroundMark x1="18533" y1="67010" x2="18533" y2="67010"/>
                        <a14:foregroundMark x1="15830" y1="64433" x2="15830" y2="64433"/>
                        <a14:foregroundMark x1="15444" y1="44845" x2="15444" y2="44845"/>
                        <a14:foregroundMark x1="16216" y1="37113" x2="16216" y2="37113"/>
                        <a14:foregroundMark x1="19305" y1="21649" x2="19305" y2="21649"/>
                        <a14:foregroundMark x1="83012" y1="86082" x2="83012" y2="86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2237951"/>
            <a:ext cx="4013680" cy="30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2DBEA-CB19-420A-8B59-7B3065AC5A04}"/>
              </a:ext>
            </a:extLst>
          </p:cNvPr>
          <p:cNvSpPr txBox="1"/>
          <p:nvPr/>
        </p:nvSpPr>
        <p:spPr>
          <a:xfrm>
            <a:off x="4893816" y="254081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Ноутбук Acer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Aspire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3 стильно выглядит и предоставляет в распоряжение владельца вычислительную мощь, которой достаточно для решения несложных повседневных задач.</a:t>
            </a:r>
            <a:endParaRPr lang="az-Latn-A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16245-8F5B-4F98-A23A-A6F456B35137}"/>
              </a:ext>
            </a:extLst>
          </p:cNvPr>
          <p:cNvSpPr txBox="1"/>
          <p:nvPr/>
        </p:nvSpPr>
        <p:spPr>
          <a:xfrm>
            <a:off x="4893816" y="4006048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effectLst/>
                <a:latin typeface="Open Sans" panose="020B0606030504020204" pitchFamily="34" charset="0"/>
              </a:rPr>
              <a:t>Купить Acer </a:t>
            </a:r>
            <a:r>
              <a:rPr lang="ru-RU" sz="1400" b="0" i="0" dirty="0" err="1">
                <a:effectLst/>
                <a:latin typeface="Open Sans" panose="020B0606030504020204" pitchFamily="34" charset="0"/>
              </a:rPr>
              <a:t>Aspire</a:t>
            </a:r>
            <a:r>
              <a:rPr lang="ru-RU" sz="1400" b="0" i="0" dirty="0">
                <a:effectLst/>
                <a:latin typeface="Open Sans" panose="020B0606030504020204" pitchFamily="34" charset="0"/>
              </a:rPr>
              <a:t> 3 2019 можно порекомендовать тем, кто желает работать в тишине. Даже в пиковые моменты загруженности ноутбук работает довольно тихо. </a:t>
            </a:r>
            <a:endParaRPr lang="az-Latn-AZ" sz="14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F499-D546-4785-B690-49C581C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 и ОЗУ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E88B4-3165-4072-97BD-47F2A309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/>
          </a:p>
        </p:txBody>
      </p:sp>
      <p:pic>
        <p:nvPicPr>
          <p:cNvPr id="2050" name="Picture 2" descr="Intel Core | Logopedia | Fandom">
            <a:extLst>
              <a:ext uri="{FF2B5EF4-FFF2-40B4-BE49-F238E27FC236}">
                <a16:creationId xmlns:a16="http://schemas.microsoft.com/office/drawing/2014/main" id="{5706EBE4-63E7-43F8-A38D-A9BCDF0FB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82" y="2014194"/>
            <a:ext cx="1569452" cy="156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6CB8F-A738-4D5F-A7A1-B169FEEC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7826" l="1429" r="99286">
                        <a14:foregroundMark x1="20000" y1="13043" x2="20000" y2="13043"/>
                        <a14:foregroundMark x1="20714" y1="10870" x2="20714" y2="10870"/>
                        <a14:foregroundMark x1="28571" y1="8696" x2="28571" y2="8696"/>
                        <a14:foregroundMark x1="26429" y1="9783" x2="57143" y2="14130"/>
                        <a14:foregroundMark x1="72857" y1="16304" x2="83571" y2="15217"/>
                        <a14:foregroundMark x1="88814" y1="32609" x2="94286" y2="65217"/>
                        <a14:foregroundMark x1="88267" y1="29348" x2="88814" y2="32609"/>
                        <a14:foregroundMark x1="85714" y1="14130" x2="88267" y2="29348"/>
                        <a14:foregroundMark x1="89286" y1="8696" x2="92143" y2="6522"/>
                        <a14:foregroundMark x1="96429" y1="4348" x2="96429" y2="4348"/>
                        <a14:foregroundMark x1="7143" y1="65217" x2="14286" y2="68478"/>
                        <a14:foregroundMark x1="9286" y1="58696" x2="15714" y2="77174"/>
                        <a14:foregroundMark x1="23571" y1="72826" x2="76429" y2="83696"/>
                        <a14:foregroundMark x1="87857" y1="54348" x2="84286" y2="82609"/>
                        <a14:foregroundMark x1="14323" y1="25000" x2="17143" y2="9783"/>
                        <a14:foregroundMark x1="9286" y1="52174" x2="14323" y2="25000"/>
                        <a14:foregroundMark x1="7143" y1="14130" x2="16429" y2="14130"/>
                        <a14:foregroundMark x1="3571" y1="59783" x2="7143" y2="77174"/>
                        <a14:foregroundMark x1="92857" y1="66304" x2="95714" y2="80435"/>
                        <a14:foregroundMark x1="97143" y1="50000" x2="96429" y2="82609"/>
                        <a14:foregroundMark x1="11429" y1="92391" x2="11429" y2="92391"/>
                        <a14:foregroundMark x1="7143" y1="93478" x2="18571" y2="98913"/>
                        <a14:foregroundMark x1="1429" y1="93478" x2="45714" y2="98913"/>
                        <a14:foregroundMark x1="99286" y1="25000" x2="99286" y2="25000"/>
                        <a14:foregroundMark x1="30000" y1="40217" x2="30000" y2="40217"/>
                        <a14:foregroundMark x1="37143" y1="33696" x2="37143" y2="33696"/>
                        <a14:foregroundMark x1="54286" y1="33696" x2="54286" y2="33696"/>
                        <a14:foregroundMark x1="63571" y1="42391" x2="63571" y2="42391"/>
                        <a14:foregroundMark x1="79286" y1="41304" x2="79286" y2="41304"/>
                        <a14:foregroundMark x1="63571" y1="41304" x2="63571" y2="41304"/>
                        <a14:foregroundMark x1="62143" y1="42391" x2="62143" y2="42391"/>
                        <a14:foregroundMark x1="27857" y1="63043" x2="27857" y2="63043"/>
                        <a14:foregroundMark x1="25714" y1="57609" x2="25714" y2="57609"/>
                        <a14:foregroundMark x1="35714" y1="58696" x2="35714" y2="58696"/>
                        <a14:foregroundMark x1="49286" y1="59783" x2="49286" y2="59783"/>
                        <a14:foregroundMark x1="45000" y1="58696" x2="45000" y2="58696"/>
                        <a14:foregroundMark x1="58571" y1="55435" x2="58571" y2="55435"/>
                        <a14:foregroundMark x1="64286" y1="58696" x2="64286" y2="58696"/>
                        <a14:foregroundMark x1="72857" y1="60870" x2="72857" y2="60870"/>
                        <a14:foregroundMark x1="62143" y1="38043" x2="62143" y2="38043"/>
                        <a14:foregroundMark x1="62143" y1="38043" x2="61429" y2="39130"/>
                        <a14:foregroundMark x1="72857" y1="48913" x2="72857" y2="48913"/>
                        <a14:foregroundMark x1="42857" y1="33696" x2="42857" y2="33696"/>
                        <a14:foregroundMark x1="27143" y1="39130" x2="27143" y2="39130"/>
                        <a14:foregroundMark x1="62143" y1="41304" x2="62143" y2="41304"/>
                        <a14:foregroundMark x1="64286" y1="38043" x2="47143" y2="22826"/>
                        <a14:foregroundMark x1="60714" y1="31522" x2="79286" y2="44565"/>
                        <a14:foregroundMark x1="11429" y1="72826" x2="5000" y2="96739"/>
                        <a14:foregroundMark x1="2857" y1="88043" x2="89286" y2="85870"/>
                        <a14:foregroundMark x1="89286" y1="85870" x2="89286" y2="85870"/>
                        <a14:backgroundMark x1="3571" y1="25000" x2="3571" y2="25000"/>
                        <a14:backgroundMark x1="98571" y1="29348" x2="98571" y2="29348"/>
                        <a14:backgroundMark x1="99286" y1="32609" x2="99286" y2="32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9082" y="3906756"/>
            <a:ext cx="1569452" cy="1048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AAC627-36D5-4C14-854A-4C3D52170841}"/>
              </a:ext>
            </a:extLst>
          </p:cNvPr>
          <p:cNvSpPr txBox="1"/>
          <p:nvPr/>
        </p:nvSpPr>
        <p:spPr>
          <a:xfrm>
            <a:off x="3532908" y="1806313"/>
            <a:ext cx="78745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71717"/>
                </a:solidFill>
                <a:latin typeface="helvetica neue"/>
              </a:rPr>
              <a:t>Ноутбук имеет процессор 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Intel Core i5-1035G1 – это энергоэффективный четырехъядерный процессор для ноутбуков и ультратонких ноутбуков, принадлежащий к семейству Ice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Lake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-U, представленный в середине 2019 года на выставке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Computex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. В состав чипа входят, помимо четырех процессорных ядер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Sunnycove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 (1-3.7 ГГц), встроенная видеокарта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Gen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 11 под названием UHD Graphics G1</a:t>
            </a:r>
            <a:endParaRPr lang="az-Latn-A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D05C8-BFA3-4A17-A932-0D2EDDA72C4D}"/>
              </a:ext>
            </a:extLst>
          </p:cNvPr>
          <p:cNvSpPr txBox="1"/>
          <p:nvPr/>
        </p:nvSpPr>
        <p:spPr>
          <a:xfrm>
            <a:off x="3532908" y="3847195"/>
            <a:ext cx="78745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Память  DDR4 16</a:t>
            </a:r>
            <a:r>
              <a:rPr lang="az-Latn-AZ" dirty="0"/>
              <a:t>GB</a:t>
            </a:r>
            <a:r>
              <a:rPr lang="ru-RU" dirty="0"/>
              <a:t> обеспечивает повышенную производительность, улучшенную целостность данных и пониженное энергопотребление.</a:t>
            </a:r>
          </a:p>
          <a:p>
            <a:endParaRPr lang="ru-RU" dirty="0"/>
          </a:p>
          <a:p>
            <a:r>
              <a:rPr lang="ru-RU" dirty="0"/>
              <a:t>DDR4 достигает скорости до 2Гбит/с на контакт и потребляет меньше энергии, чем DDR3L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40261153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98B7D-4B27-4357-9C5B-F6232E1C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Графика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CD14D-90A5-4BAB-97A1-4600AAA0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 dirty="0"/>
          </a:p>
        </p:txBody>
      </p:sp>
      <p:pic>
        <p:nvPicPr>
          <p:cNvPr id="1026" name="Picture 2" descr="Intel UHD Graphics Driver Download &amp;amp; Update - Windows 10/11 - Driver Easy">
            <a:extLst>
              <a:ext uri="{FF2B5EF4-FFF2-40B4-BE49-F238E27FC236}">
                <a16:creationId xmlns:a16="http://schemas.microsoft.com/office/drawing/2014/main" id="{0595D2EC-6957-4B6C-8F9B-C7D096E4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0" y="1930739"/>
            <a:ext cx="1337652" cy="910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8E968-473D-471A-A884-7927C8E1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43" y="3302339"/>
            <a:ext cx="1741846" cy="97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✓ 1080p full hd free vector eps, cdr, ai, svg vector illustration graphic  art">
            <a:extLst>
              <a:ext uri="{FF2B5EF4-FFF2-40B4-BE49-F238E27FC236}">
                <a16:creationId xmlns:a16="http://schemas.microsoft.com/office/drawing/2014/main" id="{39CF670E-679D-469D-9E4A-ACE7281C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1159"/>
            <a:ext cx="2223473" cy="1385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1ED00-DF18-4406-8F78-19F66E31D492}"/>
              </a:ext>
            </a:extLst>
          </p:cNvPr>
          <p:cNvSpPr txBox="1"/>
          <p:nvPr/>
        </p:nvSpPr>
        <p:spPr>
          <a:xfrm>
            <a:off x="3624306" y="1867681"/>
            <a:ext cx="8067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Intel UHD Graphics G1 (Ice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Lake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) - это </a:t>
            </a:r>
            <a:r>
              <a:rPr lang="ru-RU" b="1" i="0" dirty="0">
                <a:solidFill>
                  <a:srgbClr val="171717"/>
                </a:solidFill>
                <a:effectLst/>
                <a:latin typeface="helvetica neue"/>
              </a:rPr>
              <a:t>видеопроцессор, встраиваемый в мобильные процессоры Intel десятого поколения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, оно же Ice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Lake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 (модели 10xxG1.) G1 уступает по скорости работы моделям G4 и G7</a:t>
            </a:r>
            <a:endParaRPr lang="az-Latn-A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74CB4-0DD2-428F-B0C9-1D3911B0C0AE}"/>
              </a:ext>
            </a:extLst>
          </p:cNvPr>
          <p:cNvSpPr txBox="1"/>
          <p:nvPr/>
        </p:nvSpPr>
        <p:spPr>
          <a:xfrm>
            <a:off x="3624306" y="2940246"/>
            <a:ext cx="7987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В </a:t>
            </a:r>
            <a:r>
              <a:rPr lang="ru-RU" dirty="0">
                <a:solidFill>
                  <a:srgbClr val="171717"/>
                </a:solidFill>
                <a:latin typeface="helvetica neue"/>
              </a:rPr>
              <a:t>ноутбуке установлен дополнительный 3</a:t>
            </a:r>
            <a:r>
              <a:rPr lang="az-Latn-AZ" dirty="0">
                <a:solidFill>
                  <a:srgbClr val="171717"/>
                </a:solidFill>
                <a:latin typeface="helvetica neue"/>
              </a:rPr>
              <a:t>D</a:t>
            </a:r>
            <a:r>
              <a:rPr lang="ru-RU" dirty="0">
                <a:solidFill>
                  <a:srgbClr val="171717"/>
                </a:solidFill>
                <a:latin typeface="helvetica neue"/>
              </a:rPr>
              <a:t>-ускоритель</a:t>
            </a:r>
            <a:r>
              <a:rPr lang="az-Latn-AZ" dirty="0">
                <a:solidFill>
                  <a:srgbClr val="171717"/>
                </a:solidFill>
                <a:latin typeface="helvetica neue"/>
              </a:rPr>
              <a:t> 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Nvidia GeForce MX330 - это дискретная мобильная видеокарта начального уровня. Это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ноутбучная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 видеокарта на архитектуре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Pascal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 и техпроцессе 16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helvetica neue"/>
              </a:rPr>
              <a:t>нм</a:t>
            </a:r>
            <a:r>
              <a:rPr lang="ru-RU" b="0" i="0" dirty="0">
                <a:solidFill>
                  <a:srgbClr val="171717"/>
                </a:solidFill>
                <a:effectLst/>
                <a:latin typeface="helvetica neue"/>
              </a:rPr>
              <a:t>, в первую очередь рассчитанная на геймеров. На ней установлено 2 Гб памяти GDDR5 на частоте 7 ГГц, и вкупе с 64-битным интерфейсом это создает пропускную способность 48.06 Гб/с.</a:t>
            </a:r>
            <a:endParaRPr lang="az-Latn-A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A8CB6-D3C2-48BB-BAA5-8C7D50C4B894}"/>
              </a:ext>
            </a:extLst>
          </p:cNvPr>
          <p:cNvSpPr txBox="1"/>
          <p:nvPr/>
        </p:nvSpPr>
        <p:spPr>
          <a:xfrm>
            <a:off x="3624306" y="4761310"/>
            <a:ext cx="7987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Дисплей Full HD обеспечивает превосходное качество изображений и видео, а благодаря узкой рамке пользователю доступно больше экранного пространства. Технология Acer </a:t>
            </a:r>
            <a:r>
              <a:rPr lang="ru-RU" dirty="0" err="1"/>
              <a:t>BlueLightShield</a:t>
            </a:r>
            <a:r>
              <a:rPr lang="ru-RU" dirty="0"/>
              <a:t>™ позволяет снизить воздействие вредного синего света.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4088255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A1B0-AA29-4857-AD4C-EA9DBD28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Хранилище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5680D-8F63-464A-A4E0-60A5AF95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/>
          </a:p>
        </p:txBody>
      </p:sp>
      <p:pic>
        <p:nvPicPr>
          <p:cNvPr id="2050" name="Picture 2" descr="M 2 ssd, ssd driver, computer, hardware, technology icon - Download on  Iconfinder">
            <a:extLst>
              <a:ext uri="{FF2B5EF4-FFF2-40B4-BE49-F238E27FC236}">
                <a16:creationId xmlns:a16="http://schemas.microsoft.com/office/drawing/2014/main" id="{D324D10E-334F-48E3-8828-9565FBC1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80" y="1736765"/>
            <a:ext cx="1624614" cy="16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515C4-9ABE-459F-983E-9202279E5AA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8438" l="9961" r="89844">
                        <a14:foregroundMark x1="36328" y1="3320" x2="36328" y2="3320"/>
                        <a14:foregroundMark x1="39453" y1="3125" x2="39453" y2="3125"/>
                        <a14:foregroundMark x1="45508" y1="4492" x2="45508" y2="4492"/>
                        <a14:foregroundMark x1="22852" y1="4492" x2="39258" y2="4492"/>
                        <a14:foregroundMark x1="46094" y1="3516" x2="64844" y2="5078"/>
                        <a14:foregroundMark x1="64844" y1="5078" x2="69727" y2="4883"/>
                        <a14:foregroundMark x1="73438" y1="3711" x2="82813" y2="9375"/>
                        <a14:foregroundMark x1="82813" y1="9375" x2="83594" y2="16016"/>
                        <a14:foregroundMark x1="83594" y1="21484" x2="82813" y2="61523"/>
                        <a14:foregroundMark x1="82813" y1="61523" x2="83398" y2="63867"/>
                        <a14:foregroundMark x1="84570" y1="72070" x2="79102" y2="96094"/>
                        <a14:foregroundMark x1="78125" y1="96094" x2="57422" y2="98438"/>
                        <a14:foregroundMark x1="57422" y1="98438" x2="45508" y2="95508"/>
                        <a14:foregroundMark x1="40430" y1="95508" x2="20117" y2="94922"/>
                        <a14:foregroundMark x1="18945" y1="94141" x2="16211" y2="83398"/>
                        <a14:foregroundMark x1="16211" y1="83398" x2="16406" y2="75391"/>
                        <a14:foregroundMark x1="23242" y1="3320" x2="12901" y2="13086"/>
                        <a14:foregroundMark x1="13777" y1="29688" x2="16211" y2="34961"/>
                        <a14:foregroundMark x1="16211" y1="34961" x2="16406" y2="36523"/>
                        <a14:foregroundMark x1="29883" y1="16797" x2="32801" y2="22461"/>
                        <a14:foregroundMark x1="35990" y1="50868" x2="37695" y2="58789"/>
                        <a14:foregroundMark x1="16016" y1="13086" x2="16602" y2="29297"/>
                        <a14:foregroundMark x1="17578" y1="34180" x2="17578" y2="57813"/>
                        <a14:foregroundMark x1="32813" y1="22266" x2="32813" y2="25195"/>
                        <a14:foregroundMark x1="36523" y1="46289" x2="36328" y2="48242"/>
                        <a14:foregroundMark x1="36719" y1="47852" x2="36133" y2="49219"/>
                        <a14:foregroundMark x1="35938" y1="48633" x2="36523" y2="52539"/>
                        <a14:foregroundMark x1="48633" y1="52148" x2="49414" y2="55078"/>
                        <a14:foregroundMark x1="43945" y1="44727" x2="49414" y2="44727"/>
                        <a14:foregroundMark x1="48438" y1="47070" x2="48438" y2="48633"/>
                        <a14:foregroundMark x1="53711" y1="45117" x2="54297" y2="45117"/>
                        <a14:foregroundMark x1="58203" y1="45898" x2="58203" y2="48438"/>
                        <a14:foregroundMark x1="58398" y1="50000" x2="58398" y2="54102"/>
                        <a14:foregroundMark x1="58008" y1="56445" x2="58008" y2="58984"/>
                        <a14:foregroundMark x1="57617" y1="55078" x2="57617" y2="57617"/>
                        <a14:foregroundMark x1="57422" y1="45313" x2="59766" y2="45313"/>
                        <a14:foregroundMark x1="66103" y1="57205" x2="66016" y2="56836"/>
                        <a14:foregroundMark x1="65234" y1="53516" x2="65283" y2="53724"/>
                        <a14:foregroundMark x1="62109" y1="51758" x2="63574" y2="52539"/>
                        <a14:foregroundMark x1="66294" y1="53516" x2="66016" y2="55273"/>
                        <a14:foregroundMark x1="61609" y1="59426" x2="60742" y2="59375"/>
                        <a14:foregroundMark x1="63647" y1="59546" x2="63104" y2="59514"/>
                        <a14:foregroundMark x1="36328" y1="56055" x2="36133" y2="60156"/>
                        <a14:foregroundMark x1="65625" y1="58789" x2="64063" y2="59180"/>
                        <a14:foregroundMark x1="65625" y1="53516" x2="66016" y2="54492"/>
                        <a14:foregroundMark x1="64453" y1="58789" x2="62891" y2="59180"/>
                        <a14:backgroundMark x1="11719" y1="21094" x2="11719" y2="29688"/>
                        <a14:backgroundMark x1="55469" y1="23242" x2="55469" y2="23242"/>
                        <a14:backgroundMark x1="49219" y1="18164" x2="57813" y2="21289"/>
                        <a14:backgroundMark x1="42969" y1="13281" x2="50000" y2="30469"/>
                        <a14:backgroundMark x1="36133" y1="33594" x2="65039" y2="24805"/>
                        <a14:backgroundMark x1="30859" y1="38281" x2="27734" y2="47656"/>
                        <a14:backgroundMark x1="27734" y1="47656" x2="27148" y2="77344"/>
                        <a14:backgroundMark x1="31055" y1="75781" x2="59375" y2="73633"/>
                        <a14:backgroundMark x1="59375" y1="73633" x2="59961" y2="73633"/>
                        <a14:backgroundMark x1="25977" y1="82031" x2="72656" y2="82031"/>
                        <a14:backgroundMark x1="42578" y1="65820" x2="67578" y2="66406"/>
                        <a14:backgroundMark x1="37305" y1="39648" x2="48633" y2="37891"/>
                        <a14:backgroundMark x1="48633" y1="37891" x2="74023" y2="26563"/>
                        <a14:backgroundMark x1="40561" y1="47645" x2="43945" y2="56055"/>
                        <a14:backgroundMark x1="37500" y1="40039" x2="40161" y2="46652"/>
                        <a14:backgroundMark x1="31836" y1="45313" x2="36914" y2="43359"/>
                        <a14:backgroundMark x1="55078" y1="54102" x2="55078" y2="55078"/>
                        <a14:backgroundMark x1="55078" y1="48438" x2="55078" y2="50000"/>
                        <a14:backgroundMark x1="55078" y1="43890" x2="55078" y2="45898"/>
                        <a14:backgroundMark x1="67861" y1="56410" x2="67773" y2="58398"/>
                        <a14:backgroundMark x1="68359" y1="45117" x2="68065" y2="51792"/>
                        <a14:backgroundMark x1="67573" y1="50581" x2="67773" y2="50586"/>
                        <a14:backgroundMark x1="62551" y1="50447" x2="62836" y2="50455"/>
                        <a14:backgroundMark x1="53125" y1="50195" x2="54246" y2="50225"/>
                        <a14:backgroundMark x1="67773" y1="50586" x2="67969" y2="50586"/>
                        <a14:backgroundMark x1="60343" y1="48438" x2="61158" y2="50000"/>
                        <a14:backgroundMark x1="66308" y1="63230" x2="66406" y2="63477"/>
                        <a14:backgroundMark x1="65961" y1="62352" x2="66261" y2="63111"/>
                        <a14:backgroundMark x1="66406" y1="63477" x2="66406" y2="63477"/>
                        <a14:backgroundMark x1="59570" y1="45508" x2="59570" y2="45508"/>
                        <a14:backgroundMark x1="59961" y1="45703" x2="59961" y2="45703"/>
                        <a14:backgroundMark x1="60352" y1="45898" x2="60352" y2="45898"/>
                        <a14:backgroundMark x1="66406" y1="50977" x2="66602" y2="52734"/>
                        <a14:backgroundMark x1="64063" y1="61328" x2="62305" y2="60742"/>
                        <a14:backgroundMark x1="63281" y1="61328" x2="64391" y2="61170"/>
                        <a14:backgroundMark x1="62891" y1="61328" x2="63814" y2="60405"/>
                        <a14:backgroundMark x1="66797" y1="52539" x2="66797" y2="530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7557" y="3254406"/>
            <a:ext cx="2285260" cy="2285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137CC-A323-402B-A0FE-D6481FB36904}"/>
              </a:ext>
            </a:extLst>
          </p:cNvPr>
          <p:cNvSpPr txBox="1"/>
          <p:nvPr/>
        </p:nvSpPr>
        <p:spPr>
          <a:xfrm>
            <a:off x="4209534" y="22259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/>
              <a:t>NVMe M2 PCIe SSD</a:t>
            </a:r>
            <a:r>
              <a:rPr lang="en-US" dirty="0"/>
              <a:t> </a:t>
            </a:r>
            <a:r>
              <a:rPr lang="ru-RU" dirty="0"/>
              <a:t>на 128</a:t>
            </a:r>
            <a:r>
              <a:rPr lang="az-Latn-AZ" dirty="0"/>
              <a:t>GB </a:t>
            </a:r>
            <a:r>
              <a:rPr lang="ru-RU" dirty="0"/>
              <a:t>обеспечит быструю работу  необходимых программ и  системы</a:t>
            </a:r>
            <a:endParaRPr lang="az-Latn-A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5B264-FB25-4185-AB6B-4F03FBDE7AE1}"/>
              </a:ext>
            </a:extLst>
          </p:cNvPr>
          <p:cNvSpPr txBox="1"/>
          <p:nvPr/>
        </p:nvSpPr>
        <p:spPr>
          <a:xfrm>
            <a:off x="4206500" y="379687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Благодаря жесткого диска емкостью 1 ТБ у пользователей всегда будет достаточно места для рабочих документов, медиафайлов и всего остального.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2258125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A9FB4-71CD-48DF-B841-79AD587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012914-D107-4058-9EF9-1717D29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75E2DC-8E17-4CC5-8364-CB1A413EC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855" r="96253">
                        <a14:foregroundMark x1="5855" y1="42578" x2="5855" y2="42578"/>
                        <a14:foregroundMark x1="62295" y1="36719" x2="62295" y2="36719"/>
                        <a14:foregroundMark x1="84075" y1="42578" x2="84075" y2="42578"/>
                        <a14:foregroundMark x1="81499" y1="34570" x2="81499" y2="34570"/>
                        <a14:foregroundMark x1="96253" y1="37109" x2="96253" y2="37109"/>
                        <a14:foregroundMark x1="48244" y1="64648" x2="48244" y2="64648"/>
                        <a14:foregroundMark x1="27635" y1="79297" x2="27635" y2="79297"/>
                        <a14:foregroundMark x1="24590" y1="81836" x2="24590" y2="81836"/>
                        <a14:foregroundMark x1="28103" y1="83789" x2="28103" y2="83789"/>
                        <a14:foregroundMark x1="28806" y1="83984" x2="28806" y2="83984"/>
                        <a14:foregroundMark x1="31148" y1="81641" x2="31148" y2="81641"/>
                        <a14:foregroundMark x1="42857" y1="77148" x2="42857" y2="77148"/>
                        <a14:foregroundMark x1="46838" y1="83789" x2="46838" y2="83789"/>
                        <a14:foregroundMark x1="51756" y1="78906" x2="51756" y2="78906"/>
                        <a14:foregroundMark x1="59016" y1="79297" x2="59016" y2="79297"/>
                        <a14:foregroundMark x1="68852" y1="79102" x2="68852" y2="79102"/>
                        <a14:foregroundMark x1="76112" y1="79102" x2="76112" y2="79102"/>
                        <a14:foregroundMark x1="68852" y1="83594" x2="68852" y2="83594"/>
                        <a14:foregroundMark x1="40281" y1="76953" x2="40281" y2="76953"/>
                        <a14:backgroundMark x1="69087" y1="78906" x2="69087" y2="78906"/>
                        <a14:backgroundMark x1="68852" y1="79102" x2="68852" y2="79102"/>
                        <a14:backgroundMark x1="27166" y1="77734" x2="27166" y2="77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9211" y="1716846"/>
            <a:ext cx="2033588" cy="2438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BCB52C-19BC-4B73-8437-D0AD7EE99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333" y1="39018" x2="30333" y2="39018"/>
                        <a14:foregroundMark x1="30667" y1="59690" x2="30667" y2="59690"/>
                        <a14:foregroundMark x1="53500" y1="44186" x2="53500" y2="44186"/>
                        <a14:foregroundMark x1="69167" y1="63566" x2="69167" y2="63566"/>
                        <a14:foregroundMark x1="80667" y1="64341" x2="80667" y2="643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046" y="4024617"/>
            <a:ext cx="3211919" cy="207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7E73A-F666-46C7-9FAC-BA42F566E543}"/>
              </a:ext>
            </a:extLst>
          </p:cNvPr>
          <p:cNvSpPr txBox="1"/>
          <p:nvPr/>
        </p:nvSpPr>
        <p:spPr>
          <a:xfrm>
            <a:off x="4030462" y="446029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/>
              <a:t>Bluetooth 5.0</a:t>
            </a:r>
            <a:r>
              <a:rPr lang="ru-RU" dirty="0"/>
              <a:t> улучшенная скорость и больший диапазон. Другими словами, он работает быстрее и может работать на больших расстояниях, чем более старые версии Bluetooth.</a:t>
            </a:r>
            <a:endParaRPr lang="az-Latn-A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2015D-BD4A-4691-BCA4-4BB56D80EDDC}"/>
              </a:ext>
            </a:extLst>
          </p:cNvPr>
          <p:cNvSpPr txBox="1"/>
          <p:nvPr/>
        </p:nvSpPr>
        <p:spPr>
          <a:xfrm>
            <a:off x="4030462" y="2033356"/>
            <a:ext cx="650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Получайте актуальную информацию благодаря широким возможностям подключения. Модуль </a:t>
            </a:r>
            <a:r>
              <a:rPr lang="ru-RU" dirty="0" err="1"/>
              <a:t>Wi</a:t>
            </a:r>
            <a:r>
              <a:rPr lang="ru-RU" dirty="0"/>
              <a:t>-Fi 5 (802.11ac) обеспечивает быстрый доступ в Интернет.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3674307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27BA4-7CF0-4EA0-A7D3-C45FA6E2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88E61-4A28-457F-BB30-8106D4D7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99BAE-FEC1-4297-8A65-D1CD6B1122CD}"/>
              </a:ext>
            </a:extLst>
          </p:cNvPr>
          <p:cNvSpPr txBox="1"/>
          <p:nvPr/>
        </p:nvSpPr>
        <p:spPr>
          <a:xfrm>
            <a:off x="5030680" y="2274838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Благодаря наличию трех портов USB, а именно двух портов USB 3.2 </a:t>
            </a:r>
            <a:r>
              <a:rPr lang="ru-RU" dirty="0" err="1"/>
              <a:t>Gen</a:t>
            </a:r>
            <a:r>
              <a:rPr lang="ru-RU" dirty="0"/>
              <a:t> 1 и одному порту USB 2.0, вы будете готовы к любой ситуации, будь то подключение для показа презентации или использования новейших периферийных устройств. При необходимости в более широком экране ноутбук можно подключить к внешнему монитору с помощью порта HDMI®.</a:t>
            </a:r>
            <a:endParaRPr lang="az-Latn-AZ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0A4B70-EF4A-4B65-B203-8D71EBE7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8" y="2014194"/>
            <a:ext cx="3588428" cy="13636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7EFC48-27AF-4CC1-8D3A-1C3AACFC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4286" y1="47656" x2="14286" y2="47656"/>
                        <a14:foregroundMark x1="34725" y1="54492" x2="34725" y2="54492"/>
                        <a14:foregroundMark x1="86484" y1="49805" x2="86484" y2="498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588" y="3651155"/>
            <a:ext cx="3903907" cy="21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320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931F-4E40-4ACD-A226-1B0BDBF9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BAB81-F022-49F7-BBC9-14C615AC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50222-FA5D-43B0-84E7-64940B4E11B0}"/>
              </a:ext>
            </a:extLst>
          </p:cNvPr>
          <p:cNvSpPr txBox="1"/>
          <p:nvPr/>
        </p:nvSpPr>
        <p:spPr>
          <a:xfrm>
            <a:off x="5030680" y="292337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Практичная конструкция, чтобы обеспечивать больше портативности</a:t>
            </a:r>
            <a:r>
              <a:rPr lang="az-Latn-AZ" dirty="0"/>
              <a:t> </a:t>
            </a:r>
            <a:r>
              <a:rPr lang="ru-RU" dirty="0"/>
              <a:t>включает эргономичный шарнир, который втягивает дополнительный воздушный поток из-под ноутбука.</a:t>
            </a:r>
            <a:endParaRPr lang="az-Latn-A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E644D4-2C2E-4BE7-8776-1B3F9CBC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94" r="91120">
                        <a14:foregroundMark x1="56371" y1="41753" x2="56371" y2="41753"/>
                        <a14:foregroundMark x1="54440" y1="40722" x2="54440" y2="40722"/>
                        <a14:foregroundMark x1="20077" y1="67526" x2="20077" y2="67526"/>
                        <a14:foregroundMark x1="8880" y1="67010" x2="8880" y2="67010"/>
                        <a14:foregroundMark x1="28958" y1="71134" x2="28958" y2="71134"/>
                        <a14:foregroundMark x1="30502" y1="64948" x2="30502" y2="64948"/>
                        <a14:foregroundMark x1="30502" y1="64948" x2="34363" y2="70103"/>
                        <a14:foregroundMark x1="37066" y1="58763" x2="48263" y2="60309"/>
                        <a14:foregroundMark x1="91120" y1="60309" x2="91120" y2="60309"/>
                        <a14:foregroundMark x1="66409" y1="33505" x2="66409" y2="33505"/>
                        <a14:foregroundMark x1="25097" y1="27835" x2="25097" y2="278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0785" y="1902124"/>
            <a:ext cx="2164671" cy="16214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6A35BF-FCCA-4844-9A14-7EA17B9E2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7" b="90061" l="1182" r="99091">
                        <a14:foregroundMark x1="5091" y1="75030" x2="5091" y2="75030"/>
                        <a14:foregroundMark x1="1182" y1="74788" x2="1182" y2="74788"/>
                        <a14:foregroundMark x1="53364" y1="90061" x2="53364" y2="90061"/>
                        <a14:foregroundMark x1="90818" y1="60848" x2="90818" y2="60848"/>
                        <a14:foregroundMark x1="94909" y1="22909" x2="94909" y2="22909"/>
                        <a14:foregroundMark x1="85636" y1="29091" x2="85636" y2="29091"/>
                        <a14:foregroundMark x1="99091" y1="14667" x2="99091" y2="14667"/>
                        <a14:foregroundMark x1="48909" y1="44606" x2="48909" y2="446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087" y="3396554"/>
            <a:ext cx="3517981" cy="26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0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03213-576F-4AA7-89DD-DA2C8BCF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49" y="2743200"/>
            <a:ext cx="10058400" cy="13716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az-Latn-AZ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D782FE-12C9-428B-9E82-B1035E72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22.11.2021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552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{BD7B088A-5DE0-4137-83D2-1C20AC751985}tf78438558_win32</Template>
  <TotalTime>878</TotalTime>
  <Words>450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helvetica neue</vt:lpstr>
      <vt:lpstr>Open Sans</vt:lpstr>
      <vt:lpstr>Roboto</vt:lpstr>
      <vt:lpstr>СавонVTI</vt:lpstr>
      <vt:lpstr>Acer aspire 3 (A315 – 57G)</vt:lpstr>
      <vt:lpstr>Введение</vt:lpstr>
      <vt:lpstr>Процессор и ОЗУ</vt:lpstr>
      <vt:lpstr>Графика</vt:lpstr>
      <vt:lpstr>Хранилище</vt:lpstr>
      <vt:lpstr>Связь</vt:lpstr>
      <vt:lpstr>Подключение</vt:lpstr>
      <vt:lpstr>Дизайн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Acer aspire 3 (A315 – 57G)</dc:title>
  <dc:creator>Sahib Şaxayev</dc:creator>
  <cp:lastModifiedBy>Sahib Şaxayev</cp:lastModifiedBy>
  <cp:revision>24</cp:revision>
  <dcterms:created xsi:type="dcterms:W3CDTF">2021-11-21T17:21:17Z</dcterms:created>
  <dcterms:modified xsi:type="dcterms:W3CDTF">2021-11-22T18:06:20Z</dcterms:modified>
</cp:coreProperties>
</file>