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7" r:id="rId4"/>
    <p:sldId id="265" r:id="rId5"/>
    <p:sldId id="280" r:id="rId6"/>
    <p:sldId id="281" r:id="rId7"/>
    <p:sldId id="283" r:id="rId8"/>
    <p:sldId id="282" r:id="rId9"/>
    <p:sldId id="284" r:id="rId10"/>
    <p:sldId id="288" r:id="rId11"/>
    <p:sldId id="289" r:id="rId12"/>
    <p:sldId id="276" r:id="rId13"/>
    <p:sldId id="277" r:id="rId14"/>
    <p:sldId id="290" r:id="rId15"/>
    <p:sldId id="278" r:id="rId16"/>
    <p:sldId id="279"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306E08C-1B03-495B-8FCD-E748DF5248CC}" type="datetimeFigureOut">
              <a:rPr lang="en-US" smtClean="0"/>
              <a:pPr/>
              <a:t>8/9/2022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1B8DBB3-5146-4BD0-8DCD-90FB66C049EC}"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06E08C-1B03-495B-8FCD-E748DF5248CC}"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B8DBB3-5146-4BD0-8DCD-90FB66C049E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71B8DBB3-5146-4BD0-8DCD-90FB66C049EC}"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06E08C-1B03-495B-8FCD-E748DF5248CC}"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306E08C-1B03-495B-8FCD-E748DF5248CC}" type="datetimeFigureOut">
              <a:rPr lang="en-US" smtClean="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71B8DBB3-5146-4BD0-8DCD-90FB66C049EC}"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D306E08C-1B03-495B-8FCD-E748DF5248CC}" type="datetimeFigureOut">
              <a:rPr lang="en-US" smtClean="0"/>
              <a:pPr/>
              <a:t>8/9/2022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1B8DBB3-5146-4BD0-8DCD-90FB66C049EC}"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306E08C-1B03-495B-8FCD-E748DF5248CC}" type="datetimeFigureOut">
              <a:rPr lang="en-US" smtClean="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B8DBB3-5146-4BD0-8DCD-90FB66C049EC}"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306E08C-1B03-495B-8FCD-E748DF5248CC}" type="datetimeFigureOut">
              <a:rPr lang="en-US" smtClean="0"/>
              <a:pPr/>
              <a:t>8/9/2022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1B8DBB3-5146-4BD0-8DCD-90FB66C049EC}"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06E08C-1B03-495B-8FCD-E748DF5248CC}" type="datetimeFigureOut">
              <a:rPr lang="en-US" smtClean="0"/>
              <a:pPr/>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71B8DBB3-5146-4BD0-8DCD-90FB66C049E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306E08C-1B03-495B-8FCD-E748DF5248CC}" type="datetimeFigureOut">
              <a:rPr lang="en-US" smtClean="0"/>
              <a:pPr/>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1B8DBB3-5146-4BD0-8DCD-90FB66C049E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1B8DBB3-5146-4BD0-8DCD-90FB66C049EC}"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D306E08C-1B03-495B-8FCD-E748DF5248CC}" type="datetimeFigureOut">
              <a:rPr lang="en-US" smtClean="0"/>
              <a:pPr/>
              <a:t>8/9/2022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71B8DBB3-5146-4BD0-8DCD-90FB66C049EC}"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D306E08C-1B03-495B-8FCD-E748DF5248CC}" type="datetimeFigureOut">
              <a:rPr lang="en-US" smtClean="0"/>
              <a:pPr/>
              <a:t>8/9/2022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306E08C-1B03-495B-8FCD-E748DF5248CC}" type="datetimeFigureOut">
              <a:rPr lang="en-US" smtClean="0"/>
              <a:pPr/>
              <a:t>8/9/2022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1B8DBB3-5146-4BD0-8DCD-90FB66C049EC}"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rduino.cc/en/software" TargetMode="External"/><Relationship Id="rId2" Type="http://schemas.openxmlformats.org/officeDocument/2006/relationships/hyperlink" Target="https://compoindia.com/" TargetMode="External"/><Relationship Id="rId1" Type="http://schemas.openxmlformats.org/officeDocument/2006/relationships/slideLayout" Target="../slideLayouts/slideLayout2.xml"/><Relationship Id="rId5" Type="http://schemas.openxmlformats.org/officeDocument/2006/relationships/hyperlink" Target="https://www.instructables.com/Smartphone-Controlled-RC-Car-Using-Arduino" TargetMode="External"/><Relationship Id="rId4" Type="http://schemas.openxmlformats.org/officeDocument/2006/relationships/hyperlink" Target="https://www.shutterstock.com/search/car+draw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285852" y="357166"/>
            <a:ext cx="735811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400" b="1" cap="all" spc="0"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Bell MT" pitchFamily="18" charset="0"/>
              </a:rPr>
              <a:t>KATIHAR ENGINEERING COLLEGE, KATIHAR</a:t>
            </a:r>
            <a:endParaRPr lang="en-US" sz="4400" b="1" cap="all" spc="0"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sp>
        <p:nvSpPr>
          <p:cNvPr id="35842" name="Rectangle 2"/>
          <p:cNvSpPr>
            <a:spLocks noChangeArrowheads="1"/>
          </p:cNvSpPr>
          <p:nvPr/>
        </p:nvSpPr>
        <p:spPr bwMode="auto">
          <a:xfrm>
            <a:off x="1857356" y="928670"/>
            <a:ext cx="592935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400" b="1" i="0" strike="noStrike" cap="none" normalizeH="0" baseline="0" dirty="0" smtClean="0">
                <a:ln>
                  <a:noFill/>
                </a:ln>
                <a:effectLst/>
                <a:latin typeface="Times New Roman" pitchFamily="18" charset="0"/>
                <a:ea typeface="Calibri" pitchFamily="34" charset="0"/>
                <a:cs typeface="Times New Roman" pitchFamily="18" charset="0"/>
              </a:rPr>
              <a:t>HUMANOID – A</a:t>
            </a:r>
            <a:r>
              <a:rPr kumimoji="0" lang="en-US" sz="2400" b="1" i="0" strike="noStrike" cap="none" normalizeH="0" dirty="0" smtClean="0">
                <a:ln>
                  <a:noFill/>
                </a:ln>
                <a:effectLst/>
                <a:latin typeface="Times New Roman" pitchFamily="18" charset="0"/>
                <a:ea typeface="Calibri" pitchFamily="34" charset="0"/>
                <a:cs typeface="Times New Roman" pitchFamily="18" charset="0"/>
              </a:rPr>
              <a:t> </a:t>
            </a:r>
            <a:r>
              <a:rPr kumimoji="0" lang="en-US" sz="2400" b="1" i="0" strike="noStrike" cap="none" normalizeH="0" baseline="0" dirty="0" smtClean="0">
                <a:ln>
                  <a:noFill/>
                </a:ln>
                <a:effectLst/>
                <a:latin typeface="Times New Roman" pitchFamily="18" charset="0"/>
                <a:ea typeface="Calibri" pitchFamily="34" charset="0"/>
                <a:cs typeface="Times New Roman" pitchFamily="18" charset="0"/>
              </a:rPr>
              <a:t>SERVICING ROBOT</a:t>
            </a:r>
            <a:endParaRPr kumimoji="0" lang="en-US" sz="2000" b="1" i="0" strike="noStrike" cap="none" normalizeH="0" baseline="0" dirty="0" smtClean="0">
              <a:ln>
                <a:noFill/>
              </a:ln>
              <a:effectLst/>
              <a:latin typeface="Arial" pitchFamily="34" charset="0"/>
              <a:cs typeface="Arial" pitchFamily="34" charset="0"/>
            </a:endParaRPr>
          </a:p>
        </p:txBody>
      </p:sp>
      <p:pic>
        <p:nvPicPr>
          <p:cNvPr id="6" name="Picture 5" descr="logo of kec.PNG"/>
          <p:cNvPicPr/>
          <p:nvPr/>
        </p:nvPicPr>
        <p:blipFill>
          <a:blip r:embed="rId2"/>
          <a:stretch>
            <a:fillRect/>
          </a:stretch>
        </p:blipFill>
        <p:spPr>
          <a:xfrm>
            <a:off x="3714744" y="1500174"/>
            <a:ext cx="2066625" cy="1643074"/>
          </a:xfrm>
          <a:prstGeom prst="rect">
            <a:avLst/>
          </a:prstGeom>
        </p:spPr>
      </p:pic>
      <p:sp>
        <p:nvSpPr>
          <p:cNvPr id="35843" name="Rectangle 3"/>
          <p:cNvSpPr>
            <a:spLocks noChangeArrowheads="1"/>
          </p:cNvSpPr>
          <p:nvPr/>
        </p:nvSpPr>
        <p:spPr bwMode="auto">
          <a:xfrm>
            <a:off x="1357290" y="3429000"/>
            <a:ext cx="707236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KATIHAR ENGINEERING COLLEGE, KATIHAR - 854109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AFFILIATED TO ARYABHATTA KNOWLEDGE UNIVERSITY, PATNA,</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BIHAR (INDIA) APRIL-2022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5844" name="Rectangle 4"/>
          <p:cNvSpPr>
            <a:spLocks noChangeArrowheads="1"/>
          </p:cNvSpPr>
          <p:nvPr/>
        </p:nvSpPr>
        <p:spPr bwMode="auto">
          <a:xfrm>
            <a:off x="1142976" y="5072074"/>
            <a:ext cx="785818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Submitted by</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9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Under the guidance of: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Navin Kumar (18105129041)                                                                                             Asst.</a:t>
            </a:r>
            <a:r>
              <a:rPr kumimoji="0" lang="en-US" sz="12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lang="en-US" sz="1200" dirty="0" smtClean="0">
                <a:latin typeface="Times New Roman" pitchFamily="18" charset="0"/>
                <a:ea typeface="Calibri" pitchFamily="34" charset="0"/>
                <a:cs typeface="Times New Roman" pitchFamily="18" charset="0"/>
              </a:rPr>
              <a:t>Prof. Shritosh Kumar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Preeti Kumari (18105129026)</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Nisha Verma (18105129024)</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DESIGN</a:t>
            </a:r>
            <a:endParaRPr lang="en-US" b="1" dirty="0">
              <a:solidFill>
                <a:schemeClr val="tx1"/>
              </a:solidFill>
              <a:latin typeface="Times New Roman" pitchFamily="18" charset="0"/>
              <a:cs typeface="Times New Roman" pitchFamily="18" charset="0"/>
            </a:endParaRPr>
          </a:p>
        </p:txBody>
      </p:sp>
      <p:pic>
        <p:nvPicPr>
          <p:cNvPr id="4" name="Content Placeholder 3" descr="AA.PNG"/>
          <p:cNvPicPr>
            <a:picLocks noGrp="1"/>
          </p:cNvPicPr>
          <p:nvPr>
            <p:ph sz="quarter" idx="1"/>
          </p:nvPr>
        </p:nvPicPr>
        <p:blipFill>
          <a:blip r:embed="rId2"/>
          <a:stretch>
            <a:fillRect/>
          </a:stretch>
        </p:blipFill>
        <p:spPr>
          <a:xfrm>
            <a:off x="1428728" y="1571612"/>
            <a:ext cx="6500857" cy="45005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8677276" cy="1258994"/>
          </a:xfrm>
        </p:spPr>
        <p:txBody>
          <a:bodyPr>
            <a:normAutofit/>
          </a:bodyPr>
          <a:lstStyle/>
          <a:p>
            <a:r>
              <a:rPr lang="en-US" sz="3600" dirty="0" smtClean="0">
                <a:latin typeface="Times New Roman" pitchFamily="18" charset="0"/>
                <a:cs typeface="Times New Roman" pitchFamily="18" charset="0"/>
              </a:rPr>
              <a:t> </a:t>
            </a:r>
            <a:r>
              <a:rPr lang="en-US" sz="3200" b="1" dirty="0" smtClean="0">
                <a:solidFill>
                  <a:schemeClr val="tx1"/>
                </a:solidFill>
                <a:latin typeface="Times New Roman" pitchFamily="18" charset="0"/>
                <a:cs typeface="Times New Roman" pitchFamily="18" charset="0"/>
              </a:rPr>
              <a:t>ROBOT WORKING PRINCIPLE</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357158" y="1643050"/>
            <a:ext cx="8503920" cy="4572000"/>
          </a:xfrm>
        </p:spPr>
        <p:txBody>
          <a:bodyPr>
            <a:noAutofit/>
          </a:bodyPr>
          <a:lstStyle/>
          <a:p>
            <a:pPr algn="just">
              <a:lnSpc>
                <a:spcPct val="150000"/>
              </a:lnSpc>
              <a:buFont typeface="Wingdings" pitchFamily="2" charset="2"/>
              <a:buChar char="q"/>
            </a:pPr>
            <a:r>
              <a:rPr lang="en-IN" sz="1600" dirty="0" smtClean="0">
                <a:latin typeface="Times New Roman" pitchFamily="18" charset="0"/>
                <a:cs typeface="Times New Roman" pitchFamily="18" charset="0"/>
              </a:rPr>
              <a:t>A servicing Robot is based on IOT.</a:t>
            </a:r>
          </a:p>
          <a:p>
            <a:pPr algn="just">
              <a:lnSpc>
                <a:spcPct val="150000"/>
              </a:lnSpc>
              <a:buFont typeface="Wingdings" pitchFamily="2" charset="2"/>
              <a:buChar char="q"/>
            </a:pPr>
            <a:r>
              <a:rPr lang="en-IN" sz="1600" dirty="0" smtClean="0">
                <a:latin typeface="Times New Roman" pitchFamily="18" charset="0"/>
                <a:cs typeface="Times New Roman" pitchFamily="18" charset="0"/>
              </a:rPr>
              <a:t>Arduino </a:t>
            </a:r>
            <a:r>
              <a:rPr lang="en-IN" sz="1600" dirty="0" smtClean="0">
                <a:latin typeface="Times New Roman" pitchFamily="18" charset="0"/>
                <a:cs typeface="Times New Roman" pitchFamily="18" charset="0"/>
              </a:rPr>
              <a:t>are connected with the input1, input2, input3 and input4 of the motor drive. </a:t>
            </a:r>
            <a:endParaRPr lang="en-IN" sz="1600" dirty="0" smtClean="0">
              <a:latin typeface="Times New Roman" pitchFamily="18" charset="0"/>
              <a:cs typeface="Times New Roman" pitchFamily="18" charset="0"/>
            </a:endParaRPr>
          </a:p>
          <a:p>
            <a:pPr algn="just">
              <a:lnSpc>
                <a:spcPct val="150000"/>
              </a:lnSpc>
              <a:buFont typeface="Wingdings" pitchFamily="2" charset="2"/>
              <a:buChar char="q"/>
            </a:pPr>
            <a:r>
              <a:rPr lang="en-IN" sz="1600" dirty="0" smtClean="0">
                <a:latin typeface="Times New Roman" pitchFamily="18" charset="0"/>
                <a:cs typeface="Times New Roman" pitchFamily="18" charset="0"/>
              </a:rPr>
              <a:t>Motors are connected </a:t>
            </a:r>
            <a:r>
              <a:rPr lang="en-IN" sz="1600" dirty="0" smtClean="0">
                <a:latin typeface="Times New Roman" pitchFamily="18" charset="0"/>
                <a:cs typeface="Times New Roman" pitchFamily="18" charset="0"/>
              </a:rPr>
              <a:t>to the either sides of Motor Drive which are the outputs terminals</a:t>
            </a:r>
            <a:r>
              <a:rPr lang="en-IN" sz="1600" dirty="0" smtClean="0">
                <a:latin typeface="Times New Roman" pitchFamily="18" charset="0"/>
                <a:cs typeface="Times New Roman" pitchFamily="18" charset="0"/>
              </a:rPr>
              <a:t>.</a:t>
            </a:r>
          </a:p>
          <a:p>
            <a:pPr algn="just">
              <a:lnSpc>
                <a:spcPct val="150000"/>
              </a:lnSpc>
              <a:buFont typeface="Wingdings" pitchFamily="2" charset="2"/>
              <a:buChar char="q"/>
            </a:pPr>
            <a:r>
              <a:rPr lang="en-IN" sz="1600" dirty="0" smtClean="0">
                <a:latin typeface="Times New Roman" pitchFamily="18" charset="0"/>
                <a:cs typeface="Times New Roman" pitchFamily="18" charset="0"/>
              </a:rPr>
              <a:t>Transistor logic pins, Transmitter (TX) and Receiver (RX) of Arduino UNO are connected to </a:t>
            </a:r>
            <a:r>
              <a:rPr lang="en-IN" sz="1600" dirty="0" smtClean="0">
                <a:latin typeface="Times New Roman" pitchFamily="18" charset="0"/>
                <a:cs typeface="Times New Roman" pitchFamily="18" charset="0"/>
              </a:rPr>
              <a:t>RXD and </a:t>
            </a:r>
            <a:r>
              <a:rPr lang="en-IN" sz="1600" dirty="0" smtClean="0">
                <a:latin typeface="Times New Roman" pitchFamily="18" charset="0"/>
                <a:cs typeface="Times New Roman" pitchFamily="18" charset="0"/>
              </a:rPr>
              <a:t>TXD of </a:t>
            </a:r>
            <a:r>
              <a:rPr lang="en-IN" sz="1600" dirty="0" smtClean="0">
                <a:latin typeface="Times New Roman" pitchFamily="18" charset="0"/>
                <a:cs typeface="Times New Roman" pitchFamily="18" charset="0"/>
              </a:rPr>
              <a:t> Bluetooth HC-05 </a:t>
            </a:r>
            <a:r>
              <a:rPr lang="en-IN" sz="1600" dirty="0" smtClean="0">
                <a:latin typeface="Times New Roman" pitchFamily="18" charset="0"/>
                <a:cs typeface="Times New Roman" pitchFamily="18" charset="0"/>
              </a:rPr>
              <a:t>respectively. </a:t>
            </a:r>
            <a:endParaRPr lang="en-IN" sz="1600" dirty="0" smtClean="0">
              <a:latin typeface="Times New Roman" pitchFamily="18" charset="0"/>
              <a:cs typeface="Times New Roman" pitchFamily="18" charset="0"/>
            </a:endParaRPr>
          </a:p>
          <a:p>
            <a:pPr algn="just">
              <a:lnSpc>
                <a:spcPct val="150000"/>
              </a:lnSpc>
              <a:buFont typeface="Wingdings" pitchFamily="2" charset="2"/>
              <a:buChar char="q"/>
            </a:pPr>
            <a:r>
              <a:rPr lang="en-IN" sz="1600" dirty="0" smtClean="0">
                <a:latin typeface="Times New Roman" pitchFamily="18" charset="0"/>
                <a:cs typeface="Times New Roman" pitchFamily="18" charset="0"/>
              </a:rPr>
              <a:t>The </a:t>
            </a:r>
            <a:r>
              <a:rPr lang="en-IN" sz="1600" dirty="0" smtClean="0">
                <a:latin typeface="Times New Roman" pitchFamily="18" charset="0"/>
                <a:cs typeface="Times New Roman" pitchFamily="18" charset="0"/>
              </a:rPr>
              <a:t>program is uploaded to Arduino before connecting the </a:t>
            </a:r>
            <a:r>
              <a:rPr lang="en-IN" sz="1600" dirty="0" smtClean="0">
                <a:latin typeface="Times New Roman" pitchFamily="18" charset="0"/>
                <a:cs typeface="Times New Roman" pitchFamily="18" charset="0"/>
              </a:rPr>
              <a:t>Bluetooth module</a:t>
            </a:r>
            <a:r>
              <a:rPr lang="en-IN"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lnSpc>
                <a:spcPct val="150000"/>
              </a:lnSpc>
              <a:buFont typeface="Wingdings" pitchFamily="2" charset="2"/>
              <a:buChar char="q"/>
            </a:pPr>
            <a:r>
              <a:rPr lang="en-IN" sz="1600" dirty="0" smtClean="0">
                <a:latin typeface="Times New Roman" pitchFamily="18" charset="0"/>
                <a:cs typeface="Times New Roman" pitchFamily="18" charset="0"/>
              </a:rPr>
              <a:t>IR proximity sensor detects the presence of a hand and makes the OUT pin LOW. </a:t>
            </a:r>
            <a:endParaRPr lang="en-IN" sz="1600" dirty="0" smtClean="0">
              <a:latin typeface="Times New Roman" pitchFamily="18" charset="0"/>
              <a:cs typeface="Times New Roman" pitchFamily="18" charset="0"/>
            </a:endParaRPr>
          </a:p>
          <a:p>
            <a:pPr algn="just">
              <a:lnSpc>
                <a:spcPct val="150000"/>
              </a:lnSpc>
              <a:buFont typeface="Wingdings" pitchFamily="2" charset="2"/>
              <a:buChar char="q"/>
            </a:pPr>
            <a:r>
              <a:rPr lang="en-IN" sz="1600" dirty="0" smtClean="0">
                <a:latin typeface="Times New Roman" pitchFamily="18" charset="0"/>
                <a:cs typeface="Times New Roman" pitchFamily="18" charset="0"/>
              </a:rPr>
              <a:t>Bluetooth module and speaker we Connected Bluetooth module to speaker directly and give </a:t>
            </a:r>
            <a:r>
              <a:rPr lang="en-IN" sz="1600" dirty="0" smtClean="0">
                <a:latin typeface="Times New Roman" pitchFamily="18" charset="0"/>
                <a:cs typeface="Times New Roman" pitchFamily="18" charset="0"/>
              </a:rPr>
              <a:t>Arduino Battery </a:t>
            </a:r>
            <a:r>
              <a:rPr lang="en-IN" sz="1600" dirty="0" smtClean="0">
                <a:latin typeface="Times New Roman" pitchFamily="18" charset="0"/>
                <a:cs typeface="Times New Roman" pitchFamily="18" charset="0"/>
              </a:rPr>
              <a:t>power to Bluetooth module and open our mobile app and connected to Bluetooth and type </a:t>
            </a:r>
            <a:r>
              <a:rPr lang="en-IN" sz="1600" dirty="0" smtClean="0">
                <a:latin typeface="Times New Roman" pitchFamily="18" charset="0"/>
                <a:cs typeface="Times New Roman" pitchFamily="18" charset="0"/>
              </a:rPr>
              <a:t>the SMS </a:t>
            </a:r>
            <a:r>
              <a:rPr lang="en-IN" sz="1600" dirty="0" smtClean="0">
                <a:latin typeface="Times New Roman" pitchFamily="18" charset="0"/>
                <a:cs typeface="Times New Roman" pitchFamily="18" charset="0"/>
              </a:rPr>
              <a:t>and press the speaker button and sound make the sound of that SMS.</a:t>
            </a:r>
            <a:endParaRPr lang="en-US" sz="1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rPr>
              <a:t>APPLICATIONS</a:t>
            </a:r>
            <a:endParaRPr lang="en-US" sz="3200" b="1" dirty="0">
              <a:solidFill>
                <a:schemeClr val="tx1"/>
              </a:solidFill>
            </a:endParaRPr>
          </a:p>
        </p:txBody>
      </p:sp>
      <p:sp>
        <p:nvSpPr>
          <p:cNvPr id="3" name="Content Placeholder 2"/>
          <p:cNvSpPr>
            <a:spLocks noGrp="1"/>
          </p:cNvSpPr>
          <p:nvPr>
            <p:ph sz="quarter" idx="1"/>
          </p:nvPr>
        </p:nvSpPr>
        <p:spPr>
          <a:xfrm>
            <a:off x="640080" y="2286000"/>
            <a:ext cx="8503920" cy="4572000"/>
          </a:xfrm>
        </p:spPr>
        <p:txBody>
          <a:bodyPr>
            <a:normAutofit/>
          </a:bodyPr>
          <a:lstStyle/>
          <a:p>
            <a:pPr lvl="0" algn="just" fontAlgn="base">
              <a:lnSpc>
                <a:spcPct val="150000"/>
              </a:lnSpc>
              <a:buFont typeface="Wingdings" pitchFamily="2" charset="2"/>
              <a:buChar char="q"/>
            </a:pPr>
            <a:r>
              <a:rPr lang="en-US" sz="2000" dirty="0" smtClean="0">
                <a:latin typeface="Times New Roman" pitchFamily="18" charset="0"/>
                <a:cs typeface="Times New Roman" pitchFamily="18" charset="0"/>
              </a:rPr>
              <a:t>Low range Mobile Surveillance Devices</a:t>
            </a:r>
          </a:p>
          <a:p>
            <a:pPr lvl="0" algn="just" fontAlgn="base">
              <a:lnSpc>
                <a:spcPct val="150000"/>
              </a:lnSpc>
              <a:buFont typeface="Wingdings" pitchFamily="2" charset="2"/>
              <a:buChar char="q"/>
            </a:pPr>
            <a:r>
              <a:rPr lang="en-US" sz="2000" dirty="0" smtClean="0">
                <a:latin typeface="Times New Roman" pitchFamily="18" charset="0"/>
                <a:cs typeface="Times New Roman" pitchFamily="18" charset="0"/>
              </a:rPr>
              <a:t>Military Applications (no human intervention)</a:t>
            </a:r>
          </a:p>
          <a:p>
            <a:pPr lvl="0" algn="just" fontAlgn="base">
              <a:lnSpc>
                <a:spcPct val="150000"/>
              </a:lnSpc>
              <a:buFont typeface="Wingdings" pitchFamily="2" charset="2"/>
              <a:buChar char="q"/>
            </a:pPr>
            <a:r>
              <a:rPr lang="en-US" sz="2000" dirty="0" smtClean="0">
                <a:latin typeface="Times New Roman" pitchFamily="18" charset="0"/>
                <a:cs typeface="Times New Roman" pitchFamily="18" charset="0"/>
              </a:rPr>
              <a:t>Assistive devices (like wheelchairs)</a:t>
            </a:r>
          </a:p>
          <a:p>
            <a:pPr algn="just">
              <a:lnSpc>
                <a:spcPct val="150000"/>
              </a:lnSpc>
              <a:buFont typeface="Wingdings" pitchFamily="2" charset="2"/>
              <a:buChar char="q"/>
            </a:pPr>
            <a:r>
              <a:rPr lang="en-US" sz="2000" dirty="0" smtClean="0">
                <a:latin typeface="Times New Roman" pitchFamily="18" charset="0"/>
                <a:cs typeface="Times New Roman" pitchFamily="18" charset="0"/>
              </a:rPr>
              <a:t>Home automation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tx1"/>
                </a:solidFill>
                <a:latin typeface="Times New Roman" pitchFamily="18" charset="0"/>
                <a:cs typeface="Times New Roman" pitchFamily="18" charset="0"/>
              </a:rPr>
              <a:t>ADVANTAGES</a:t>
            </a:r>
            <a:r>
              <a:rPr lang="en-US" b="1" dirty="0" smtClean="0">
                <a:solidFill>
                  <a:schemeClr val="tx1"/>
                </a:solidFill>
              </a:rPr>
              <a:t> </a:t>
            </a:r>
            <a:endParaRPr lang="en-US" b="1" dirty="0">
              <a:solidFill>
                <a:schemeClr val="tx1"/>
              </a:solidFill>
            </a:endParaRPr>
          </a:p>
        </p:txBody>
      </p:sp>
      <p:sp>
        <p:nvSpPr>
          <p:cNvPr id="3" name="Content Placeholder 2"/>
          <p:cNvSpPr>
            <a:spLocks noGrp="1"/>
          </p:cNvSpPr>
          <p:nvPr>
            <p:ph sz="quarter" idx="1"/>
          </p:nvPr>
        </p:nvSpPr>
        <p:spPr>
          <a:xfrm>
            <a:off x="357158" y="1928802"/>
            <a:ext cx="8503920" cy="4572000"/>
          </a:xfrm>
        </p:spPr>
        <p:txBody>
          <a:bodyPr>
            <a:normAutofit/>
          </a:bodyPr>
          <a:lstStyle/>
          <a:p>
            <a:pPr algn="just">
              <a:buNone/>
            </a:pPr>
            <a:endParaRPr lang="en-US" sz="2800" dirty="0" smtClean="0">
              <a:latin typeface="Times New Roman" pitchFamily="18" charset="0"/>
              <a:cs typeface="Times New Roman" pitchFamily="18" charset="0"/>
            </a:endParaRPr>
          </a:p>
          <a:p>
            <a:pPr algn="just">
              <a:lnSpc>
                <a:spcPct val="150000"/>
              </a:lnSpc>
              <a:buFont typeface="Wingdings" pitchFamily="2" charset="2"/>
              <a:buChar char="q"/>
            </a:pPr>
            <a:r>
              <a:rPr lang="en-US" sz="1800" dirty="0" smtClean="0">
                <a:latin typeface="Times New Roman" pitchFamily="18" charset="0"/>
                <a:cs typeface="Times New Roman" pitchFamily="18" charset="0"/>
              </a:rPr>
              <a:t>It can move in all 8 directions i.e., in 360 degrees. </a:t>
            </a:r>
          </a:p>
          <a:p>
            <a:pPr algn="just">
              <a:lnSpc>
                <a:spcPct val="150000"/>
              </a:lnSpc>
              <a:buFont typeface="Wingdings" pitchFamily="2" charset="2"/>
              <a:buChar char="q"/>
            </a:pPr>
            <a:r>
              <a:rPr lang="en-US" sz="1800" dirty="0" smtClean="0">
                <a:latin typeface="Times New Roman" pitchFamily="18" charset="0"/>
                <a:cs typeface="Times New Roman" pitchFamily="18" charset="0"/>
              </a:rPr>
              <a:t>Robots can work in factories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Hospital, School &amp; Colleges.</a:t>
            </a:r>
            <a:endParaRPr lang="en-US" sz="1800" dirty="0" smtClean="0">
              <a:latin typeface="Times New Roman" pitchFamily="18" charset="0"/>
              <a:cs typeface="Times New Roman" pitchFamily="18" charset="0"/>
            </a:endParaRPr>
          </a:p>
          <a:p>
            <a:pPr algn="just">
              <a:lnSpc>
                <a:spcPct val="150000"/>
              </a:lnSpc>
              <a:buFont typeface="Wingdings" pitchFamily="2" charset="2"/>
              <a:buChar char="q"/>
            </a:pPr>
            <a:r>
              <a:rPr lang="en-US" sz="1800" dirty="0" smtClean="0">
                <a:latin typeface="Times New Roman" pitchFamily="18" charset="0"/>
                <a:cs typeface="Times New Roman" pitchFamily="18" charset="0"/>
              </a:rPr>
              <a:t>This robot is serve food or products, to carry material from one place to another, to send medicines to the patients kept in the isolated environments </a:t>
            </a:r>
            <a:r>
              <a:rPr lang="en-US" sz="1800" dirty="0" smtClean="0">
                <a:latin typeface="Times New Roman" pitchFamily="18" charset="0"/>
                <a:cs typeface="Times New Roman" pitchFamily="18" charset="0"/>
              </a:rPr>
              <a:t>etc. </a:t>
            </a:r>
          </a:p>
          <a:p>
            <a:pPr algn="just">
              <a:lnSpc>
                <a:spcPct val="150000"/>
              </a:lnSpc>
              <a:buNone/>
            </a:pPr>
            <a:endParaRPr lang="en-US" sz="1600" dirty="0" smtClean="0"/>
          </a:p>
          <a:p>
            <a:pPr algn="just"/>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2000240"/>
            <a:ext cx="8503920" cy="4572000"/>
          </a:xfrm>
        </p:spPr>
        <p:txBody>
          <a:bodyPr/>
          <a:lstStyle/>
          <a:p>
            <a:pPr lvl="0" fontAlgn="base">
              <a:lnSpc>
                <a:spcPct val="150000"/>
              </a:lnSpc>
              <a:buFont typeface="Wingdings" pitchFamily="2" charset="2"/>
              <a:buChar char="q"/>
            </a:pPr>
            <a:r>
              <a:rPr lang="en-IN" sz="1800" dirty="0" smtClean="0">
                <a:latin typeface="Times New Roman" pitchFamily="18" charset="0"/>
                <a:cs typeface="Times New Roman" pitchFamily="18" charset="0"/>
              </a:rPr>
              <a:t>Results from humanoid robots will be that many people are going to lose their jobs.</a:t>
            </a:r>
            <a:endParaRPr lang="en-US" sz="1800" dirty="0" smtClean="0">
              <a:latin typeface="Times New Roman" pitchFamily="18" charset="0"/>
              <a:cs typeface="Times New Roman" pitchFamily="18" charset="0"/>
            </a:endParaRPr>
          </a:p>
          <a:p>
            <a:pPr lvl="0" fontAlgn="base">
              <a:lnSpc>
                <a:spcPct val="150000"/>
              </a:lnSpc>
              <a:buFont typeface="Wingdings" pitchFamily="2" charset="2"/>
              <a:buChar char="q"/>
            </a:pPr>
            <a:r>
              <a:rPr lang="en-US" sz="1800" dirty="0" smtClean="0">
                <a:latin typeface="Times New Roman" pitchFamily="18" charset="0"/>
                <a:cs typeface="Times New Roman" pitchFamily="18" charset="0"/>
              </a:rPr>
              <a:t>They </a:t>
            </a:r>
            <a:r>
              <a:rPr lang="en-US" sz="1800" dirty="0" smtClean="0">
                <a:latin typeface="Times New Roman" pitchFamily="18" charset="0"/>
                <a:cs typeface="Times New Roman" pitchFamily="18" charset="0"/>
              </a:rPr>
              <a:t>need constant power.  </a:t>
            </a:r>
            <a:endParaRPr lang="en-US" sz="1800" dirty="0" smtClean="0">
              <a:latin typeface="Times New Roman" pitchFamily="18" charset="0"/>
              <a:cs typeface="Times New Roman" pitchFamily="18" charset="0"/>
            </a:endParaRPr>
          </a:p>
          <a:p>
            <a:pPr lvl="0" fontAlgn="base">
              <a:lnSpc>
                <a:spcPct val="150000"/>
              </a:lnSpc>
              <a:buFont typeface="Wingdings" pitchFamily="2" charset="2"/>
              <a:buChar char="q"/>
            </a:pP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perform relatively few tasks. </a:t>
            </a:r>
            <a:endParaRPr lang="en-US" sz="1800" dirty="0" smtClean="0">
              <a:latin typeface="Times New Roman" pitchFamily="18" charset="0"/>
              <a:cs typeface="Times New Roman" pitchFamily="18" charset="0"/>
            </a:endParaRPr>
          </a:p>
          <a:p>
            <a:pPr lvl="0" fontAlgn="base">
              <a:lnSpc>
                <a:spcPct val="150000"/>
              </a:lnSpc>
              <a:buFont typeface="Wingdings" pitchFamily="2" charset="2"/>
              <a:buChar char="q"/>
            </a:pPr>
            <a:r>
              <a:rPr lang="en-US" sz="1800" dirty="0" smtClean="0">
                <a:latin typeface="Times New Roman" pitchFamily="18" charset="0"/>
                <a:cs typeface="Times New Roman" pitchFamily="18" charset="0"/>
              </a:rPr>
              <a:t>They </a:t>
            </a:r>
            <a:r>
              <a:rPr lang="en-US" sz="1800" dirty="0" smtClean="0">
                <a:latin typeface="Times New Roman" pitchFamily="18" charset="0"/>
                <a:cs typeface="Times New Roman" pitchFamily="18" charset="0"/>
              </a:rPr>
              <a:t>have no emotions. </a:t>
            </a:r>
            <a:endParaRPr lang="en-US" sz="1800" dirty="0" smtClean="0">
              <a:latin typeface="Times New Roman" pitchFamily="18" charset="0"/>
              <a:cs typeface="Times New Roman" pitchFamily="18" charset="0"/>
            </a:endParaRPr>
          </a:p>
          <a:p>
            <a:pPr lvl="0" fontAlgn="base">
              <a:lnSpc>
                <a:spcPct val="150000"/>
              </a:lnSpc>
              <a:buFont typeface="Wingdings" pitchFamily="2" charset="2"/>
              <a:buChar char="q"/>
            </a:pPr>
            <a:r>
              <a:rPr lang="en-US" sz="1800" dirty="0" smtClean="0">
                <a:latin typeface="Times New Roman" pitchFamily="18" charset="0"/>
                <a:cs typeface="Times New Roman" pitchFamily="18" charset="0"/>
              </a:rPr>
              <a:t>They </a:t>
            </a:r>
            <a:r>
              <a:rPr lang="en-US" sz="1800" dirty="0" smtClean="0">
                <a:latin typeface="Times New Roman" pitchFamily="18" charset="0"/>
                <a:cs typeface="Times New Roman" pitchFamily="18" charset="0"/>
              </a:rPr>
              <a:t>impacts human interaction. </a:t>
            </a:r>
            <a:endParaRPr lang="en-US" sz="1800" dirty="0" smtClean="0">
              <a:latin typeface="Times New Roman" pitchFamily="18" charset="0"/>
              <a:cs typeface="Times New Roman" pitchFamily="18" charset="0"/>
            </a:endParaRPr>
          </a:p>
          <a:p>
            <a:pPr lvl="0" fontAlgn="base">
              <a:lnSpc>
                <a:spcPct val="150000"/>
              </a:lnSpc>
              <a:buFont typeface="Wingdings" pitchFamily="2" charset="2"/>
              <a:buChar char="q"/>
            </a:pPr>
            <a:r>
              <a:rPr lang="en-US" sz="1800" dirty="0" smtClean="0">
                <a:latin typeface="Times New Roman" pitchFamily="18" charset="0"/>
                <a:cs typeface="Times New Roman" pitchFamily="18" charset="0"/>
              </a:rPr>
              <a:t>They're expensive to install and run.</a:t>
            </a: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CONCLUSION</a:t>
            </a:r>
            <a:endParaRPr lang="en-US" b="1" dirty="0">
              <a:solidFill>
                <a:schemeClr val="tx1"/>
              </a:solidFill>
            </a:endParaRPr>
          </a:p>
        </p:txBody>
      </p:sp>
      <p:sp>
        <p:nvSpPr>
          <p:cNvPr id="3" name="Content Placeholder 2"/>
          <p:cNvSpPr>
            <a:spLocks noGrp="1"/>
          </p:cNvSpPr>
          <p:nvPr>
            <p:ph sz="quarter" idx="1"/>
          </p:nvPr>
        </p:nvSpPr>
        <p:spPr>
          <a:xfrm>
            <a:off x="285720" y="2000240"/>
            <a:ext cx="8503920" cy="4572000"/>
          </a:xfrm>
        </p:spPr>
        <p:txBody>
          <a:bodyPr>
            <a:normAutofit/>
          </a:bodyPr>
          <a:lstStyle/>
          <a:p>
            <a:pPr algn="just">
              <a:lnSpc>
                <a:spcPct val="150000"/>
              </a:lnSpc>
              <a:buFont typeface="Wingdings" pitchFamily="2" charset="2"/>
              <a:buChar char="q"/>
            </a:pPr>
            <a:r>
              <a:rPr lang="en-IN" sz="1800" dirty="0" smtClean="0">
                <a:latin typeface="Times New Roman" pitchFamily="18" charset="0"/>
                <a:cs typeface="Times New Roman" pitchFamily="18" charset="0"/>
              </a:rPr>
              <a:t>IOT or internet  of things is  the very important part  in both computer  and our daily lives.  </a:t>
            </a:r>
          </a:p>
          <a:p>
            <a:pPr algn="just">
              <a:lnSpc>
                <a:spcPct val="150000"/>
              </a:lnSpc>
              <a:buFont typeface="Wingdings" pitchFamily="2" charset="2"/>
              <a:buChar char="q"/>
            </a:pPr>
            <a:r>
              <a:rPr lang="en-IN" sz="1800" dirty="0" smtClean="0">
                <a:latin typeface="Times New Roman" pitchFamily="18" charset="0"/>
                <a:cs typeface="Times New Roman" pitchFamily="18" charset="0"/>
              </a:rPr>
              <a:t>We also tested the applications used to food servicing robot .</a:t>
            </a:r>
          </a:p>
          <a:p>
            <a:pPr algn="just">
              <a:lnSpc>
                <a:spcPct val="150000"/>
              </a:lnSpc>
              <a:buFont typeface="Wingdings" pitchFamily="2" charset="2"/>
              <a:buChar char="q"/>
            </a:pPr>
            <a:r>
              <a:rPr lang="en-IN" sz="1800" dirty="0" smtClean="0">
                <a:latin typeface="Times New Roman" pitchFamily="18" charset="0"/>
                <a:cs typeface="Times New Roman" pitchFamily="18" charset="0"/>
              </a:rPr>
              <a:t>Due to the new concept of Wireless Controlled robot using Bluetooth, Wi-Fi and IOT, In A Future we use this type of robot in our life for servicing food and for other work , so our project successful and its working amazing so our conclusion is good after complete our project .</a:t>
            </a:r>
            <a:endParaRPr lang="en-US" sz="1800" dirty="0" smtClean="0">
              <a:latin typeface="Times New Roman" pitchFamily="18" charset="0"/>
              <a:cs typeface="Times New Roman" pitchFamily="18" charset="0"/>
            </a:endParaRP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References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a:buNone/>
            </a:pPr>
            <a:r>
              <a:rPr lang="en-IN" sz="2000" dirty="0" smtClean="0">
                <a:latin typeface="Times New Roman" pitchFamily="18" charset="0"/>
                <a:cs typeface="Times New Roman" pitchFamily="18" charset="0"/>
              </a:rPr>
              <a:t>[1] </a:t>
            </a:r>
            <a:r>
              <a:rPr lang="en-IN" sz="2000" dirty="0" smtClean="0">
                <a:latin typeface="Times New Roman" pitchFamily="18" charset="0"/>
                <a:cs typeface="Times New Roman" pitchFamily="18" charset="0"/>
                <a:hlinkClick r:id="rId2"/>
              </a:rPr>
              <a:t>https://</a:t>
            </a:r>
            <a:r>
              <a:rPr lang="en-IN" sz="2000" dirty="0" smtClean="0">
                <a:latin typeface="Times New Roman" pitchFamily="18" charset="0"/>
                <a:cs typeface="Times New Roman" pitchFamily="18" charset="0"/>
                <a:hlinkClick r:id="rId2"/>
              </a:rPr>
              <a:t>compoindia.com</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(Last accessed: 15/06/2022)</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[2] </a:t>
            </a:r>
            <a:r>
              <a:rPr lang="en-IN" sz="2000" u="sng" dirty="0" smtClean="0">
                <a:latin typeface="Times New Roman" pitchFamily="18" charset="0"/>
                <a:cs typeface="Times New Roman" pitchFamily="18" charset="0"/>
                <a:hlinkClick r:id="rId3"/>
              </a:rPr>
              <a:t>https://www.arduino.cc/en/software</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(Last accessed: 10/07/2022) </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[3] </a:t>
            </a:r>
            <a:r>
              <a:rPr lang="en-IN" sz="2000" dirty="0" smtClean="0">
                <a:latin typeface="Times New Roman" pitchFamily="18" charset="0"/>
                <a:cs typeface="Times New Roman" pitchFamily="18" charset="0"/>
                <a:hlinkClick r:id="rId4"/>
              </a:rPr>
              <a:t>https://</a:t>
            </a:r>
            <a:r>
              <a:rPr lang="en-IN" sz="2000" dirty="0" smtClean="0">
                <a:latin typeface="Times New Roman" pitchFamily="18" charset="0"/>
                <a:cs typeface="Times New Roman" pitchFamily="18" charset="0"/>
                <a:hlinkClick r:id="rId4"/>
              </a:rPr>
              <a:t>www.shutterstock.com/search/car+drawing</a:t>
            </a:r>
            <a:r>
              <a:rPr lang="en-IN" sz="2000" dirty="0" smtClean="0">
                <a:latin typeface="Times New Roman" pitchFamily="18" charset="0"/>
                <a:cs typeface="Times New Roman" pitchFamily="18" charset="0"/>
              </a:rPr>
              <a:t>  </a:t>
            </a:r>
          </a:p>
          <a:p>
            <a:pPr>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Last accessed: 15/07/2022)</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[4] </a:t>
            </a:r>
            <a:r>
              <a:rPr lang="en-IN" sz="2000" dirty="0" smtClean="0">
                <a:latin typeface="Times New Roman" pitchFamily="18" charset="0"/>
                <a:cs typeface="Times New Roman" pitchFamily="18" charset="0"/>
                <a:hlinkClick r:id="rId5"/>
              </a:rPr>
              <a:t>https://</a:t>
            </a:r>
            <a:r>
              <a:rPr lang="en-IN" sz="2000" dirty="0" smtClean="0">
                <a:latin typeface="Times New Roman" pitchFamily="18" charset="0"/>
                <a:cs typeface="Times New Roman" pitchFamily="18" charset="0"/>
                <a:hlinkClick r:id="rId5"/>
              </a:rPr>
              <a:t>www.instructables.com/Smartphone-Controlled-RC-Car-Using-Arduino</a:t>
            </a:r>
            <a:r>
              <a:rPr lang="en-US"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Last accessed: 13/07/2022)</a:t>
            </a:r>
            <a:endParaRPr lang="en-US" sz="2000" dirty="0" smtClean="0">
              <a:latin typeface="Times New Roman" pitchFamily="18" charset="0"/>
              <a:cs typeface="Times New Roman" pitchFamily="18" charset="0"/>
            </a:endParaRPr>
          </a:p>
          <a:p>
            <a:pPr algn="just">
              <a:buNone/>
            </a:pP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57356" y="2857496"/>
            <a:ext cx="5572164" cy="1714512"/>
          </a:xfrm>
        </p:spPr>
        <p:txBody>
          <a:bodyPr>
            <a:normAutofit fontScale="77500" lnSpcReduction="20000"/>
          </a:bodyPr>
          <a:lstStyle/>
          <a:p>
            <a:pPr>
              <a:buNone/>
            </a:pPr>
            <a:r>
              <a:rPr lang="en-US" dirty="0" smtClean="0"/>
              <a:t>  </a:t>
            </a:r>
            <a:r>
              <a:rPr lang="en-US" sz="6400" dirty="0" smtClean="0">
                <a:solidFill>
                  <a:srgbClr val="FF0000"/>
                </a:solidFill>
              </a:rPr>
              <a:t>THANK YOU</a:t>
            </a:r>
            <a:r>
              <a:rPr lang="en-US" sz="8600" dirty="0" smtClean="0">
                <a:solidFill>
                  <a:srgbClr val="FF0000"/>
                </a:solidFill>
              </a:rPr>
              <a:t>☺!</a:t>
            </a:r>
            <a:endParaRPr lang="en-US" dirty="0" smtClean="0">
              <a:solidFill>
                <a:srgbClr val="FF0000"/>
              </a:solidFill>
            </a:endParaRPr>
          </a:p>
          <a:p>
            <a:pPr>
              <a:buNone/>
            </a:pPr>
            <a:r>
              <a:rPr lang="en-US" dirty="0" smtClean="0"/>
              <a:t>                          Have a nice day.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CONTENTS</a:t>
            </a:r>
            <a:endParaRPr lang="en-US" b="1" dirty="0">
              <a:solidFill>
                <a:schemeClr val="tx1"/>
              </a:solidFill>
            </a:endParaRPr>
          </a:p>
        </p:txBody>
      </p:sp>
      <p:sp>
        <p:nvSpPr>
          <p:cNvPr id="3" name="Content Placeholder 2"/>
          <p:cNvSpPr>
            <a:spLocks noGrp="1"/>
          </p:cNvSpPr>
          <p:nvPr>
            <p:ph sz="quarter" idx="1"/>
          </p:nvPr>
        </p:nvSpPr>
        <p:spPr/>
        <p:txBody>
          <a:bodyPr>
            <a:normAutofit fontScale="85000" lnSpcReduction="10000"/>
          </a:bodyPr>
          <a:lstStyle/>
          <a:p>
            <a:pPr algn="just">
              <a:lnSpc>
                <a:spcPct val="150000"/>
              </a:lnSpc>
              <a:buFont typeface="Wingdings" pitchFamily="2" charset="2"/>
              <a:buChar char="q"/>
            </a:pPr>
            <a:r>
              <a:rPr lang="en-US" sz="1800" dirty="0" smtClean="0">
                <a:latin typeface="Times New Roman" pitchFamily="18" charset="0"/>
                <a:cs typeface="Times New Roman" pitchFamily="18" charset="0"/>
              </a:rPr>
              <a:t> INTRODUCTION</a:t>
            </a:r>
          </a:p>
          <a:p>
            <a:pPr algn="just">
              <a:lnSpc>
                <a:spcPct val="150000"/>
              </a:lnSpc>
              <a:buFont typeface="Wingdings" pitchFamily="2" charset="2"/>
              <a:buChar char="q"/>
            </a:pPr>
            <a:r>
              <a:rPr lang="en-US" sz="1800" dirty="0" smtClean="0">
                <a:latin typeface="Times New Roman" pitchFamily="18" charset="0"/>
                <a:cs typeface="Times New Roman" pitchFamily="18" charset="0"/>
              </a:rPr>
              <a:t>WEEK </a:t>
            </a:r>
            <a:r>
              <a:rPr lang="en-US" sz="1800" dirty="0" smtClean="0">
                <a:latin typeface="Times New Roman" pitchFamily="18" charset="0"/>
                <a:cs typeface="Times New Roman" pitchFamily="18" charset="0"/>
              </a:rPr>
              <a:t>PLAN</a:t>
            </a:r>
            <a:endParaRPr lang="en-US" sz="1800" dirty="0" smtClean="0">
              <a:latin typeface="Times New Roman" pitchFamily="18" charset="0"/>
              <a:cs typeface="Times New Roman" pitchFamily="18" charset="0"/>
            </a:endParaRPr>
          </a:p>
          <a:p>
            <a:pPr algn="just">
              <a:lnSpc>
                <a:spcPct val="150000"/>
              </a:lnSpc>
              <a:buFont typeface="Wingdings" pitchFamily="2" charset="2"/>
              <a:buChar char="q"/>
            </a:pPr>
            <a:r>
              <a:rPr lang="en-US" sz="1800" dirty="0" smtClean="0">
                <a:latin typeface="Times New Roman" pitchFamily="18" charset="0"/>
                <a:cs typeface="Times New Roman" pitchFamily="18" charset="0"/>
              </a:rPr>
              <a:t> HARDWARE REQUIREMENTS</a:t>
            </a:r>
          </a:p>
          <a:p>
            <a:pPr algn="just">
              <a:lnSpc>
                <a:spcPct val="150000"/>
              </a:lnSpc>
              <a:buFont typeface="Wingdings" pitchFamily="2" charset="2"/>
              <a:buChar char="q"/>
            </a:pPr>
            <a:r>
              <a:rPr lang="en-US" sz="1800" dirty="0" smtClean="0">
                <a:latin typeface="Times New Roman" pitchFamily="18" charset="0"/>
                <a:cs typeface="Times New Roman" pitchFamily="18" charset="0"/>
              </a:rPr>
              <a:t> SOFTWARE </a:t>
            </a:r>
            <a:r>
              <a:rPr lang="en-US" sz="1800" dirty="0" smtClean="0">
                <a:latin typeface="Times New Roman" pitchFamily="18" charset="0"/>
                <a:cs typeface="Times New Roman" pitchFamily="18" charset="0"/>
              </a:rPr>
              <a:t>REQUIREMENTS</a:t>
            </a:r>
          </a:p>
          <a:p>
            <a:pPr algn="just">
              <a:lnSpc>
                <a:spcPct val="150000"/>
              </a:lnSpc>
              <a:buFont typeface="Wingdings" pitchFamily="2" charset="2"/>
              <a:buChar char="q"/>
            </a:pPr>
            <a:r>
              <a:rPr lang="en-US" sz="1800" dirty="0" smtClean="0">
                <a:latin typeface="Times New Roman" pitchFamily="18" charset="0"/>
                <a:cs typeface="Times New Roman" pitchFamily="18" charset="0"/>
              </a:rPr>
              <a:t>DESIGN</a:t>
            </a:r>
            <a:endParaRPr lang="en-US" sz="1800" dirty="0" smtClean="0">
              <a:latin typeface="Times New Roman" pitchFamily="18" charset="0"/>
              <a:cs typeface="Times New Roman" pitchFamily="18" charset="0"/>
            </a:endParaRPr>
          </a:p>
          <a:p>
            <a:pPr algn="just">
              <a:lnSpc>
                <a:spcPct val="150000"/>
              </a:lnSpc>
              <a:buFont typeface="Wingdings" pitchFamily="2" charset="2"/>
              <a:buChar char="q"/>
            </a:pPr>
            <a:r>
              <a:rPr lang="en-US" sz="1800" dirty="0" smtClean="0">
                <a:latin typeface="Times New Roman" pitchFamily="18" charset="0"/>
                <a:cs typeface="Times New Roman" pitchFamily="18" charset="0"/>
              </a:rPr>
              <a:t> ROBOT WORKING </a:t>
            </a:r>
            <a:r>
              <a:rPr lang="en-US" sz="1800" dirty="0" smtClean="0">
                <a:latin typeface="Times New Roman" pitchFamily="18" charset="0"/>
                <a:cs typeface="Times New Roman" pitchFamily="18" charset="0"/>
              </a:rPr>
              <a:t>PRINCIPLE</a:t>
            </a:r>
          </a:p>
          <a:p>
            <a:pPr algn="just">
              <a:lnSpc>
                <a:spcPct val="150000"/>
              </a:lnSpc>
              <a:buFont typeface="Wingdings" pitchFamily="2" charset="2"/>
              <a:buChar char="q"/>
            </a:pPr>
            <a:r>
              <a:rPr lang="en-US" sz="1800" dirty="0" smtClean="0">
                <a:latin typeface="Times New Roman" pitchFamily="18" charset="0"/>
                <a:cs typeface="Times New Roman" pitchFamily="18" charset="0"/>
              </a:rPr>
              <a:t>APPLICATION</a:t>
            </a:r>
            <a:endParaRPr lang="en-US" sz="1800" dirty="0" smtClean="0">
              <a:latin typeface="Times New Roman" pitchFamily="18" charset="0"/>
              <a:cs typeface="Times New Roman" pitchFamily="18" charset="0"/>
            </a:endParaRPr>
          </a:p>
          <a:p>
            <a:pPr algn="just">
              <a:lnSpc>
                <a:spcPct val="150000"/>
              </a:lnSpc>
              <a:buFont typeface="Wingdings" pitchFamily="2" charset="2"/>
              <a:buChar char="q"/>
            </a:pPr>
            <a:r>
              <a:rPr lang="en-US" sz="1800" dirty="0" smtClean="0">
                <a:latin typeface="Times New Roman" pitchFamily="18" charset="0"/>
                <a:cs typeface="Times New Roman" pitchFamily="18" charset="0"/>
              </a:rPr>
              <a:t>ADVANTAGES</a:t>
            </a:r>
          </a:p>
          <a:p>
            <a:pPr algn="just">
              <a:lnSpc>
                <a:spcPct val="150000"/>
              </a:lnSpc>
              <a:buFont typeface="Wingdings" pitchFamily="2" charset="2"/>
              <a:buChar char="q"/>
            </a:pPr>
            <a:r>
              <a:rPr lang="en-US" sz="1800" dirty="0" smtClean="0">
                <a:latin typeface="Times New Roman" pitchFamily="18" charset="0"/>
                <a:cs typeface="Times New Roman" pitchFamily="18" charset="0"/>
              </a:rPr>
              <a:t>DISADVANTAGES</a:t>
            </a:r>
            <a:endParaRPr lang="en-US" sz="1800" dirty="0" smtClean="0">
              <a:latin typeface="Times New Roman" pitchFamily="18" charset="0"/>
              <a:cs typeface="Times New Roman" pitchFamily="18" charset="0"/>
            </a:endParaRPr>
          </a:p>
          <a:p>
            <a:pPr algn="just">
              <a:lnSpc>
                <a:spcPct val="150000"/>
              </a:lnSpc>
              <a:buFont typeface="Wingdings" pitchFamily="2" charset="2"/>
              <a:buChar char="q"/>
            </a:pPr>
            <a:r>
              <a:rPr lang="en-US" sz="1800" dirty="0" smtClean="0">
                <a:latin typeface="Times New Roman" pitchFamily="18" charset="0"/>
                <a:cs typeface="Times New Roman" pitchFamily="18" charset="0"/>
              </a:rPr>
              <a:t>RESULT</a:t>
            </a:r>
            <a:endParaRPr lang="en-US" sz="1800" dirty="0" smtClean="0">
              <a:latin typeface="Times New Roman" pitchFamily="18" charset="0"/>
              <a:cs typeface="Times New Roman" pitchFamily="18" charset="0"/>
            </a:endParaRPr>
          </a:p>
          <a:p>
            <a:pPr algn="just">
              <a:lnSpc>
                <a:spcPct val="150000"/>
              </a:lnSpc>
              <a:buFont typeface="Wingdings" pitchFamily="2" charset="2"/>
              <a:buChar char="q"/>
            </a:pPr>
            <a:r>
              <a:rPr lang="en-US" sz="1800" dirty="0" smtClean="0">
                <a:latin typeface="Times New Roman" pitchFamily="18" charset="0"/>
                <a:cs typeface="Times New Roman" pitchFamily="18" charset="0"/>
              </a:rPr>
              <a:t>CONCLUSION</a:t>
            </a:r>
          </a:p>
          <a:p>
            <a:pPr algn="just">
              <a:lnSpc>
                <a:spcPct val="150000"/>
              </a:lnSpc>
              <a:buFont typeface="Wingdings" pitchFamily="2" charset="2"/>
              <a:buChar char="q"/>
            </a:pPr>
            <a:r>
              <a:rPr lang="en-US" sz="1800" dirty="0" smtClean="0">
                <a:latin typeface="Times New Roman" pitchFamily="18" charset="0"/>
                <a:cs typeface="Times New Roman" pitchFamily="18" charset="0"/>
              </a:rPr>
              <a:t>REFERENCES </a:t>
            </a: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INTRODUCTION</a:t>
            </a:r>
            <a:r>
              <a:rPr lang="en-US" b="1"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785926"/>
            <a:ext cx="8234200" cy="3071834"/>
          </a:xfrm>
        </p:spPr>
        <p:txBody>
          <a:bodyPr>
            <a:noAutofit/>
          </a:bodyPr>
          <a:lstStyle/>
          <a:p>
            <a:pPr algn="just">
              <a:lnSpc>
                <a:spcPct val="200000"/>
              </a:lnSpc>
              <a:buFont typeface="Wingdings" pitchFamily="2" charset="2"/>
              <a:buChar char="q"/>
            </a:pPr>
            <a:r>
              <a:rPr lang="en-US" sz="1600" dirty="0" smtClean="0">
                <a:latin typeface="Times New Roman" pitchFamily="18" charset="0"/>
                <a:cs typeface="Times New Roman" pitchFamily="18" charset="0"/>
              </a:rPr>
              <a:t>In This Robot We Show controlling by wireless for serving food and medicine , So this robot can serve anything without human support , we can stay our chair and control by mobile and give command and he follow that command and do that work .</a:t>
            </a:r>
          </a:p>
          <a:p>
            <a:pPr algn="just">
              <a:lnSpc>
                <a:spcPct val="200000"/>
              </a:lnSpc>
              <a:buFont typeface="Wingdings" pitchFamily="2" charset="2"/>
              <a:buChar char="q"/>
            </a:pPr>
            <a:r>
              <a:rPr lang="en-US" sz="1600" dirty="0" smtClean="0">
                <a:latin typeface="Times New Roman" pitchFamily="18" charset="0"/>
                <a:cs typeface="Times New Roman" pitchFamily="18" charset="0"/>
              </a:rPr>
              <a:t> In this robot we show automatic  hand sanitizer when any one come for taking food that time he can sanitize his hand with our touch any think .</a:t>
            </a:r>
          </a:p>
          <a:p>
            <a:pPr algn="just">
              <a:lnSpc>
                <a:spcPct val="200000"/>
              </a:lnSpc>
              <a:buFont typeface="Wingdings" pitchFamily="2" charset="2"/>
              <a:buChar char="q"/>
            </a:pPr>
            <a:r>
              <a:rPr lang="en-US" sz="1600" dirty="0" smtClean="0">
                <a:latin typeface="Times New Roman" pitchFamily="18" charset="0"/>
                <a:cs typeface="Times New Roman" pitchFamily="18" charset="0"/>
              </a:rPr>
              <a:t>Our robot help for area like if we want to serve medicine in hospital and there are covid patient and we don't want to go on there then we can use this robot on there for service medicine and food .</a:t>
            </a:r>
          </a:p>
          <a:p>
            <a:pPr algn="just">
              <a:lnSpc>
                <a:spcPct val="150000"/>
              </a:lnSpc>
              <a:buFont typeface="Wingdings" pitchFamily="2" charset="2"/>
              <a:buChar char="q"/>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WEEK PLAN</a:t>
            </a:r>
            <a:endParaRPr lang="en-US" b="1" dirty="0">
              <a:solidFill>
                <a:schemeClr val="tx1"/>
              </a:solidFill>
            </a:endParaRPr>
          </a:p>
        </p:txBody>
      </p:sp>
      <p:graphicFrame>
        <p:nvGraphicFramePr>
          <p:cNvPr id="6" name="Content Placeholder 5"/>
          <p:cNvGraphicFramePr>
            <a:graphicFrameLocks noGrp="1"/>
          </p:cNvGraphicFramePr>
          <p:nvPr>
            <p:ph sz="quarter" idx="1"/>
          </p:nvPr>
        </p:nvGraphicFramePr>
        <p:xfrm>
          <a:off x="301625" y="1527175"/>
          <a:ext cx="8504238" cy="4226560"/>
        </p:xfrm>
        <a:graphic>
          <a:graphicData uri="http://schemas.openxmlformats.org/drawingml/2006/table">
            <a:tbl>
              <a:tblPr firstRow="1" bandRow="1">
                <a:tableStyleId>{5C22544A-7EE6-4342-B048-85BDC9FD1C3A}</a:tableStyleId>
              </a:tblPr>
              <a:tblGrid>
                <a:gridCol w="1055665"/>
                <a:gridCol w="744857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PLAN</a:t>
                      </a:r>
                    </a:p>
                  </a:txBody>
                  <a:tcPr/>
                </a:tc>
              </a:tr>
              <a:tr h="370840">
                <a:tc>
                  <a:txBody>
                    <a:bodyPr/>
                    <a:lstStyle/>
                    <a:p>
                      <a:r>
                        <a:rPr lang="en-US" sz="1400" dirty="0" smtClean="0">
                          <a:latin typeface="Times New Roman" pitchFamily="18" charset="0"/>
                          <a:cs typeface="Times New Roman" pitchFamily="18" charset="0"/>
                        </a:rPr>
                        <a:t>Week</a:t>
                      </a:r>
                      <a:r>
                        <a:rPr lang="en-US" sz="1400" baseline="0" dirty="0" smtClean="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Study about</a:t>
                      </a:r>
                      <a:r>
                        <a:rPr lang="en-US" sz="1400" baseline="0" dirty="0" smtClean="0">
                          <a:latin typeface="Times New Roman" pitchFamily="18" charset="0"/>
                          <a:cs typeface="Times New Roman" pitchFamily="18" charset="0"/>
                        </a:rPr>
                        <a:t> the mechanism of components used in this project.</a:t>
                      </a:r>
                      <a:endParaRPr lang="en-US" sz="1400" dirty="0" smtClean="0">
                        <a:latin typeface="Times New Roman" pitchFamily="18" charset="0"/>
                        <a:cs typeface="Times New Roman" pitchFamily="18" charset="0"/>
                      </a:endParaRPr>
                    </a:p>
                  </a:txBody>
                  <a:tcPr/>
                </a:tc>
              </a:tr>
              <a:tr h="370840">
                <a:tc>
                  <a:txBody>
                    <a:bodyPr/>
                    <a:lstStyle/>
                    <a:p>
                      <a:r>
                        <a:rPr lang="en-US" sz="1400" dirty="0" smtClean="0">
                          <a:latin typeface="Times New Roman" pitchFamily="18" charset="0"/>
                          <a:cs typeface="Times New Roman" pitchFamily="18" charset="0"/>
                        </a:rPr>
                        <a:t>Week</a:t>
                      </a:r>
                      <a:r>
                        <a:rPr lang="en-US" sz="1400" baseline="0" dirty="0" smtClean="0">
                          <a:latin typeface="Times New Roman" pitchFamily="18" charset="0"/>
                          <a:cs typeface="Times New Roman" pitchFamily="18" charset="0"/>
                        </a:rPr>
                        <a:t>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Learn about</a:t>
                      </a:r>
                      <a:r>
                        <a:rPr lang="en-US" sz="1400" baseline="0" dirty="0" smtClean="0">
                          <a:latin typeface="Times New Roman" pitchFamily="18" charset="0"/>
                          <a:cs typeface="Times New Roman" pitchFamily="18" charset="0"/>
                        </a:rPr>
                        <a:t> Arduino IDE environment and basics of its programming.</a:t>
                      </a:r>
                      <a:endParaRPr lang="en-US" sz="1400" dirty="0" smtClean="0">
                        <a:latin typeface="Times New Roman" pitchFamily="18" charset="0"/>
                        <a:cs typeface="Times New Roman" pitchFamily="18" charset="0"/>
                      </a:endParaRPr>
                    </a:p>
                  </a:txBody>
                  <a:tcPr/>
                </a:tc>
              </a:tr>
              <a:tr h="370840">
                <a:tc>
                  <a:txBody>
                    <a:bodyPr/>
                    <a:lstStyle/>
                    <a:p>
                      <a:r>
                        <a:rPr lang="en-US" sz="1400" dirty="0" smtClean="0">
                          <a:latin typeface="Times New Roman" pitchFamily="18" charset="0"/>
                          <a:cs typeface="Times New Roman" pitchFamily="18" charset="0"/>
                        </a:rPr>
                        <a:t>Week 3</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Work on Humanoid Robot</a:t>
                      </a:r>
                      <a:r>
                        <a:rPr lang="en-US" sz="1400" baseline="0" dirty="0" smtClean="0">
                          <a:latin typeface="Times New Roman" pitchFamily="18" charset="0"/>
                          <a:cs typeface="Times New Roman" pitchFamily="18" charset="0"/>
                        </a:rPr>
                        <a:t> mechanism of  model and lower part connection.</a:t>
                      </a:r>
                      <a:endParaRPr lang="en-US" sz="1400" dirty="0" smtClean="0">
                        <a:latin typeface="Times New Roman" pitchFamily="18" charset="0"/>
                        <a:cs typeface="Times New Roman" pitchFamily="18" charset="0"/>
                      </a:endParaRPr>
                    </a:p>
                  </a:txBody>
                  <a:tcPr/>
                </a:tc>
              </a:tr>
              <a:tr h="370840">
                <a:tc>
                  <a:txBody>
                    <a:bodyPr/>
                    <a:lstStyle/>
                    <a:p>
                      <a:r>
                        <a:rPr lang="en-US" sz="1400" dirty="0" smtClean="0">
                          <a:latin typeface="Times New Roman" pitchFamily="18" charset="0"/>
                          <a:cs typeface="Times New Roman" pitchFamily="18" charset="0"/>
                        </a:rPr>
                        <a:t>Week 4</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Work on middle part , Bluetooth speaker and automatic hand sanitizer connection of humanoid Robot model .</a:t>
                      </a:r>
                    </a:p>
                  </a:txBody>
                  <a:tcPr/>
                </a:tc>
              </a:tr>
              <a:tr h="370840">
                <a:tc>
                  <a:txBody>
                    <a:bodyPr/>
                    <a:lstStyle/>
                    <a:p>
                      <a:r>
                        <a:rPr lang="en-US" sz="1400" dirty="0" smtClean="0">
                          <a:latin typeface="Times New Roman" pitchFamily="18" charset="0"/>
                          <a:cs typeface="Times New Roman" pitchFamily="18" charset="0"/>
                        </a:rPr>
                        <a:t>Week 5</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Integrate Robot models and code for it.</a:t>
                      </a:r>
                    </a:p>
                  </a:txBody>
                  <a:tcPr/>
                </a:tc>
              </a:tr>
              <a:tr h="370840">
                <a:tc>
                  <a:txBody>
                    <a:bodyPr/>
                    <a:lstStyle/>
                    <a:p>
                      <a:r>
                        <a:rPr lang="en-US" sz="1400" dirty="0" smtClean="0">
                          <a:latin typeface="Times New Roman" pitchFamily="18" charset="0"/>
                          <a:cs typeface="Times New Roman" pitchFamily="18" charset="0"/>
                        </a:rPr>
                        <a:t>Week 6</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Work on upload the code in Arduino IDE.</a:t>
                      </a:r>
                    </a:p>
                  </a:txBody>
                  <a:tcPr/>
                </a:tc>
              </a:tr>
              <a:tr h="370840">
                <a:tc>
                  <a:txBody>
                    <a:bodyPr/>
                    <a:lstStyle/>
                    <a:p>
                      <a:r>
                        <a:rPr lang="en-US" sz="1400" dirty="0" smtClean="0">
                          <a:latin typeface="Times New Roman" pitchFamily="18" charset="0"/>
                          <a:cs typeface="Times New Roman" pitchFamily="18" charset="0"/>
                        </a:rPr>
                        <a:t>Week 7</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Work on design body part for humanoid servicing robot.</a:t>
                      </a:r>
                      <a:r>
                        <a:rPr lang="en-US" sz="1400" dirty="0" smtClean="0">
                          <a:latin typeface="Times New Roman" pitchFamily="18" charset="0"/>
                          <a:cs typeface="Times New Roman" pitchFamily="18" charset="0"/>
                        </a:rPr>
                        <a:t> </a:t>
                      </a:r>
                    </a:p>
                  </a:txBody>
                  <a:tcPr/>
                </a:tc>
              </a:tr>
              <a:tr h="370840">
                <a:tc>
                  <a:txBody>
                    <a:bodyPr/>
                    <a:lstStyle/>
                    <a:p>
                      <a:r>
                        <a:rPr lang="en-US" sz="1400" dirty="0" smtClean="0">
                          <a:latin typeface="Times New Roman" pitchFamily="18" charset="0"/>
                          <a:cs typeface="Times New Roman" pitchFamily="18" charset="0"/>
                        </a:rPr>
                        <a:t>Week 8</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Code for the desired output generation</a:t>
                      </a:r>
                      <a:r>
                        <a:rPr lang="en-US" sz="1400" baseline="0" dirty="0" smtClean="0">
                          <a:latin typeface="Times New Roman" pitchFamily="18" charset="0"/>
                          <a:cs typeface="Times New Roman" pitchFamily="18" charset="0"/>
                        </a:rPr>
                        <a:t> of the model and feed it into the system.</a:t>
                      </a:r>
                      <a:endParaRPr lang="en-US" sz="1400" dirty="0" smtClean="0">
                        <a:latin typeface="Times New Roman" pitchFamily="18" charset="0"/>
                        <a:cs typeface="Times New Roman" pitchFamily="18" charset="0"/>
                      </a:endParaRPr>
                    </a:p>
                  </a:txBody>
                  <a:tcPr/>
                </a:tc>
              </a:tr>
              <a:tr h="370840">
                <a:tc>
                  <a:txBody>
                    <a:bodyPr/>
                    <a:lstStyle/>
                    <a:p>
                      <a:r>
                        <a:rPr lang="en-US" sz="1400" dirty="0" smtClean="0">
                          <a:latin typeface="Times New Roman" pitchFamily="18" charset="0"/>
                          <a:cs typeface="Times New Roman" pitchFamily="18" charset="0"/>
                        </a:rPr>
                        <a:t>Week 9 </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Testing</a:t>
                      </a:r>
                      <a:r>
                        <a:rPr lang="en-US" sz="1400" baseline="0" dirty="0" smtClean="0">
                          <a:latin typeface="Times New Roman" pitchFamily="18" charset="0"/>
                          <a:cs typeface="Times New Roman" pitchFamily="18" charset="0"/>
                        </a:rPr>
                        <a:t> phase of the model and debugging.</a:t>
                      </a:r>
                      <a:endParaRPr lang="en-US" sz="1400" dirty="0" smtClean="0">
                        <a:latin typeface="Times New Roman" pitchFamily="18" charset="0"/>
                        <a:cs typeface="Times New Roman" pitchFamily="18" charset="0"/>
                      </a:endParaRPr>
                    </a:p>
                  </a:txBody>
                  <a:tcPr/>
                </a:tc>
              </a:tr>
              <a:tr h="370840">
                <a:tc>
                  <a:txBody>
                    <a:bodyPr/>
                    <a:lstStyle/>
                    <a:p>
                      <a:r>
                        <a:rPr lang="en-US" sz="1400" dirty="0" smtClean="0">
                          <a:latin typeface="Times New Roman" pitchFamily="18" charset="0"/>
                          <a:cs typeface="Times New Roman" pitchFamily="18" charset="0"/>
                        </a:rPr>
                        <a:t>Week 10</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Debugging</a:t>
                      </a:r>
                      <a:r>
                        <a:rPr lang="en-US" sz="1400" baseline="0" dirty="0" smtClean="0">
                          <a:latin typeface="Times New Roman" pitchFamily="18" charset="0"/>
                          <a:cs typeface="Times New Roman" pitchFamily="18" charset="0"/>
                        </a:rPr>
                        <a:t> if any and prepare reports and present.</a:t>
                      </a:r>
                      <a:endParaRPr lang="en-US" sz="1400"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rPr>
              <a:t>Hardware Requirements</a:t>
            </a:r>
            <a:endParaRPr lang="en-US" sz="3200" b="1" dirty="0">
              <a:solidFill>
                <a:schemeClr val="tx1"/>
              </a:solidFill>
            </a:endParaRPr>
          </a:p>
        </p:txBody>
      </p:sp>
      <p:pic>
        <p:nvPicPr>
          <p:cNvPr id="4" name="Content Placeholder 3" descr="1.PNG"/>
          <p:cNvPicPr>
            <a:picLocks noGrp="1" noChangeAspect="1"/>
          </p:cNvPicPr>
          <p:nvPr>
            <p:ph sz="quarter" idx="1"/>
          </p:nvPr>
        </p:nvPicPr>
        <p:blipFill>
          <a:blip r:embed="rId2"/>
          <a:stretch>
            <a:fillRect/>
          </a:stretch>
        </p:blipFill>
        <p:spPr>
          <a:xfrm>
            <a:off x="285720" y="1500174"/>
            <a:ext cx="2972215" cy="2305372"/>
          </a:xfrm>
        </p:spPr>
      </p:pic>
      <p:pic>
        <p:nvPicPr>
          <p:cNvPr id="5" name="Picture 4" descr="2.PNG"/>
          <p:cNvPicPr>
            <a:picLocks noChangeAspect="1"/>
          </p:cNvPicPr>
          <p:nvPr/>
        </p:nvPicPr>
        <p:blipFill>
          <a:blip r:embed="rId3"/>
          <a:stretch>
            <a:fillRect/>
          </a:stretch>
        </p:blipFill>
        <p:spPr>
          <a:xfrm>
            <a:off x="3286116" y="1500175"/>
            <a:ext cx="3000396" cy="2286016"/>
          </a:xfrm>
          <a:prstGeom prst="rect">
            <a:avLst/>
          </a:prstGeom>
        </p:spPr>
      </p:pic>
      <p:pic>
        <p:nvPicPr>
          <p:cNvPr id="6" name="Picture 5" descr="3.PNG"/>
          <p:cNvPicPr>
            <a:picLocks noChangeAspect="1"/>
          </p:cNvPicPr>
          <p:nvPr/>
        </p:nvPicPr>
        <p:blipFill>
          <a:blip r:embed="rId4"/>
          <a:stretch>
            <a:fillRect/>
          </a:stretch>
        </p:blipFill>
        <p:spPr>
          <a:xfrm>
            <a:off x="285720" y="3857628"/>
            <a:ext cx="2928958" cy="2428892"/>
          </a:xfrm>
          <a:prstGeom prst="rect">
            <a:avLst/>
          </a:prstGeom>
        </p:spPr>
      </p:pic>
      <p:pic>
        <p:nvPicPr>
          <p:cNvPr id="7" name="Picture 6" descr="4.PNG"/>
          <p:cNvPicPr>
            <a:picLocks noChangeAspect="1"/>
          </p:cNvPicPr>
          <p:nvPr/>
        </p:nvPicPr>
        <p:blipFill>
          <a:blip r:embed="rId5"/>
          <a:stretch>
            <a:fillRect/>
          </a:stretch>
        </p:blipFill>
        <p:spPr>
          <a:xfrm>
            <a:off x="6357950" y="1494431"/>
            <a:ext cx="2581654" cy="2291759"/>
          </a:xfrm>
          <a:prstGeom prst="rect">
            <a:avLst/>
          </a:prstGeom>
        </p:spPr>
      </p:pic>
      <p:pic>
        <p:nvPicPr>
          <p:cNvPr id="9" name="Picture 8" descr="6.PNG"/>
          <p:cNvPicPr>
            <a:picLocks noChangeAspect="1"/>
          </p:cNvPicPr>
          <p:nvPr/>
        </p:nvPicPr>
        <p:blipFill>
          <a:blip r:embed="rId6"/>
          <a:stretch>
            <a:fillRect/>
          </a:stretch>
        </p:blipFill>
        <p:spPr>
          <a:xfrm>
            <a:off x="3286116" y="3857628"/>
            <a:ext cx="2271954" cy="2399234"/>
          </a:xfrm>
          <a:prstGeom prst="rect">
            <a:avLst/>
          </a:prstGeom>
        </p:spPr>
      </p:pic>
      <p:pic>
        <p:nvPicPr>
          <p:cNvPr id="10" name="Content Placeholder 3" descr="5.PNG"/>
          <p:cNvPicPr>
            <a:picLocks noChangeAspect="1"/>
          </p:cNvPicPr>
          <p:nvPr/>
        </p:nvPicPr>
        <p:blipFill>
          <a:blip r:embed="rId7"/>
          <a:stretch>
            <a:fillRect/>
          </a:stretch>
        </p:blipFill>
        <p:spPr>
          <a:xfrm>
            <a:off x="5643570" y="3857628"/>
            <a:ext cx="3286148" cy="235745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Cont…</a:t>
            </a:r>
            <a:endParaRPr lang="en-US" b="1" dirty="0">
              <a:solidFill>
                <a:schemeClr val="tx1"/>
              </a:solidFill>
            </a:endParaRPr>
          </a:p>
        </p:txBody>
      </p:sp>
      <p:pic>
        <p:nvPicPr>
          <p:cNvPr id="6" name="Picture 5" descr="7.PNG"/>
          <p:cNvPicPr>
            <a:picLocks noChangeAspect="1"/>
          </p:cNvPicPr>
          <p:nvPr/>
        </p:nvPicPr>
        <p:blipFill>
          <a:blip r:embed="rId2"/>
          <a:stretch>
            <a:fillRect/>
          </a:stretch>
        </p:blipFill>
        <p:spPr>
          <a:xfrm>
            <a:off x="214282" y="1428736"/>
            <a:ext cx="2886554" cy="2584380"/>
          </a:xfrm>
          <a:prstGeom prst="rect">
            <a:avLst/>
          </a:prstGeom>
        </p:spPr>
      </p:pic>
      <p:pic>
        <p:nvPicPr>
          <p:cNvPr id="7" name="Picture 6" descr="9.PNG"/>
          <p:cNvPicPr>
            <a:picLocks noChangeAspect="1"/>
          </p:cNvPicPr>
          <p:nvPr/>
        </p:nvPicPr>
        <p:blipFill>
          <a:blip r:embed="rId3"/>
          <a:stretch>
            <a:fillRect/>
          </a:stretch>
        </p:blipFill>
        <p:spPr>
          <a:xfrm>
            <a:off x="6429388" y="3857628"/>
            <a:ext cx="2428892" cy="2428892"/>
          </a:xfrm>
          <a:prstGeom prst="rect">
            <a:avLst/>
          </a:prstGeom>
        </p:spPr>
      </p:pic>
      <p:pic>
        <p:nvPicPr>
          <p:cNvPr id="8" name="Picture 7" descr="8.PNG"/>
          <p:cNvPicPr>
            <a:picLocks noChangeAspect="1"/>
          </p:cNvPicPr>
          <p:nvPr/>
        </p:nvPicPr>
        <p:blipFill>
          <a:blip r:embed="rId4"/>
          <a:stretch>
            <a:fillRect/>
          </a:stretch>
        </p:blipFill>
        <p:spPr>
          <a:xfrm>
            <a:off x="3143240" y="4214818"/>
            <a:ext cx="3214710" cy="1440687"/>
          </a:xfrm>
          <a:prstGeom prst="rect">
            <a:avLst/>
          </a:prstGeom>
        </p:spPr>
      </p:pic>
      <p:pic>
        <p:nvPicPr>
          <p:cNvPr id="9" name="Picture 8" descr="10.PNG"/>
          <p:cNvPicPr>
            <a:picLocks noChangeAspect="1"/>
          </p:cNvPicPr>
          <p:nvPr/>
        </p:nvPicPr>
        <p:blipFill>
          <a:blip r:embed="rId5"/>
          <a:stretch>
            <a:fillRect/>
          </a:stretch>
        </p:blipFill>
        <p:spPr>
          <a:xfrm>
            <a:off x="6286512" y="1428736"/>
            <a:ext cx="2643206" cy="2357454"/>
          </a:xfrm>
          <a:prstGeom prst="rect">
            <a:avLst/>
          </a:prstGeom>
        </p:spPr>
      </p:pic>
      <p:pic>
        <p:nvPicPr>
          <p:cNvPr id="10" name="Picture 9" descr="11.PNG"/>
          <p:cNvPicPr>
            <a:picLocks noChangeAspect="1"/>
          </p:cNvPicPr>
          <p:nvPr/>
        </p:nvPicPr>
        <p:blipFill>
          <a:blip r:embed="rId6"/>
          <a:stretch>
            <a:fillRect/>
          </a:stretch>
        </p:blipFill>
        <p:spPr>
          <a:xfrm>
            <a:off x="214282" y="4062488"/>
            <a:ext cx="2857520" cy="2224032"/>
          </a:xfrm>
          <a:prstGeom prst="rect">
            <a:avLst/>
          </a:prstGeom>
        </p:spPr>
      </p:pic>
      <p:pic>
        <p:nvPicPr>
          <p:cNvPr id="11" name="Picture 10" descr="12.PNG"/>
          <p:cNvPicPr>
            <a:picLocks noChangeAspect="1"/>
          </p:cNvPicPr>
          <p:nvPr/>
        </p:nvPicPr>
        <p:blipFill>
          <a:blip r:embed="rId7"/>
          <a:stretch>
            <a:fillRect/>
          </a:stretch>
        </p:blipFill>
        <p:spPr>
          <a:xfrm>
            <a:off x="3143240" y="1428736"/>
            <a:ext cx="3077156" cy="250033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Software Requirements</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342900" indent="-342900">
              <a:buNone/>
            </a:pPr>
            <a:r>
              <a:rPr lang="en-US" sz="1800" b="1" dirty="0" smtClean="0"/>
              <a:t>1.  Arduino </a:t>
            </a:r>
            <a:r>
              <a:rPr lang="en-US" sz="1800" b="1" dirty="0" smtClean="0"/>
              <a:t>IDE</a:t>
            </a:r>
          </a:p>
          <a:p>
            <a:pPr>
              <a:buNone/>
            </a:pPr>
            <a:endParaRPr lang="en-US" sz="1200" dirty="0" smtClean="0"/>
          </a:p>
          <a:p>
            <a:pPr>
              <a:buNone/>
            </a:pPr>
            <a:endParaRPr lang="en-US" sz="1800" dirty="0"/>
          </a:p>
        </p:txBody>
      </p:sp>
      <p:pic>
        <p:nvPicPr>
          <p:cNvPr id="5" name="Picture 4" descr="arduino-ide.png"/>
          <p:cNvPicPr/>
          <p:nvPr/>
        </p:nvPicPr>
        <p:blipFill>
          <a:blip r:embed="rId2"/>
          <a:stretch>
            <a:fillRect/>
          </a:stretch>
        </p:blipFill>
        <p:spPr>
          <a:xfrm>
            <a:off x="714348" y="1928802"/>
            <a:ext cx="6715172" cy="42862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Cont…</a:t>
            </a:r>
            <a:endParaRPr lang="en-US" b="1" dirty="0">
              <a:solidFill>
                <a:schemeClr val="tx1"/>
              </a:solidFill>
            </a:endParaRPr>
          </a:p>
        </p:txBody>
      </p:sp>
      <p:sp>
        <p:nvSpPr>
          <p:cNvPr id="5" name="Content Placeholder 4"/>
          <p:cNvSpPr>
            <a:spLocks noGrp="1"/>
          </p:cNvSpPr>
          <p:nvPr>
            <p:ph sz="quarter" idx="1"/>
          </p:nvPr>
        </p:nvSpPr>
        <p:spPr>
          <a:xfrm>
            <a:off x="285720" y="1428736"/>
            <a:ext cx="8572560" cy="5045224"/>
          </a:xfrm>
        </p:spPr>
        <p:txBody>
          <a:bodyPr>
            <a:normAutofit/>
          </a:bodyPr>
          <a:lstStyle/>
          <a:p>
            <a:pPr>
              <a:buNone/>
            </a:pPr>
            <a:r>
              <a:rPr lang="en-US" sz="1800" b="1" dirty="0" smtClean="0">
                <a:latin typeface="Times New Roman" pitchFamily="18" charset="0"/>
                <a:cs typeface="Times New Roman" pitchFamily="18" charset="0"/>
              </a:rPr>
              <a:t>2.  Android APP </a:t>
            </a:r>
          </a:p>
          <a:p>
            <a:pPr>
              <a:lnSpc>
                <a:spcPct val="150000"/>
              </a:lnSpc>
              <a:buNone/>
            </a:pPr>
            <a:r>
              <a:rPr lang="en-IN" sz="1600" dirty="0" smtClean="0">
                <a:latin typeface="Times New Roman" pitchFamily="18" charset="0"/>
                <a:cs typeface="Times New Roman" pitchFamily="18" charset="0"/>
              </a:rPr>
              <a:t>Android is an open-source operating system which means that any manufacturer can use it in </a:t>
            </a:r>
            <a:r>
              <a:rPr lang="en-IN" sz="1600" dirty="0" smtClean="0">
                <a:latin typeface="Times New Roman" pitchFamily="18" charset="0"/>
                <a:cs typeface="Times New Roman" pitchFamily="18" charset="0"/>
              </a:rPr>
              <a:t>their</a:t>
            </a:r>
          </a:p>
          <a:p>
            <a:pPr>
              <a:lnSpc>
                <a:spcPct val="150000"/>
              </a:lnSpc>
              <a:buNone/>
            </a:pPr>
            <a:r>
              <a:rPr lang="en-IN" sz="1600" dirty="0" smtClean="0">
                <a:latin typeface="Times New Roman" pitchFamily="18" charset="0"/>
                <a:cs typeface="Times New Roman" pitchFamily="18" charset="0"/>
              </a:rPr>
              <a:t>phones </a:t>
            </a:r>
            <a:r>
              <a:rPr lang="en-IN" sz="1600" dirty="0" smtClean="0">
                <a:latin typeface="Times New Roman" pitchFamily="18" charset="0"/>
                <a:cs typeface="Times New Roman" pitchFamily="18" charset="0"/>
              </a:rPr>
              <a:t>free of charge. It was built to be truly open. Android is built on the open Linux </a:t>
            </a:r>
            <a:r>
              <a:rPr lang="en-IN" sz="1600" dirty="0" smtClean="0">
                <a:latin typeface="Times New Roman" pitchFamily="18" charset="0"/>
                <a:cs typeface="Times New Roman" pitchFamily="18" charset="0"/>
              </a:rPr>
              <a:t>Kernel.</a:t>
            </a:r>
          </a:p>
          <a:p>
            <a:pPr>
              <a:lnSpc>
                <a:spcPct val="150000"/>
              </a:lnSpc>
              <a:buNone/>
            </a:pPr>
            <a:r>
              <a:rPr lang="en-IN" sz="1600" dirty="0" smtClean="0">
                <a:latin typeface="Times New Roman" pitchFamily="18" charset="0"/>
                <a:cs typeface="Times New Roman" pitchFamily="18" charset="0"/>
              </a:rPr>
              <a:t>Furthermore</a:t>
            </a:r>
            <a:r>
              <a:rPr lang="en-IN" sz="1600" dirty="0" smtClean="0">
                <a:latin typeface="Times New Roman" pitchFamily="18" charset="0"/>
                <a:cs typeface="Times New Roman" pitchFamily="18" charset="0"/>
              </a:rPr>
              <a:t>, it utilizes a custom JAVA virtual machine. </a:t>
            </a:r>
            <a:endParaRPr lang="en-US" sz="1800" b="1" dirty="0" smtClean="0"/>
          </a:p>
          <a:p>
            <a:pPr>
              <a:buNone/>
            </a:pPr>
            <a:r>
              <a:rPr lang="en-US" sz="1800" b="1" dirty="0" smtClean="0">
                <a:latin typeface="Times New Roman" pitchFamily="18" charset="0"/>
                <a:cs typeface="Times New Roman" pitchFamily="18" charset="0"/>
              </a:rPr>
              <a:t>Download </a:t>
            </a:r>
            <a:r>
              <a:rPr lang="en-US" sz="1800" b="1" dirty="0" smtClean="0">
                <a:latin typeface="Times New Roman" pitchFamily="18" charset="0"/>
                <a:cs typeface="Times New Roman" pitchFamily="18" charset="0"/>
              </a:rPr>
              <a:t>apps from Google Play</a:t>
            </a:r>
            <a:endParaRPr lang="en-US" sz="1800" dirty="0" smtClean="0">
              <a:latin typeface="Times New Roman" pitchFamily="18" charset="0"/>
              <a:cs typeface="Times New Roman" pitchFamily="18" charset="0"/>
            </a:endParaRPr>
          </a:p>
          <a:p>
            <a:pPr lvl="0">
              <a:lnSpc>
                <a:spcPct val="150000"/>
              </a:lnSpc>
            </a:pPr>
            <a:r>
              <a:rPr lang="en-US" sz="1600" dirty="0" smtClean="0">
                <a:latin typeface="Times New Roman" pitchFamily="18" charset="0"/>
                <a:cs typeface="Times New Roman" pitchFamily="18" charset="0"/>
              </a:rPr>
              <a:t>Open Google Play. </a:t>
            </a:r>
          </a:p>
          <a:p>
            <a:pPr lvl="0">
              <a:lnSpc>
                <a:spcPct val="150000"/>
              </a:lnSpc>
            </a:pPr>
            <a:r>
              <a:rPr lang="en-US" sz="1600" dirty="0" smtClean="0">
                <a:latin typeface="Times New Roman" pitchFamily="18" charset="0"/>
                <a:cs typeface="Times New Roman" pitchFamily="18" charset="0"/>
              </a:rPr>
              <a:t>On your phone, use the Play Store app.</a:t>
            </a:r>
          </a:p>
          <a:p>
            <a:pPr lvl="0">
              <a:lnSpc>
                <a:spcPct val="150000"/>
              </a:lnSpc>
            </a:pPr>
            <a:r>
              <a:rPr lang="en-US" sz="1600" dirty="0" smtClean="0">
                <a:latin typeface="Times New Roman" pitchFamily="18" charset="0"/>
                <a:cs typeface="Times New Roman" pitchFamily="18" charset="0"/>
              </a:rPr>
              <a:t>Find an app you want.</a:t>
            </a:r>
          </a:p>
          <a:p>
            <a:pPr lvl="0">
              <a:lnSpc>
                <a:spcPct val="150000"/>
              </a:lnSpc>
            </a:pPr>
            <a:r>
              <a:rPr lang="en-US" sz="1600" dirty="0" smtClean="0">
                <a:latin typeface="Times New Roman" pitchFamily="18" charset="0"/>
                <a:cs typeface="Times New Roman" pitchFamily="18" charset="0"/>
              </a:rPr>
              <a:t>To check that the app is reliable, find out what other people say about it. </a:t>
            </a:r>
          </a:p>
          <a:p>
            <a:pPr lvl="0">
              <a:lnSpc>
                <a:spcPct val="150000"/>
              </a:lnSpc>
            </a:pPr>
            <a:r>
              <a:rPr lang="en-US" sz="1600" dirty="0" smtClean="0">
                <a:latin typeface="Times New Roman" pitchFamily="18" charset="0"/>
                <a:cs typeface="Times New Roman" pitchFamily="18" charset="0"/>
              </a:rPr>
              <a:t>When you pick an app, tap Install (for no-charge app).</a:t>
            </a:r>
          </a:p>
          <a:p>
            <a:pPr>
              <a:buNone/>
            </a:pPr>
            <a:r>
              <a:rPr lang="en-IN" sz="1800" b="1" dirty="0" smtClean="0"/>
              <a:t> </a:t>
            </a:r>
            <a:endParaRPr lang="en-US" sz="1800" dirty="0" smtClean="0"/>
          </a:p>
          <a:p>
            <a:pPr>
              <a:buNone/>
            </a:pPr>
            <a:endParaRPr lang="en-US" sz="1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 </a:t>
            </a:r>
            <a:r>
              <a:rPr lang="en-US" b="1" dirty="0" smtClean="0">
                <a:solidFill>
                  <a:schemeClr val="tx1"/>
                </a:solidFill>
              </a:rPr>
              <a:t>Cont…..</a:t>
            </a:r>
            <a:endParaRPr lang="en-US" b="1" dirty="0">
              <a:solidFill>
                <a:schemeClr val="tx1"/>
              </a:solidFill>
            </a:endParaRPr>
          </a:p>
        </p:txBody>
      </p:sp>
      <p:pic>
        <p:nvPicPr>
          <p:cNvPr id="4" name="Content Placeholder 3" descr="13.PNG"/>
          <p:cNvPicPr>
            <a:picLocks noGrp="1" noChangeAspect="1"/>
          </p:cNvPicPr>
          <p:nvPr>
            <p:ph sz="quarter" idx="1"/>
          </p:nvPr>
        </p:nvPicPr>
        <p:blipFill>
          <a:blip r:embed="rId2"/>
          <a:stretch>
            <a:fillRect/>
          </a:stretch>
        </p:blipFill>
        <p:spPr>
          <a:xfrm>
            <a:off x="285720" y="1785926"/>
            <a:ext cx="8572560" cy="4143404"/>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1244</TotalTime>
  <Words>874</Words>
  <Application>Microsoft Office PowerPoint</Application>
  <PresentationFormat>On-screen Show (4:3)</PresentationFormat>
  <Paragraphs>105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Slide 1</vt:lpstr>
      <vt:lpstr>CONTENTS</vt:lpstr>
      <vt:lpstr>INTRODUCTION </vt:lpstr>
      <vt:lpstr>WEEK PLAN</vt:lpstr>
      <vt:lpstr>Hardware Requirements</vt:lpstr>
      <vt:lpstr>Cont…</vt:lpstr>
      <vt:lpstr>Software Requirements</vt:lpstr>
      <vt:lpstr>Cont…</vt:lpstr>
      <vt:lpstr> Cont…..</vt:lpstr>
      <vt:lpstr>DESIGN</vt:lpstr>
      <vt:lpstr> ROBOT WORKING PRINCIPLE </vt:lpstr>
      <vt:lpstr>APPLICATIONS</vt:lpstr>
      <vt:lpstr>ADVANTAGES </vt:lpstr>
      <vt:lpstr>DISADVANTAGES</vt:lpstr>
      <vt:lpstr>CONCLUSION</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107</cp:revision>
  <dcterms:created xsi:type="dcterms:W3CDTF">2022-05-06T04:02:43Z</dcterms:created>
  <dcterms:modified xsi:type="dcterms:W3CDTF">2022-08-09T08:44:39Z</dcterms:modified>
</cp:coreProperties>
</file>