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0" r:id="rId1"/>
  </p:sldMasterIdLst>
  <p:sldIdLst>
    <p:sldId id="256" r:id="rId2"/>
    <p:sldId id="257" r:id="rId3"/>
    <p:sldId id="258" r:id="rId4"/>
    <p:sldId id="263" r:id="rId5"/>
    <p:sldId id="259" r:id="rId6"/>
    <p:sldId id="264" r:id="rId7"/>
    <p:sldId id="260" r:id="rId8"/>
    <p:sldId id="265" r:id="rId9"/>
    <p:sldId id="261" r:id="rId10"/>
    <p:sldId id="266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918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18050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664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537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4643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2193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173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7310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811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5647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297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741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78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82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502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795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23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9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22" r:id="rId2"/>
    <p:sldLayoutId id="2147483823" r:id="rId3"/>
    <p:sldLayoutId id="2147483824" r:id="rId4"/>
    <p:sldLayoutId id="2147483825" r:id="rId5"/>
    <p:sldLayoutId id="2147483826" r:id="rId6"/>
    <p:sldLayoutId id="2147483827" r:id="rId7"/>
    <p:sldLayoutId id="2147483828" r:id="rId8"/>
    <p:sldLayoutId id="2147483829" r:id="rId9"/>
    <p:sldLayoutId id="2147483830" r:id="rId10"/>
    <p:sldLayoutId id="2147483831" r:id="rId11"/>
    <p:sldLayoutId id="2147483832" r:id="rId12"/>
    <p:sldLayoutId id="2147483833" r:id="rId13"/>
    <p:sldLayoutId id="2147483834" r:id="rId14"/>
    <p:sldLayoutId id="2147483835" r:id="rId15"/>
    <p:sldLayoutId id="2147483836" r:id="rId16"/>
    <p:sldLayoutId id="214748383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193" y="2041343"/>
            <a:ext cx="7220608" cy="827982"/>
          </a:xfrm>
        </p:spPr>
        <p:txBody>
          <a:bodyPr>
            <a:noAutofit/>
          </a:bodyPr>
          <a:lstStyle/>
          <a:p>
            <a:pPr algn="ctr"/>
            <a:r>
              <a:rPr sz="4400" b="1" dirty="0">
                <a:latin typeface="Georgia" panose="02040502050405020303" pitchFamily="18" charset="0"/>
              </a:rPr>
              <a:t>Online Retail Store Expansion Strategy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4" y="3441783"/>
            <a:ext cx="5762563" cy="1364531"/>
          </a:xfrm>
        </p:spPr>
        <p:txBody>
          <a:bodyPr>
            <a:normAutofit/>
          </a:bodyPr>
          <a:lstStyle/>
          <a:p>
            <a:pPr algn="ctr"/>
            <a:r>
              <a:rPr sz="2000" b="1" dirty="0">
                <a:latin typeface="Georgia" panose="02040502050405020303" pitchFamily="18" charset="0"/>
              </a:rPr>
              <a:t>Creating Effective Visuals</a:t>
            </a:r>
          </a:p>
          <a:p>
            <a:pPr algn="ctr"/>
            <a:r>
              <a:rPr lang="en-GB" sz="2000" b="1" dirty="0">
                <a:latin typeface="Georgia" panose="02040502050405020303" pitchFamily="18" charset="0"/>
              </a:rPr>
              <a:t>Sahid Anwar</a:t>
            </a:r>
            <a:endParaRPr sz="2000" b="1" dirty="0">
              <a:latin typeface="Georgia" panose="02040502050405020303" pitchFamily="18" charset="0"/>
            </a:endParaRPr>
          </a:p>
          <a:p>
            <a:pPr algn="ctr"/>
            <a:r>
              <a:rPr sz="2000" b="1" dirty="0">
                <a:latin typeface="Georgia" panose="02040502050405020303" pitchFamily="18" charset="0"/>
              </a:rPr>
              <a:t>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685D0-392A-1DB7-6847-F461AE61CC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4BD89-1431-886C-6C78-CE858195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355833"/>
          </a:xfrm>
        </p:spPr>
        <p:txBody>
          <a:bodyPr/>
          <a:lstStyle/>
          <a:p>
            <a:r>
              <a:rPr dirty="0"/>
              <a:t>Country-Wise Product Demand</a:t>
            </a:r>
            <a:r>
              <a:rPr lang="en-GB" dirty="0"/>
              <a:t> Chart</a:t>
            </a:r>
            <a:r>
              <a:rPr dirty="0"/>
              <a:t> (Excl. UK)</a:t>
            </a:r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20CA8328-2E31-00AE-11D5-F63666848A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Strong demand in Germany, Netherlands, France, and Switzerland.</a:t>
            </a:r>
          </a:p>
          <a:p>
            <a:r>
              <a:rPr dirty="0"/>
              <a:t>• Consistency in monthly purchase patterns across these markets.</a:t>
            </a:r>
          </a:p>
          <a:p>
            <a:r>
              <a:rPr dirty="0"/>
              <a:t>• Demand concentration useful for prioritizing expansion targets.</a:t>
            </a:r>
          </a:p>
          <a:p>
            <a:r>
              <a:rPr dirty="0"/>
              <a:t>• Opportunity to launch region-specific campaigns.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5681F86-EDC0-A6A2-FCB4-7A8A75D72D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8523" t="22526" b="36615"/>
          <a:stretch>
            <a:fillRect/>
          </a:stretch>
        </p:blipFill>
        <p:spPr>
          <a:xfrm>
            <a:off x="982133" y="1996966"/>
            <a:ext cx="8019977" cy="3788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8090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Expand operations in Germany, France, and Netherlands.</a:t>
            </a:r>
          </a:p>
          <a:p>
            <a:r>
              <a:t>• Focus on loyalty and retention programs for top 10% customers.</a:t>
            </a:r>
          </a:p>
          <a:p>
            <a:r>
              <a:t>• Monitor seasonal trends for demand-based inventory planning.</a:t>
            </a:r>
          </a:p>
          <a:p>
            <a:r>
              <a:t>• Continue cleaning and tracking KPIs using dashboards.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latin typeface="Georgia" panose="02040502050405020303" pitchFamily="18" charset="0"/>
              </a:rPr>
              <a:t>• This report provides answers to key questions posed by the CEO and CMO.</a:t>
            </a:r>
          </a:p>
          <a:p>
            <a:r>
              <a:rPr dirty="0">
                <a:latin typeface="Georgia" panose="02040502050405020303" pitchFamily="18" charset="0"/>
              </a:rPr>
              <a:t>• The visuals support better business decisions regarding expansion and customer targeting.</a:t>
            </a:r>
          </a:p>
          <a:p>
            <a:r>
              <a:rPr dirty="0">
                <a:latin typeface="Georgia" panose="02040502050405020303" pitchFamily="18" charset="0"/>
              </a:rPr>
              <a:t>• The data was cleaned and visualized using </a:t>
            </a:r>
            <a:r>
              <a:rPr dirty="0" err="1">
                <a:latin typeface="Georgia" panose="02040502050405020303" pitchFamily="18" charset="0"/>
              </a:rPr>
              <a:t>Jupyter</a:t>
            </a:r>
            <a:r>
              <a:rPr dirty="0">
                <a:latin typeface="Georgia" panose="02040502050405020303" pitchFamily="18" charset="0"/>
              </a:rPr>
              <a:t> Notebook and Power BI.</a:t>
            </a:r>
          </a:p>
          <a:p>
            <a:r>
              <a:rPr dirty="0">
                <a:latin typeface="Georgia" panose="02040502050405020303" pitchFamily="18" charset="0"/>
              </a:rPr>
              <a:t>• Recommendations are based on revenue trends, customer behavior, and international demand.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Q1 – Monthly Revenue Trend (2011)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latin typeface="Georgia" panose="02040502050405020303" pitchFamily="18" charset="0"/>
              </a:rPr>
              <a:t>• Clear seasonal peaks observed in November.</a:t>
            </a:r>
          </a:p>
          <a:p>
            <a:r>
              <a:rPr dirty="0">
                <a:latin typeface="Georgia" panose="02040502050405020303" pitchFamily="18" charset="0"/>
              </a:rPr>
              <a:t>• Lowest sales recorded in January and December.</a:t>
            </a:r>
          </a:p>
          <a:p>
            <a:r>
              <a:rPr dirty="0">
                <a:latin typeface="Georgia" panose="02040502050405020303" pitchFamily="18" charset="0"/>
              </a:rPr>
              <a:t>• Tuesday and Thursday emerged as highest revenue weekdays.</a:t>
            </a:r>
          </a:p>
          <a:p>
            <a:r>
              <a:rPr dirty="0">
                <a:latin typeface="Georgia" panose="02040502050405020303" pitchFamily="18" charset="0"/>
              </a:rPr>
              <a:t>• Trend helps forecast and prepare for seasonal demand.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524D07-A1E6-9A60-6A12-7A4C539F39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557" t="65185" r="886" b="1046"/>
          <a:stretch>
            <a:fillRect/>
          </a:stretch>
        </p:blipFill>
        <p:spPr>
          <a:xfrm>
            <a:off x="1297839" y="2173390"/>
            <a:ext cx="7641773" cy="390928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8B2C81A-3967-092C-0A34-250F9780C77F}"/>
              </a:ext>
            </a:extLst>
          </p:cNvPr>
          <p:cNvSpPr txBox="1">
            <a:spLocks/>
          </p:cNvSpPr>
          <p:nvPr/>
        </p:nvSpPr>
        <p:spPr>
          <a:xfrm>
            <a:off x="1234945" y="654268"/>
            <a:ext cx="7704667" cy="1308537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>
                <a:latin typeface="Georgia" panose="02040502050405020303" pitchFamily="18" charset="0"/>
              </a:rPr>
              <a:t>Monthly Revenue Trend (2011)Line Chart</a:t>
            </a:r>
          </a:p>
        </p:txBody>
      </p:sp>
    </p:spTree>
    <p:extLst>
      <p:ext uri="{BB962C8B-B14F-4D97-AF65-F5344CB8AC3E}">
        <p14:creationId xmlns:p14="http://schemas.microsoft.com/office/powerpoint/2010/main" val="16010052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Q2 – Top Countries by Revenue (Excl. UK)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Germany, France, and Netherlands lead in international revenue.</a:t>
            </a:r>
          </a:p>
          <a:p>
            <a:r>
              <a:rPr dirty="0"/>
              <a:t>• Germany generated the highest sales after UK.</a:t>
            </a:r>
          </a:p>
          <a:p>
            <a:r>
              <a:rPr dirty="0"/>
              <a:t>• Quantity sold follows similar pattern with consistent demand.</a:t>
            </a:r>
          </a:p>
          <a:p>
            <a:r>
              <a:rPr dirty="0"/>
              <a:t>• Indicates strong international expansion opportunities.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AE08F45-688B-1D83-7DA5-A5DF6021BFA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5" t="60242" r="52032"/>
          <a:stretch>
            <a:fillRect/>
          </a:stretch>
        </p:blipFill>
        <p:spPr>
          <a:xfrm>
            <a:off x="1702676" y="2191408"/>
            <a:ext cx="6839111" cy="419362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73453107-E0F5-FFB8-B69A-F48FE9262FA0}"/>
              </a:ext>
            </a:extLst>
          </p:cNvPr>
          <p:cNvSpPr txBox="1">
            <a:spLocks/>
          </p:cNvSpPr>
          <p:nvPr/>
        </p:nvSpPr>
        <p:spPr>
          <a:xfrm>
            <a:off x="982133" y="457201"/>
            <a:ext cx="7704667" cy="1981200"/>
          </a:xfrm>
          <a:prstGeom prst="rect">
            <a:avLst/>
          </a:prstGeom>
        </p:spPr>
        <p:txBody>
          <a:bodyPr/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Top Countries by Revenue Chart (Excl. UK)</a:t>
            </a:r>
          </a:p>
        </p:txBody>
      </p:sp>
    </p:spTree>
    <p:extLst>
      <p:ext uri="{BB962C8B-B14F-4D97-AF65-F5344CB8AC3E}">
        <p14:creationId xmlns:p14="http://schemas.microsoft.com/office/powerpoint/2010/main" val="1436746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Q3 – Top 10 Customers by Revenue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Revenue distribution follows the Pareto principle (80/20).</a:t>
            </a:r>
          </a:p>
          <a:p>
            <a:r>
              <a:t>• Top 10% customers contribute over 60% of sales.</a:t>
            </a:r>
          </a:p>
          <a:p>
            <a:r>
              <a:t>• High-value customers can be retained using loyalty strategies.</a:t>
            </a:r>
          </a:p>
          <a:p>
            <a:r>
              <a:t>• Personalized offers may improve long-term engagement.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0CE37-9600-045A-B13E-B6521FB6D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D5229-CF74-66F8-8AA8-E99146EFB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135116"/>
          </a:xfrm>
        </p:spPr>
        <p:txBody>
          <a:bodyPr/>
          <a:lstStyle/>
          <a:p>
            <a:r>
              <a:rPr dirty="0"/>
              <a:t>Top 10 Customers by Revenue</a:t>
            </a:r>
            <a:r>
              <a:rPr lang="en-GB" dirty="0"/>
              <a:t> Chart</a:t>
            </a:r>
            <a:endParaRPr dirty="0"/>
          </a:p>
        </p:txBody>
      </p:sp>
      <p:sp>
        <p:nvSpPr>
          <p:cNvPr id="3" name="Content Placeholder 2" hidden="1">
            <a:extLst>
              <a:ext uri="{FF2B5EF4-FFF2-40B4-BE49-F238E27FC236}">
                <a16:creationId xmlns:a16="http://schemas.microsoft.com/office/drawing/2014/main" id="{2AECF071-CD3E-06E6-64DB-A0FFBB658275}"/>
              </a:ext>
            </a:extLst>
          </p:cNvPr>
          <p:cNvSpPr>
            <a:spLocks/>
          </p:cNvSpPr>
          <p:nvPr>
            <p:ph idx="1"/>
          </p:nvPr>
        </p:nvSpPr>
        <p:spPr>
          <a:xfrm>
            <a:off x="982133" y="5470634"/>
            <a:ext cx="7704667" cy="529182"/>
          </a:xfrm>
        </p:spPr>
        <p:txBody>
          <a:bodyPr/>
          <a:lstStyle/>
          <a:p>
            <a:endParaRPr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BE1C971-94BB-A7C1-4F1B-972BAA58C9B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5" t="22851" r="52032" b="39758"/>
          <a:stretch>
            <a:fillRect/>
          </a:stretch>
        </p:blipFill>
        <p:spPr>
          <a:xfrm>
            <a:off x="1841354" y="2138856"/>
            <a:ext cx="5986224" cy="358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322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Q4 – Country-Wise Product Demand (Excl. UK)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Strong demand in Germany, Netherlands, France, and Switzerland.</a:t>
            </a:r>
          </a:p>
          <a:p>
            <a:r>
              <a:t>• Consistency in monthly purchase patterns across these markets.</a:t>
            </a:r>
          </a:p>
          <a:p>
            <a:r>
              <a:t>• Demand concentration useful for prioritizing expansion targets.</a:t>
            </a:r>
          </a:p>
          <a:p>
            <a:r>
              <a:t>• Opportunity to launch region-specific campaigns.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61</TotalTime>
  <Words>379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Corbel</vt:lpstr>
      <vt:lpstr>Georgia</vt:lpstr>
      <vt:lpstr>Parallax</vt:lpstr>
      <vt:lpstr>Online Retail Store Expansion Strategy</vt:lpstr>
      <vt:lpstr>Executive Summary</vt:lpstr>
      <vt:lpstr>Q1 – Monthly Revenue Trend (2011)</vt:lpstr>
      <vt:lpstr>PowerPoint Presentation</vt:lpstr>
      <vt:lpstr>Q2 – Top Countries by Revenue (Excl. UK)</vt:lpstr>
      <vt:lpstr>PowerPoint Presentation</vt:lpstr>
      <vt:lpstr>Q3 – Top 10 Customers by Revenue</vt:lpstr>
      <vt:lpstr>Top 10 Customers by Revenue Chart</vt:lpstr>
      <vt:lpstr>Q4 – Country-Wise Product Demand (Excl. UK)</vt:lpstr>
      <vt:lpstr>Country-Wise Product Demand Chart (Excl. UK)</vt:lpstr>
      <vt:lpstr>Recommendations &amp; Next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sahid anwar</dc:creator>
  <cp:keywords/>
  <dc:description>generated using python-pptx</dc:description>
  <cp:lastModifiedBy>sahid anwar</cp:lastModifiedBy>
  <cp:revision>2</cp:revision>
  <dcterms:created xsi:type="dcterms:W3CDTF">2013-01-27T09:14:16Z</dcterms:created>
  <dcterms:modified xsi:type="dcterms:W3CDTF">2025-07-12T07:14:28Z</dcterms:modified>
  <cp:category/>
</cp:coreProperties>
</file>