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image" Target="../media/image-10-6.png"/><Relationship Id="rId7" Type="http://schemas.openxmlformats.org/officeDocument/2006/relationships/image" Target="../media/image-10-7.png"/><Relationship Id="rId8" Type="http://schemas.openxmlformats.org/officeDocument/2006/relationships/image" Target="../media/image-10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png"/><Relationship Id="rId4" Type="http://schemas.openxmlformats.org/officeDocument/2006/relationships/image" Target="../media/image-11-4.png"/><Relationship Id="rId5" Type="http://schemas.openxmlformats.org/officeDocument/2006/relationships/image" Target="../media/image-11-5.png"/><Relationship Id="rId6" Type="http://schemas.openxmlformats.org/officeDocument/2006/relationships/image" Target="../media/image-11-6.png"/><Relationship Id="rId7" Type="http://schemas.openxmlformats.org/officeDocument/2006/relationships/image" Target="../media/image-11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image" Target="../media/image-2-7.png"/><Relationship Id="rId8" Type="http://schemas.openxmlformats.org/officeDocument/2006/relationships/image" Target="../media/image-2-8.png"/><Relationship Id="rId9" Type="http://schemas.openxmlformats.org/officeDocument/2006/relationships/image" Target="../media/image-2-9.png"/><Relationship Id="rId10" Type="http://schemas.openxmlformats.org/officeDocument/2006/relationships/image" Target="../media/image-2-10.png"/><Relationship Id="rId11" Type="http://schemas.openxmlformats.org/officeDocument/2006/relationships/image" Target="../media/image-2-11.png"/><Relationship Id="rId12" Type="http://schemas.openxmlformats.org/officeDocument/2006/relationships/image" Target="../media/image-2-12.png"/><Relationship Id="rId13" Type="http://schemas.openxmlformats.org/officeDocument/2006/relationships/image" Target="../media/image-2-13.png"/><Relationship Id="rId14" Type="http://schemas.openxmlformats.org/officeDocument/2006/relationships/image" Target="../media/image-2-14.png"/><Relationship Id="rId15" Type="http://schemas.openxmlformats.org/officeDocument/2006/relationships/image" Target="../media/image-2-15.png"/><Relationship Id="rId16" Type="http://schemas.openxmlformats.org/officeDocument/2006/relationships/image" Target="../media/image-2-16.png"/><Relationship Id="rId17" Type="http://schemas.openxmlformats.org/officeDocument/2006/relationships/slideLayout" Target="../slideLayouts/slideLayout1.xml"/><Relationship Id="rId18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image" Target="../media/image-3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image" Target="../media/image-4-7.png"/><Relationship Id="rId8" Type="http://schemas.openxmlformats.org/officeDocument/2006/relationships/image" Target="../media/image-4-8.png"/><Relationship Id="rId9" Type="http://schemas.openxmlformats.org/officeDocument/2006/relationships/image" Target="../media/image-4-9.png"/><Relationship Id="rId10" Type="http://schemas.openxmlformats.org/officeDocument/2006/relationships/image" Target="../media/image-4-10.png"/><Relationship Id="rId11" Type="http://schemas.openxmlformats.org/officeDocument/2006/relationships/image" Target="../media/image-4-11.png"/><Relationship Id="rId12" Type="http://schemas.openxmlformats.org/officeDocument/2006/relationships/image" Target="../media/image-4-12.png"/><Relationship Id="rId13" Type="http://schemas.openxmlformats.org/officeDocument/2006/relationships/image" Target="../media/image-4-13.png"/><Relationship Id="rId14" Type="http://schemas.openxmlformats.org/officeDocument/2006/relationships/slideLayout" Target="../slideLayouts/slideLayout1.xml"/><Relationship Id="rId1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image" Target="../media/image-5-8.png"/><Relationship Id="rId9" Type="http://schemas.openxmlformats.org/officeDocument/2006/relationships/image" Target="../media/image-5-9.png"/><Relationship Id="rId10" Type="http://schemas.openxmlformats.org/officeDocument/2006/relationships/image" Target="../media/image-5-10.png"/><Relationship Id="rId11" Type="http://schemas.openxmlformats.org/officeDocument/2006/relationships/image" Target="../media/image-5-11.png"/><Relationship Id="rId12" Type="http://schemas.openxmlformats.org/officeDocument/2006/relationships/image" Target="../media/image-5-12.png"/><Relationship Id="rId13" Type="http://schemas.openxmlformats.org/officeDocument/2006/relationships/image" Target="../media/image-5-13.png"/><Relationship Id="rId14" Type="http://schemas.openxmlformats.org/officeDocument/2006/relationships/image" Target="../media/image-5-14.png"/><Relationship Id="rId15" Type="http://schemas.openxmlformats.org/officeDocument/2006/relationships/image" Target="../media/image-5-15.png"/><Relationship Id="rId16" Type="http://schemas.openxmlformats.org/officeDocument/2006/relationships/image" Target="../media/image-5-16.png"/><Relationship Id="rId17" Type="http://schemas.openxmlformats.org/officeDocument/2006/relationships/image" Target="../media/image-5-17.png"/><Relationship Id="rId18" Type="http://schemas.openxmlformats.org/officeDocument/2006/relationships/image" Target="../media/image-5-18.png"/><Relationship Id="rId19" Type="http://schemas.openxmlformats.org/officeDocument/2006/relationships/image" Target="../media/image-5-19.png"/><Relationship Id="rId20" Type="http://schemas.openxmlformats.org/officeDocument/2006/relationships/image" Target="../media/image-5-20.png"/><Relationship Id="rId21" Type="http://schemas.openxmlformats.org/officeDocument/2006/relationships/slideLayout" Target="../slideLayouts/slideLayout1.xml"/><Relationship Id="rId2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image" Target="../media/image-6-8.png"/><Relationship Id="rId9" Type="http://schemas.openxmlformats.org/officeDocument/2006/relationships/image" Target="../media/image-6-9.png"/><Relationship Id="rId10" Type="http://schemas.openxmlformats.org/officeDocument/2006/relationships/image" Target="../media/image-6-10.png"/><Relationship Id="rId11" Type="http://schemas.openxmlformats.org/officeDocument/2006/relationships/image" Target="../media/image-6-11.png"/><Relationship Id="rId12" Type="http://schemas.openxmlformats.org/officeDocument/2006/relationships/image" Target="../media/image-6-12.png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png"/><Relationship Id="rId8" Type="http://schemas.openxmlformats.org/officeDocument/2006/relationships/image" Target="../media/image-7-8.png"/><Relationship Id="rId9" Type="http://schemas.openxmlformats.org/officeDocument/2006/relationships/image" Target="../media/image-7-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image" Target="../media/image-8-7.png"/><Relationship Id="rId8" Type="http://schemas.openxmlformats.org/officeDocument/2006/relationships/image" Target="../media/image-8-8.png"/><Relationship Id="rId9" Type="http://schemas.openxmlformats.org/officeDocument/2006/relationships/image" Target="../media/image-8-9.png"/><Relationship Id="rId10" Type="http://schemas.openxmlformats.org/officeDocument/2006/relationships/image" Target="../media/image-8-10.png"/><Relationship Id="rId11" Type="http://schemas.openxmlformats.org/officeDocument/2006/relationships/image" Target="../media/image-8-11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image" Target="../media/image-9-7.png"/><Relationship Id="rId8" Type="http://schemas.openxmlformats.org/officeDocument/2006/relationships/image" Target="../media/image-9-8.png"/><Relationship Id="rId9" Type="http://schemas.openxmlformats.org/officeDocument/2006/relationships/image" Target="../media/image-9-9.png"/><Relationship Id="rId10" Type="http://schemas.openxmlformats.org/officeDocument/2006/relationships/image" Target="../media/image-9-10.png"/><Relationship Id="rId11" Type="http://schemas.openxmlformats.org/officeDocument/2006/relationships/image" Target="../media/image-9-11.png"/><Relationship Id="rId12" Type="http://schemas.openxmlformats.org/officeDocument/2006/relationships/image" Target="../media/image-9-12.png"/><Relationship Id="rId13" Type="http://schemas.openxmlformats.org/officeDocument/2006/relationships/image" Target="../media/image-9-13.png"/><Relationship Id="rId14" Type="http://schemas.openxmlformats.org/officeDocument/2006/relationships/image" Target="../media/image-9-14.png"/><Relationship Id="rId15" Type="http://schemas.openxmlformats.org/officeDocument/2006/relationships/slideLayout" Target="../slideLayouts/slideLayout1.xml"/><Relationship Id="rId1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55783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914400" y="555761"/>
            <a:ext cx="1071563" cy="1071563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7058025" y="1111551"/>
            <a:ext cx="714375" cy="714375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1371600" y="3295417"/>
            <a:ext cx="1428750" cy="142875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6" name="Shape 3"/>
          <p:cNvSpPr/>
          <p:nvPr/>
        </p:nvSpPr>
        <p:spPr>
          <a:xfrm>
            <a:off x="7372350" y="3589037"/>
            <a:ext cx="857250" cy="85725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7" name="Shape 4"/>
          <p:cNvSpPr/>
          <p:nvPr/>
        </p:nvSpPr>
        <p:spPr>
          <a:xfrm>
            <a:off x="3929063" y="428625"/>
            <a:ext cx="1285875" cy="1285875"/>
          </a:xfrm>
          <a:prstGeom prst="ellipse">
            <a:avLst/>
          </a:prstGeom>
          <a:solidFill>
            <a:srgbClr val="FFFFFF">
              <a:alpha val="90000"/>
            </a:srgbClr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164" y="750094"/>
            <a:ext cx="803672" cy="64293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2060079" y="1928813"/>
            <a:ext cx="5023842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050" b="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 Marketing Tools</a:t>
            </a:r>
            <a:endParaRPr lang="en-US" sz="4050" dirty="0"/>
          </a:p>
        </p:txBody>
      </p:sp>
      <p:sp>
        <p:nvSpPr>
          <p:cNvPr id="10" name="Text 6"/>
          <p:cNvSpPr/>
          <p:nvPr/>
        </p:nvSpPr>
        <p:spPr>
          <a:xfrm>
            <a:off x="956370" y="2843213"/>
            <a:ext cx="7231261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7FFF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Transform Your Marketing with Intelligent Automation</a:t>
            </a:r>
            <a:endParaRPr lang="en-US" sz="2025" dirty="0"/>
          </a:p>
        </p:txBody>
      </p:sp>
      <p:sp>
        <p:nvSpPr>
          <p:cNvPr id="11" name="Text 7"/>
          <p:cNvSpPr/>
          <p:nvPr/>
        </p:nvSpPr>
        <p:spPr>
          <a:xfrm>
            <a:off x="1714500" y="3514725"/>
            <a:ext cx="57150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F7FFF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 comprehensive platform combining AI-powered chatbots, content generation, analytics, and campaign management to revolutionize your marketing strategy</a:t>
            </a:r>
            <a:endParaRPr lang="en-US" sz="1350" dirty="0"/>
          </a:p>
        </p:txBody>
      </p:sp>
      <p:sp>
        <p:nvSpPr>
          <p:cNvPr id="12" name="Shape 8"/>
          <p:cNvSpPr/>
          <p:nvPr/>
        </p:nvSpPr>
        <p:spPr>
          <a:xfrm>
            <a:off x="1937742" y="4786313"/>
            <a:ext cx="1070558" cy="342900"/>
          </a:xfrm>
          <a:prstGeom prst="roundRect">
            <a:avLst/>
          </a:prstGeom>
          <a:solidFill>
            <a:srgbClr val="FFFFFF">
              <a:alpha val="15000"/>
            </a:srgbClr>
          </a:solidFill>
          <a:ln/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617" y="4900613"/>
            <a:ext cx="142875" cy="114300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2294930" y="4872038"/>
            <a:ext cx="57049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F7FFF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 Chatbot</a:t>
            </a:r>
            <a:endParaRPr lang="en-US" sz="837" dirty="0"/>
          </a:p>
        </p:txBody>
      </p:sp>
      <p:sp>
        <p:nvSpPr>
          <p:cNvPr id="15" name="Shape 10"/>
          <p:cNvSpPr/>
          <p:nvPr/>
        </p:nvSpPr>
        <p:spPr>
          <a:xfrm>
            <a:off x="3222613" y="4786313"/>
            <a:ext cx="1533227" cy="342900"/>
          </a:xfrm>
          <a:prstGeom prst="roundRect">
            <a:avLst/>
          </a:prstGeom>
          <a:solidFill>
            <a:srgbClr val="FFFFFF">
              <a:alpha val="15000"/>
            </a:srgbClr>
          </a:solidFill>
          <a:ln/>
        </p:spPr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488" y="4900613"/>
            <a:ext cx="114300" cy="114300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3551225" y="4872038"/>
            <a:ext cx="106174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F7FFF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Content Generation</a:t>
            </a:r>
            <a:endParaRPr lang="en-US" sz="837" dirty="0"/>
          </a:p>
        </p:txBody>
      </p:sp>
      <p:sp>
        <p:nvSpPr>
          <p:cNvPr id="18" name="Shape 12"/>
          <p:cNvSpPr/>
          <p:nvPr/>
        </p:nvSpPr>
        <p:spPr>
          <a:xfrm>
            <a:off x="4970152" y="4786313"/>
            <a:ext cx="947440" cy="342900"/>
          </a:xfrm>
          <a:prstGeom prst="roundRect">
            <a:avLst/>
          </a:prstGeom>
          <a:solidFill>
            <a:srgbClr val="FFFFFF">
              <a:alpha val="15000"/>
            </a:srgbClr>
          </a:solidFill>
          <a:ln/>
        </p:spPr>
      </p:sp>
      <p:pic>
        <p:nvPicPr>
          <p:cNvPr id="19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3027" y="4900613"/>
            <a:ext cx="114300" cy="114300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5298765" y="4872038"/>
            <a:ext cx="47595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F7FFF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Analytics</a:t>
            </a:r>
            <a:endParaRPr lang="en-US" sz="837" dirty="0"/>
          </a:p>
        </p:txBody>
      </p:sp>
      <p:sp>
        <p:nvSpPr>
          <p:cNvPr id="21" name="Shape 14"/>
          <p:cNvSpPr/>
          <p:nvPr/>
        </p:nvSpPr>
        <p:spPr>
          <a:xfrm>
            <a:off x="6131905" y="4786313"/>
            <a:ext cx="1074325" cy="342900"/>
          </a:xfrm>
          <a:prstGeom prst="roundRect">
            <a:avLst/>
          </a:prstGeom>
          <a:solidFill>
            <a:srgbClr val="FFFFFF">
              <a:alpha val="15000"/>
            </a:srgbClr>
          </a:solidFill>
          <a:ln/>
        </p:spPr>
      </p:sp>
      <p:pic>
        <p:nvPicPr>
          <p:cNvPr id="22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4780" y="4900613"/>
            <a:ext cx="114300" cy="114300"/>
          </a:xfrm>
          <a:prstGeom prst="rect">
            <a:avLst/>
          </a:prstGeom>
        </p:spPr>
      </p:pic>
      <p:sp>
        <p:nvSpPr>
          <p:cNvPr id="23" name="Text 15"/>
          <p:cNvSpPr/>
          <p:nvPr/>
        </p:nvSpPr>
        <p:spPr>
          <a:xfrm>
            <a:off x="6460517" y="4872038"/>
            <a:ext cx="6028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F7FFF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Campaigns</a:t>
            </a:r>
            <a:endParaRPr lang="en-US" sz="83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214313"/>
            <a:ext cx="82867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4ECDC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Future Roadmap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28625" y="814388"/>
            <a:ext cx="4000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4ECDC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Development Timeline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857250" y="1178719"/>
            <a:ext cx="357187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6B6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Q1 2024</a:t>
            </a:r>
            <a:endParaRPr lang="en-US" sz="942" dirty="0"/>
          </a:p>
        </p:txBody>
      </p:sp>
      <p:sp>
        <p:nvSpPr>
          <p:cNvPr id="6" name="Text 3"/>
          <p:cNvSpPr/>
          <p:nvPr/>
        </p:nvSpPr>
        <p:spPr>
          <a:xfrm>
            <a:off x="857250" y="1428750"/>
            <a:ext cx="3571875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Advanced AI conversation flows</a:t>
            </a:r>
            <a:endParaRPr lang="en-US" sz="837" dirty="0"/>
          </a:p>
        </p:txBody>
      </p:sp>
      <p:sp>
        <p:nvSpPr>
          <p:cNvPr id="7" name="Text 4"/>
          <p:cNvSpPr/>
          <p:nvPr/>
        </p:nvSpPr>
        <p:spPr>
          <a:xfrm>
            <a:off x="857250" y="1635919"/>
            <a:ext cx="3571875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Enhanced multilingual support</a:t>
            </a:r>
            <a:endParaRPr lang="en-US" sz="837" dirty="0"/>
          </a:p>
        </p:txBody>
      </p:sp>
      <p:sp>
        <p:nvSpPr>
          <p:cNvPr id="8" name="Text 5"/>
          <p:cNvSpPr/>
          <p:nvPr/>
        </p:nvSpPr>
        <p:spPr>
          <a:xfrm>
            <a:off x="857250" y="2021681"/>
            <a:ext cx="357187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6B6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Q2 2024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857250" y="2271713"/>
            <a:ext cx="3571875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Video content generation</a:t>
            </a:r>
            <a:endParaRPr lang="en-US" sz="837" dirty="0"/>
          </a:p>
        </p:txBody>
      </p:sp>
      <p:sp>
        <p:nvSpPr>
          <p:cNvPr id="10" name="Text 7"/>
          <p:cNvSpPr/>
          <p:nvPr/>
        </p:nvSpPr>
        <p:spPr>
          <a:xfrm>
            <a:off x="857250" y="2478881"/>
            <a:ext cx="3571875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Advanced analytics dashboard</a:t>
            </a:r>
            <a:endParaRPr lang="en-US" sz="837" dirty="0"/>
          </a:p>
        </p:txBody>
      </p:sp>
      <p:sp>
        <p:nvSpPr>
          <p:cNvPr id="11" name="Text 8"/>
          <p:cNvSpPr/>
          <p:nvPr/>
        </p:nvSpPr>
        <p:spPr>
          <a:xfrm>
            <a:off x="857250" y="2864644"/>
            <a:ext cx="357187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6B6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Q3 2024</a:t>
            </a:r>
            <a:endParaRPr lang="en-US" sz="942" dirty="0"/>
          </a:p>
        </p:txBody>
      </p:sp>
      <p:sp>
        <p:nvSpPr>
          <p:cNvPr id="12" name="Text 9"/>
          <p:cNvSpPr/>
          <p:nvPr/>
        </p:nvSpPr>
        <p:spPr>
          <a:xfrm>
            <a:off x="857250" y="3114675"/>
            <a:ext cx="3571875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AI-powered A/B testing</a:t>
            </a:r>
            <a:endParaRPr lang="en-US" sz="837" dirty="0"/>
          </a:p>
        </p:txBody>
      </p:sp>
      <p:sp>
        <p:nvSpPr>
          <p:cNvPr id="13" name="Text 10"/>
          <p:cNvSpPr/>
          <p:nvPr/>
        </p:nvSpPr>
        <p:spPr>
          <a:xfrm>
            <a:off x="857250" y="3321844"/>
            <a:ext cx="3571875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Social media automation</a:t>
            </a:r>
            <a:endParaRPr lang="en-US" sz="837" dirty="0"/>
          </a:p>
        </p:txBody>
      </p:sp>
      <p:sp>
        <p:nvSpPr>
          <p:cNvPr id="14" name="Text 11"/>
          <p:cNvSpPr/>
          <p:nvPr/>
        </p:nvSpPr>
        <p:spPr>
          <a:xfrm>
            <a:off x="857250" y="3707606"/>
            <a:ext cx="357187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6B6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Q4 2024</a:t>
            </a:r>
            <a:endParaRPr lang="en-US" sz="942" dirty="0"/>
          </a:p>
        </p:txBody>
      </p:sp>
      <p:sp>
        <p:nvSpPr>
          <p:cNvPr id="15" name="Text 12"/>
          <p:cNvSpPr/>
          <p:nvPr/>
        </p:nvSpPr>
        <p:spPr>
          <a:xfrm>
            <a:off x="857250" y="3957638"/>
            <a:ext cx="3571875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Machine learning optimization</a:t>
            </a:r>
            <a:endParaRPr lang="en-US" sz="837" dirty="0"/>
          </a:p>
        </p:txBody>
      </p:sp>
      <p:sp>
        <p:nvSpPr>
          <p:cNvPr id="16" name="Text 13"/>
          <p:cNvSpPr/>
          <p:nvPr/>
        </p:nvSpPr>
        <p:spPr>
          <a:xfrm>
            <a:off x="857250" y="4164806"/>
            <a:ext cx="3571875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Global expansion features</a:t>
            </a:r>
            <a:endParaRPr lang="en-US" sz="837" dirty="0"/>
          </a:p>
        </p:txBody>
      </p:sp>
      <p:sp>
        <p:nvSpPr>
          <p:cNvPr id="17" name="Text 14"/>
          <p:cNvSpPr/>
          <p:nvPr/>
        </p:nvSpPr>
        <p:spPr>
          <a:xfrm>
            <a:off x="4714875" y="814388"/>
            <a:ext cx="4000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4ECDC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Strategic Priorities</a:t>
            </a:r>
            <a:endParaRPr lang="en-US" sz="1350" dirty="0"/>
          </a:p>
        </p:txBody>
      </p:sp>
      <p:pic>
        <p:nvPicPr>
          <p:cNvPr id="1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5" y="1207294"/>
            <a:ext cx="128588" cy="128588"/>
          </a:xfrm>
          <a:prstGeom prst="rect">
            <a:avLst/>
          </a:prstGeom>
        </p:spPr>
      </p:pic>
      <p:sp>
        <p:nvSpPr>
          <p:cNvPr id="19" name="Text 15"/>
          <p:cNvSpPr/>
          <p:nvPr/>
        </p:nvSpPr>
        <p:spPr>
          <a:xfrm>
            <a:off x="4950619" y="1187648"/>
            <a:ext cx="10599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 Enhancement</a:t>
            </a:r>
            <a:endParaRPr lang="en-US" sz="942" dirty="0"/>
          </a:p>
        </p:txBody>
      </p:sp>
      <p:sp>
        <p:nvSpPr>
          <p:cNvPr id="20" name="Text 16"/>
          <p:cNvSpPr/>
          <p:nvPr/>
        </p:nvSpPr>
        <p:spPr>
          <a:xfrm>
            <a:off x="6010573" y="1187648"/>
            <a:ext cx="240448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Continuous improvement of AI models </a:t>
            </a:r>
            <a:endParaRPr lang="en-US" sz="942" dirty="0"/>
          </a:p>
        </p:txBody>
      </p:sp>
      <p:pic>
        <p:nvPicPr>
          <p:cNvPr id="2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5" y="1507331"/>
            <a:ext cx="128588" cy="128588"/>
          </a:xfrm>
          <a:prstGeom prst="rect">
            <a:avLst/>
          </a:prstGeom>
        </p:spPr>
      </p:pic>
      <p:sp>
        <p:nvSpPr>
          <p:cNvPr id="22" name="Text 17"/>
          <p:cNvSpPr/>
          <p:nvPr/>
        </p:nvSpPr>
        <p:spPr>
          <a:xfrm>
            <a:off x="4950619" y="1487686"/>
            <a:ext cx="110072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Global Expansion</a:t>
            </a:r>
            <a:endParaRPr lang="en-US" sz="942" dirty="0"/>
          </a:p>
        </p:txBody>
      </p:sp>
      <p:sp>
        <p:nvSpPr>
          <p:cNvPr id="23" name="Text 18"/>
          <p:cNvSpPr/>
          <p:nvPr/>
        </p:nvSpPr>
        <p:spPr>
          <a:xfrm>
            <a:off x="6051342" y="1487686"/>
            <a:ext cx="23273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Support for additional languages and </a:t>
            </a:r>
            <a:endParaRPr lang="en-US" sz="942" dirty="0"/>
          </a:p>
        </p:txBody>
      </p:sp>
      <p:sp>
        <p:nvSpPr>
          <p:cNvPr id="24" name="Text 19"/>
          <p:cNvSpPr/>
          <p:nvPr/>
        </p:nvSpPr>
        <p:spPr>
          <a:xfrm>
            <a:off x="4950619" y="1680567"/>
            <a:ext cx="115268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localized strategies </a:t>
            </a:r>
            <a:endParaRPr lang="en-US" sz="942" dirty="0"/>
          </a:p>
        </p:txBody>
      </p:sp>
      <p:pic>
        <p:nvPicPr>
          <p:cNvPr id="2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5" y="2000250"/>
            <a:ext cx="96441" cy="128588"/>
          </a:xfrm>
          <a:prstGeom prst="rect">
            <a:avLst/>
          </a:prstGeom>
        </p:spPr>
      </p:pic>
      <p:sp>
        <p:nvSpPr>
          <p:cNvPr id="26" name="Text 20"/>
          <p:cNvSpPr/>
          <p:nvPr/>
        </p:nvSpPr>
        <p:spPr>
          <a:xfrm>
            <a:off x="4918472" y="1980605"/>
            <a:ext cx="145048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Integration Ecosystem</a:t>
            </a:r>
            <a:endParaRPr lang="en-US" sz="942" dirty="0"/>
          </a:p>
        </p:txBody>
      </p:sp>
      <p:sp>
        <p:nvSpPr>
          <p:cNvPr id="27" name="Text 21"/>
          <p:cNvSpPr/>
          <p:nvPr/>
        </p:nvSpPr>
        <p:spPr>
          <a:xfrm>
            <a:off x="6368960" y="1980605"/>
            <a:ext cx="218933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Seamless connectivity with popular </a:t>
            </a:r>
            <a:endParaRPr lang="en-US" sz="942" dirty="0"/>
          </a:p>
        </p:txBody>
      </p:sp>
      <p:sp>
        <p:nvSpPr>
          <p:cNvPr id="28" name="Text 22"/>
          <p:cNvSpPr/>
          <p:nvPr/>
        </p:nvSpPr>
        <p:spPr>
          <a:xfrm>
            <a:off x="4918472" y="2173486"/>
            <a:ext cx="58779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platforms </a:t>
            </a:r>
            <a:endParaRPr lang="en-US" sz="942" dirty="0"/>
          </a:p>
        </p:txBody>
      </p:sp>
      <p:pic>
        <p:nvPicPr>
          <p:cNvPr id="29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75" y="2493169"/>
            <a:ext cx="128588" cy="128588"/>
          </a:xfrm>
          <a:prstGeom prst="rect">
            <a:avLst/>
          </a:prstGeom>
        </p:spPr>
      </p:pic>
      <p:sp>
        <p:nvSpPr>
          <p:cNvPr id="30" name="Text 23"/>
          <p:cNvSpPr/>
          <p:nvPr/>
        </p:nvSpPr>
        <p:spPr>
          <a:xfrm>
            <a:off x="4950619" y="2473523"/>
            <a:ext cx="122300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Enterprise Security</a:t>
            </a:r>
            <a:endParaRPr lang="en-US" sz="942" dirty="0"/>
          </a:p>
        </p:txBody>
      </p:sp>
      <p:sp>
        <p:nvSpPr>
          <p:cNvPr id="31" name="Text 24"/>
          <p:cNvSpPr/>
          <p:nvPr/>
        </p:nvSpPr>
        <p:spPr>
          <a:xfrm>
            <a:off x="6173623" y="2473523"/>
            <a:ext cx="226663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Advanced security features and data </a:t>
            </a:r>
            <a:endParaRPr lang="en-US" sz="942" dirty="0"/>
          </a:p>
        </p:txBody>
      </p:sp>
      <p:sp>
        <p:nvSpPr>
          <p:cNvPr id="32" name="Text 25"/>
          <p:cNvSpPr/>
          <p:nvPr/>
        </p:nvSpPr>
        <p:spPr>
          <a:xfrm>
            <a:off x="4950619" y="2666405"/>
            <a:ext cx="62493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protection </a:t>
            </a:r>
            <a:endParaRPr lang="en-US" sz="942" dirty="0"/>
          </a:p>
        </p:txBody>
      </p:sp>
      <p:pic>
        <p:nvPicPr>
          <p:cNvPr id="33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4875" y="2986088"/>
            <a:ext cx="128588" cy="128588"/>
          </a:xfrm>
          <a:prstGeom prst="rect">
            <a:avLst/>
          </a:prstGeom>
        </p:spPr>
      </p:pic>
      <p:sp>
        <p:nvSpPr>
          <p:cNvPr id="34" name="Text 26"/>
          <p:cNvSpPr/>
          <p:nvPr/>
        </p:nvSpPr>
        <p:spPr>
          <a:xfrm>
            <a:off x="4950619" y="2966442"/>
            <a:ext cx="125065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Advanced Analytics</a:t>
            </a:r>
            <a:endParaRPr lang="en-US" sz="942" dirty="0"/>
          </a:p>
        </p:txBody>
      </p:sp>
      <p:sp>
        <p:nvSpPr>
          <p:cNvPr id="35" name="Text 27"/>
          <p:cNvSpPr/>
          <p:nvPr/>
        </p:nvSpPr>
        <p:spPr>
          <a:xfrm>
            <a:off x="6201277" y="2966442"/>
            <a:ext cx="221378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Predictive analytics and AI-powered </a:t>
            </a:r>
            <a:endParaRPr lang="en-US" sz="942" dirty="0"/>
          </a:p>
        </p:txBody>
      </p:sp>
      <p:sp>
        <p:nvSpPr>
          <p:cNvPr id="36" name="Text 28"/>
          <p:cNvSpPr/>
          <p:nvPr/>
        </p:nvSpPr>
        <p:spPr>
          <a:xfrm>
            <a:off x="4950619" y="3159323"/>
            <a:ext cx="103592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business insights </a:t>
            </a:r>
            <a:endParaRPr lang="en-US" sz="942" dirty="0"/>
          </a:p>
        </p:txBody>
      </p:sp>
      <p:pic>
        <p:nvPicPr>
          <p:cNvPr id="3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4875" y="3479006"/>
            <a:ext cx="160734" cy="128588"/>
          </a:xfrm>
          <a:prstGeom prst="rect">
            <a:avLst/>
          </a:prstGeom>
        </p:spPr>
      </p:pic>
      <p:sp>
        <p:nvSpPr>
          <p:cNvPr id="38" name="Text 29"/>
          <p:cNvSpPr/>
          <p:nvPr/>
        </p:nvSpPr>
        <p:spPr>
          <a:xfrm>
            <a:off x="4982766" y="3459361"/>
            <a:ext cx="132047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Community Building</a:t>
            </a:r>
            <a:endParaRPr lang="en-US" sz="942" dirty="0"/>
          </a:p>
        </p:txBody>
      </p:sp>
      <p:sp>
        <p:nvSpPr>
          <p:cNvPr id="39" name="Text 30"/>
          <p:cNvSpPr/>
          <p:nvPr/>
        </p:nvSpPr>
        <p:spPr>
          <a:xfrm>
            <a:off x="6303243" y="3459361"/>
            <a:ext cx="215615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Developer community and partner </a:t>
            </a:r>
            <a:endParaRPr lang="en-US" sz="942" dirty="0"/>
          </a:p>
        </p:txBody>
      </p:sp>
      <p:sp>
        <p:nvSpPr>
          <p:cNvPr id="40" name="Text 31"/>
          <p:cNvSpPr/>
          <p:nvPr/>
        </p:nvSpPr>
        <p:spPr>
          <a:xfrm>
            <a:off x="4982766" y="3652242"/>
            <a:ext cx="52941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program </a:t>
            </a:r>
            <a:endParaRPr lang="en-US" sz="942" dirty="0"/>
          </a:p>
        </p:txBody>
      </p:sp>
      <p:pic>
        <p:nvPicPr>
          <p:cNvPr id="41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8625" y="4889897"/>
            <a:ext cx="178594" cy="142875"/>
          </a:xfrm>
          <a:prstGeom prst="rect">
            <a:avLst/>
          </a:prstGeom>
        </p:spPr>
      </p:pic>
      <p:sp>
        <p:nvSpPr>
          <p:cNvPr id="42" name="Text 32"/>
          <p:cNvSpPr/>
          <p:nvPr/>
        </p:nvSpPr>
        <p:spPr>
          <a:xfrm>
            <a:off x="664369" y="4886325"/>
            <a:ext cx="876337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 Marketing Tools</a:t>
            </a:r>
            <a:endParaRPr lang="en-US" sz="732" dirty="0"/>
          </a:p>
        </p:txBody>
      </p:sp>
      <p:sp>
        <p:nvSpPr>
          <p:cNvPr id="43" name="Text 33"/>
          <p:cNvSpPr/>
          <p:nvPr/>
        </p:nvSpPr>
        <p:spPr>
          <a:xfrm>
            <a:off x="8600935" y="4886325"/>
            <a:ext cx="11444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</a:t>
            </a:r>
            <a:endParaRPr lang="en-US" sz="732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57200" y="257175"/>
            <a:ext cx="1428750" cy="142875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7158038" y="514350"/>
            <a:ext cx="1071563" cy="1071563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914400" y="3343275"/>
            <a:ext cx="1285875" cy="1285875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6" name="Shape 3"/>
          <p:cNvSpPr/>
          <p:nvPr/>
        </p:nvSpPr>
        <p:spPr>
          <a:xfrm>
            <a:off x="6915150" y="3514725"/>
            <a:ext cx="857250" cy="85725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3626346" y="428625"/>
            <a:ext cx="1891308" cy="5143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700" b="1" dirty="0">
                <a:solidFill>
                  <a:srgbClr val="F7FFF7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Thank You</a:t>
            </a:r>
            <a:endParaRPr lang="en-US" sz="2700" dirty="0"/>
          </a:p>
        </p:txBody>
      </p:sp>
      <p:sp>
        <p:nvSpPr>
          <p:cNvPr id="8" name="Text 5"/>
          <p:cNvSpPr/>
          <p:nvPr/>
        </p:nvSpPr>
        <p:spPr>
          <a:xfrm>
            <a:off x="1714500" y="1085850"/>
            <a:ext cx="57150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F7FFF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 Marketing Tools represents the future of intelligent marketing automation, combining cutting-edge AI technology with user-friendly design to transform how businesses engage with their customers.</a:t>
            </a:r>
            <a:endParaRPr lang="en-US" sz="1350" dirty="0"/>
          </a:p>
        </p:txBody>
      </p:sp>
      <p:sp>
        <p:nvSpPr>
          <p:cNvPr id="9" name="Shape 6"/>
          <p:cNvSpPr/>
          <p:nvPr/>
        </p:nvSpPr>
        <p:spPr>
          <a:xfrm>
            <a:off x="1357313" y="2143125"/>
            <a:ext cx="2000250" cy="1637314"/>
          </a:xfrm>
          <a:prstGeom prst="rect">
            <a:avLst/>
          </a:prstGeom>
          <a:solidFill>
            <a:srgbClr val="FFFFFF">
              <a:alpha val="15000"/>
            </a:srgbClr>
          </a:solidFill>
          <a:ln/>
        </p:spPr>
      </p:sp>
      <p:sp>
        <p:nvSpPr>
          <p:cNvPr id="10" name="Shape 7"/>
          <p:cNvSpPr/>
          <p:nvPr/>
        </p:nvSpPr>
        <p:spPr>
          <a:xfrm>
            <a:off x="2143125" y="2321719"/>
            <a:ext cx="428625" cy="428625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</p:sp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2436019"/>
            <a:ext cx="200025" cy="200025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1535906" y="2857500"/>
            <a:ext cx="164306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7FFF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Get Started</a:t>
            </a:r>
            <a:endParaRPr lang="en-US" sz="942" dirty="0"/>
          </a:p>
        </p:txBody>
      </p:sp>
      <p:sp>
        <p:nvSpPr>
          <p:cNvPr id="13" name="Text 9"/>
          <p:cNvSpPr/>
          <p:nvPr/>
        </p:nvSpPr>
        <p:spPr>
          <a:xfrm>
            <a:off x="1535906" y="3121819"/>
            <a:ext cx="1643063" cy="4800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F7FFF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Begin your AI marketing journey with our comprehensive platform</a:t>
            </a:r>
            <a:endParaRPr lang="en-US" sz="837" dirty="0"/>
          </a:p>
        </p:txBody>
      </p:sp>
      <p:sp>
        <p:nvSpPr>
          <p:cNvPr id="14" name="Shape 10"/>
          <p:cNvSpPr/>
          <p:nvPr/>
        </p:nvSpPr>
        <p:spPr>
          <a:xfrm>
            <a:off x="3571875" y="2143125"/>
            <a:ext cx="2000250" cy="1637314"/>
          </a:xfrm>
          <a:prstGeom prst="rect">
            <a:avLst/>
          </a:prstGeom>
          <a:solidFill>
            <a:srgbClr val="FFFFFF">
              <a:alpha val="15000"/>
            </a:srgbClr>
          </a:solidFill>
          <a:ln/>
        </p:spPr>
      </p:sp>
      <p:sp>
        <p:nvSpPr>
          <p:cNvPr id="15" name="Shape 11"/>
          <p:cNvSpPr/>
          <p:nvPr/>
        </p:nvSpPr>
        <p:spPr>
          <a:xfrm>
            <a:off x="4357688" y="2321719"/>
            <a:ext cx="428625" cy="428625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</p:sp>
      <p:pic>
        <p:nvPicPr>
          <p:cNvPr id="1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984" y="2436019"/>
            <a:ext cx="250031" cy="200025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3750469" y="2857500"/>
            <a:ext cx="164306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7FFF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Schedule Demo</a:t>
            </a:r>
            <a:endParaRPr lang="en-US" sz="942" dirty="0"/>
          </a:p>
        </p:txBody>
      </p:sp>
      <p:sp>
        <p:nvSpPr>
          <p:cNvPr id="18" name="Text 13"/>
          <p:cNvSpPr/>
          <p:nvPr/>
        </p:nvSpPr>
        <p:spPr>
          <a:xfrm>
            <a:off x="3750469" y="3121819"/>
            <a:ext cx="1643063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F7FFF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Experience the power of AI-driven marketing automation</a:t>
            </a:r>
            <a:endParaRPr lang="en-US" sz="837" dirty="0"/>
          </a:p>
        </p:txBody>
      </p:sp>
      <p:sp>
        <p:nvSpPr>
          <p:cNvPr id="19" name="Shape 14"/>
          <p:cNvSpPr/>
          <p:nvPr/>
        </p:nvSpPr>
        <p:spPr>
          <a:xfrm>
            <a:off x="5786438" y="2143125"/>
            <a:ext cx="2000250" cy="1637314"/>
          </a:xfrm>
          <a:prstGeom prst="rect">
            <a:avLst/>
          </a:prstGeom>
          <a:solidFill>
            <a:srgbClr val="FFFFFF">
              <a:alpha val="15000"/>
            </a:srgbClr>
          </a:solidFill>
          <a:ln/>
        </p:spPr>
      </p:sp>
      <p:sp>
        <p:nvSpPr>
          <p:cNvPr id="20" name="Shape 15"/>
          <p:cNvSpPr/>
          <p:nvPr/>
        </p:nvSpPr>
        <p:spPr>
          <a:xfrm>
            <a:off x="6572250" y="2321719"/>
            <a:ext cx="428625" cy="428625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</p:sp>
      <p:pic>
        <p:nvPicPr>
          <p:cNvPr id="2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1547" y="2436019"/>
            <a:ext cx="250031" cy="200025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5965031" y="2857500"/>
            <a:ext cx="164306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7FFF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Partner With Us</a:t>
            </a:r>
            <a:endParaRPr lang="en-US" sz="942" dirty="0"/>
          </a:p>
        </p:txBody>
      </p:sp>
      <p:sp>
        <p:nvSpPr>
          <p:cNvPr id="23" name="Text 17"/>
          <p:cNvSpPr/>
          <p:nvPr/>
        </p:nvSpPr>
        <p:spPr>
          <a:xfrm>
            <a:off x="5965031" y="3121819"/>
            <a:ext cx="1643063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F7FFF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Join our ecosystem and grow your business with AI</a:t>
            </a:r>
            <a:endParaRPr lang="en-US" sz="837" dirty="0"/>
          </a:p>
        </p:txBody>
      </p:sp>
      <p:sp>
        <p:nvSpPr>
          <p:cNvPr id="24" name="Shape 18"/>
          <p:cNvSpPr/>
          <p:nvPr/>
        </p:nvSpPr>
        <p:spPr>
          <a:xfrm>
            <a:off x="1449177" y="4280502"/>
            <a:ext cx="2041410" cy="385763"/>
          </a:xfrm>
          <a:prstGeom prst="roundRect">
            <a:avLst/>
          </a:prstGeom>
          <a:solidFill>
            <a:srgbClr val="FFFFFF">
              <a:alpha val="15000"/>
            </a:srgbClr>
          </a:solidFill>
          <a:ln/>
        </p:spPr>
      </p:sp>
      <p:pic>
        <p:nvPicPr>
          <p:cNvPr id="2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7770" y="4401945"/>
            <a:ext cx="142875" cy="142875"/>
          </a:xfrm>
          <a:prstGeom prst="rect">
            <a:avLst/>
          </a:prstGeom>
        </p:spPr>
      </p:pic>
      <p:sp>
        <p:nvSpPr>
          <p:cNvPr id="26" name="Text 19"/>
          <p:cNvSpPr/>
          <p:nvPr/>
        </p:nvSpPr>
        <p:spPr>
          <a:xfrm>
            <a:off x="1842083" y="4387658"/>
            <a:ext cx="146991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F7FFF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www.aimarketingtools.com</a:t>
            </a:r>
            <a:endParaRPr lang="en-US" sz="837" dirty="0"/>
          </a:p>
        </p:txBody>
      </p:sp>
      <p:sp>
        <p:nvSpPr>
          <p:cNvPr id="27" name="Shape 20"/>
          <p:cNvSpPr/>
          <p:nvPr/>
        </p:nvSpPr>
        <p:spPr>
          <a:xfrm>
            <a:off x="3776337" y="4280502"/>
            <a:ext cx="2111815" cy="385763"/>
          </a:xfrm>
          <a:prstGeom prst="roundRect">
            <a:avLst/>
          </a:prstGeom>
          <a:solidFill>
            <a:srgbClr val="FFFFFF">
              <a:alpha val="15000"/>
            </a:srgbClr>
          </a:solidFill>
          <a:ln/>
        </p:spPr>
      </p:sp>
      <p:pic>
        <p:nvPicPr>
          <p:cNvPr id="28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4931" y="4401945"/>
            <a:ext cx="142875" cy="142875"/>
          </a:xfrm>
          <a:prstGeom prst="rect">
            <a:avLst/>
          </a:prstGeom>
        </p:spPr>
      </p:pic>
      <p:sp>
        <p:nvSpPr>
          <p:cNvPr id="29" name="Text 21"/>
          <p:cNvSpPr/>
          <p:nvPr/>
        </p:nvSpPr>
        <p:spPr>
          <a:xfrm>
            <a:off x="4169243" y="4387658"/>
            <a:ext cx="154031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F7FFF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hello@aimarketingtools.com</a:t>
            </a:r>
            <a:endParaRPr lang="en-US" sz="837" dirty="0"/>
          </a:p>
        </p:txBody>
      </p:sp>
      <p:sp>
        <p:nvSpPr>
          <p:cNvPr id="30" name="Shape 22"/>
          <p:cNvSpPr/>
          <p:nvPr/>
        </p:nvSpPr>
        <p:spPr>
          <a:xfrm>
            <a:off x="6173902" y="4280502"/>
            <a:ext cx="1520893" cy="385763"/>
          </a:xfrm>
          <a:prstGeom prst="roundRect">
            <a:avLst/>
          </a:prstGeom>
          <a:solidFill>
            <a:srgbClr val="FFFFFF">
              <a:alpha val="15000"/>
            </a:srgbClr>
          </a:solidFill>
          <a:ln/>
        </p:spPr>
      </p:sp>
      <p:pic>
        <p:nvPicPr>
          <p:cNvPr id="31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2496" y="4401945"/>
            <a:ext cx="142875" cy="142875"/>
          </a:xfrm>
          <a:prstGeom prst="rect">
            <a:avLst/>
          </a:prstGeom>
        </p:spPr>
      </p:pic>
      <p:sp>
        <p:nvSpPr>
          <p:cNvPr id="32" name="Text 23"/>
          <p:cNvSpPr/>
          <p:nvPr/>
        </p:nvSpPr>
        <p:spPr>
          <a:xfrm>
            <a:off x="6566808" y="4387658"/>
            <a:ext cx="94939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F7FFF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+1 (555) 123-4567</a:t>
            </a:r>
            <a:endParaRPr lang="en-US" sz="83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214313"/>
            <a:ext cx="82867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4ECDC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Platform Overview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428625" y="814388"/>
            <a:ext cx="4000500" cy="3143250"/>
          </a:xfrm>
          <a:prstGeom prst="rect">
            <a:avLst/>
          </a:prstGeom>
          <a:solidFill>
            <a:srgbClr val="F7FFF7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957263"/>
            <a:ext cx="3714750" cy="2857500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>
            <a:off x="428625" y="4171950"/>
            <a:ext cx="630324" cy="264319"/>
          </a:xfrm>
          <a:prstGeom prst="roundRect">
            <a:avLst/>
          </a:prstGeom>
          <a:solidFill>
            <a:srgbClr val="F7FFF7"/>
          </a:solidFill>
          <a:ln/>
        </p:spPr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1" y="4254103"/>
            <a:ext cx="100013" cy="1000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92944" y="4229100"/>
            <a:ext cx="25884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React</a:t>
            </a:r>
            <a:endParaRPr lang="en-US" sz="732" dirty="0"/>
          </a:p>
        </p:txBody>
      </p:sp>
      <p:sp>
        <p:nvSpPr>
          <p:cNvPr id="9" name="Shape 4"/>
          <p:cNvSpPr/>
          <p:nvPr/>
        </p:nvSpPr>
        <p:spPr>
          <a:xfrm>
            <a:off x="1166106" y="4171950"/>
            <a:ext cx="957569" cy="264319"/>
          </a:xfrm>
          <a:prstGeom prst="roundRect">
            <a:avLst/>
          </a:prstGeom>
          <a:solidFill>
            <a:srgbClr val="F7FFF7"/>
          </a:solidFill>
          <a:ln/>
        </p:spPr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262" y="4254103"/>
            <a:ext cx="100013" cy="10001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430424" y="4229100"/>
            <a:ext cx="58609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React Native</a:t>
            </a:r>
            <a:endParaRPr lang="en-US" sz="732" dirty="0"/>
          </a:p>
        </p:txBody>
      </p:sp>
      <p:sp>
        <p:nvSpPr>
          <p:cNvPr id="12" name="Shape 6"/>
          <p:cNvSpPr/>
          <p:nvPr/>
        </p:nvSpPr>
        <p:spPr>
          <a:xfrm>
            <a:off x="2230831" y="4171950"/>
            <a:ext cx="594103" cy="264319"/>
          </a:xfrm>
          <a:prstGeom prst="roundRect">
            <a:avLst/>
          </a:prstGeom>
          <a:solidFill>
            <a:srgbClr val="F7FFF7"/>
          </a:solidFill>
          <a:ln/>
        </p:spPr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7988" y="4254103"/>
            <a:ext cx="87511" cy="100013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482648" y="4229100"/>
            <a:ext cx="23513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Flask</a:t>
            </a:r>
            <a:endParaRPr lang="en-US" sz="732" dirty="0"/>
          </a:p>
        </p:txBody>
      </p:sp>
      <p:sp>
        <p:nvSpPr>
          <p:cNvPr id="15" name="Shape 8"/>
          <p:cNvSpPr/>
          <p:nvPr/>
        </p:nvSpPr>
        <p:spPr>
          <a:xfrm>
            <a:off x="2932091" y="4171950"/>
            <a:ext cx="906642" cy="264319"/>
          </a:xfrm>
          <a:prstGeom prst="roundRect">
            <a:avLst/>
          </a:prstGeom>
          <a:solidFill>
            <a:srgbClr val="F7FFF7"/>
          </a:solidFill>
          <a:ln/>
        </p:spPr>
      </p:sp>
      <p:pic>
        <p:nvPicPr>
          <p:cNvPr id="1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9247" y="4254103"/>
            <a:ext cx="87511" cy="100013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3183908" y="4229100"/>
            <a:ext cx="54766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PostgreSQL</a:t>
            </a:r>
            <a:endParaRPr lang="en-US" sz="732" dirty="0"/>
          </a:p>
        </p:txBody>
      </p:sp>
      <p:sp>
        <p:nvSpPr>
          <p:cNvPr id="18" name="Shape 10"/>
          <p:cNvSpPr/>
          <p:nvPr/>
        </p:nvSpPr>
        <p:spPr>
          <a:xfrm>
            <a:off x="428625" y="4543425"/>
            <a:ext cx="625329" cy="264319"/>
          </a:xfrm>
          <a:prstGeom prst="roundRect">
            <a:avLst/>
          </a:prstGeom>
          <a:solidFill>
            <a:srgbClr val="F7FFF7"/>
          </a:solidFill>
          <a:ln/>
        </p:spPr>
      </p:sp>
      <p:pic>
        <p:nvPicPr>
          <p:cNvPr id="19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781" y="4625578"/>
            <a:ext cx="100013" cy="100013"/>
          </a:xfrm>
          <a:prstGeom prst="rect">
            <a:avLst/>
          </a:prstGeom>
        </p:spPr>
      </p:pic>
      <p:sp>
        <p:nvSpPr>
          <p:cNvPr id="20" name="Text 11"/>
          <p:cNvSpPr/>
          <p:nvPr/>
        </p:nvSpPr>
        <p:spPr>
          <a:xfrm>
            <a:off x="692944" y="4600575"/>
            <a:ext cx="25385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Redis</a:t>
            </a:r>
            <a:endParaRPr lang="en-US" sz="732" dirty="0"/>
          </a:p>
        </p:txBody>
      </p:sp>
      <p:sp>
        <p:nvSpPr>
          <p:cNvPr id="21" name="Shape 12"/>
          <p:cNvSpPr/>
          <p:nvPr/>
        </p:nvSpPr>
        <p:spPr>
          <a:xfrm>
            <a:off x="1161111" y="4543425"/>
            <a:ext cx="727128" cy="264319"/>
          </a:xfrm>
          <a:prstGeom prst="roundRect">
            <a:avLst/>
          </a:prstGeom>
          <a:solidFill>
            <a:srgbClr val="F7FFF7"/>
          </a:solidFill>
          <a:ln/>
        </p:spPr>
      </p:sp>
      <p:pic>
        <p:nvPicPr>
          <p:cNvPr id="22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8267" y="4625578"/>
            <a:ext cx="100013" cy="100013"/>
          </a:xfrm>
          <a:prstGeom prst="rect">
            <a:avLst/>
          </a:prstGeom>
        </p:spPr>
      </p:pic>
      <p:sp>
        <p:nvSpPr>
          <p:cNvPr id="23" name="Text 13"/>
          <p:cNvSpPr/>
          <p:nvPr/>
        </p:nvSpPr>
        <p:spPr>
          <a:xfrm>
            <a:off x="1425429" y="4600575"/>
            <a:ext cx="35565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OpenAI</a:t>
            </a:r>
            <a:endParaRPr lang="en-US" sz="732" dirty="0"/>
          </a:p>
        </p:txBody>
      </p:sp>
      <p:sp>
        <p:nvSpPr>
          <p:cNvPr id="24" name="Shape 14"/>
          <p:cNvSpPr/>
          <p:nvPr/>
        </p:nvSpPr>
        <p:spPr>
          <a:xfrm>
            <a:off x="1995394" y="4543425"/>
            <a:ext cx="729137" cy="264319"/>
          </a:xfrm>
          <a:prstGeom prst="roundRect">
            <a:avLst/>
          </a:prstGeom>
          <a:solidFill>
            <a:srgbClr val="F7FFF7"/>
          </a:solidFill>
          <a:ln/>
        </p:spPr>
      </p:sp>
      <p:pic>
        <p:nvPicPr>
          <p:cNvPr id="25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02551" y="4625578"/>
            <a:ext cx="125016" cy="100013"/>
          </a:xfrm>
          <a:prstGeom prst="rect">
            <a:avLst/>
          </a:prstGeom>
        </p:spPr>
      </p:pic>
      <p:sp>
        <p:nvSpPr>
          <p:cNvPr id="26" name="Text 15"/>
          <p:cNvSpPr/>
          <p:nvPr/>
        </p:nvSpPr>
        <p:spPr>
          <a:xfrm>
            <a:off x="2284716" y="4600575"/>
            <a:ext cx="33265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Docker</a:t>
            </a:r>
            <a:endParaRPr lang="en-US" sz="732" dirty="0"/>
          </a:p>
        </p:txBody>
      </p:sp>
      <p:sp>
        <p:nvSpPr>
          <p:cNvPr id="27" name="Shape 16"/>
          <p:cNvSpPr/>
          <p:nvPr/>
        </p:nvSpPr>
        <p:spPr>
          <a:xfrm>
            <a:off x="2831688" y="4543425"/>
            <a:ext cx="604317" cy="264319"/>
          </a:xfrm>
          <a:prstGeom prst="roundRect">
            <a:avLst/>
          </a:prstGeom>
          <a:solidFill>
            <a:srgbClr val="F7FFF7"/>
          </a:solidFill>
          <a:ln/>
        </p:spPr>
      </p:sp>
      <p:pic>
        <p:nvPicPr>
          <p:cNvPr id="28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38844" y="4625578"/>
            <a:ext cx="125016" cy="100013"/>
          </a:xfrm>
          <a:prstGeom prst="rect">
            <a:avLst/>
          </a:prstGeom>
        </p:spPr>
      </p:pic>
      <p:sp>
        <p:nvSpPr>
          <p:cNvPr id="29" name="Text 17"/>
          <p:cNvSpPr/>
          <p:nvPr/>
        </p:nvSpPr>
        <p:spPr>
          <a:xfrm>
            <a:off x="3121009" y="4600575"/>
            <a:ext cx="207838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AWS</a:t>
            </a:r>
            <a:endParaRPr lang="en-US" sz="732" dirty="0"/>
          </a:p>
        </p:txBody>
      </p:sp>
      <p:sp>
        <p:nvSpPr>
          <p:cNvPr id="30" name="Text 18"/>
          <p:cNvSpPr/>
          <p:nvPr/>
        </p:nvSpPr>
        <p:spPr>
          <a:xfrm>
            <a:off x="4714875" y="814388"/>
            <a:ext cx="4000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4ECDC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Platform Components</a:t>
            </a:r>
            <a:endParaRPr lang="en-US" sz="1350" dirty="0"/>
          </a:p>
        </p:txBody>
      </p:sp>
      <p:pic>
        <p:nvPicPr>
          <p:cNvPr id="31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14875" y="1207294"/>
            <a:ext cx="114300" cy="114300"/>
          </a:xfrm>
          <a:prstGeom prst="rect">
            <a:avLst/>
          </a:prstGeom>
        </p:spPr>
      </p:pic>
      <p:sp>
        <p:nvSpPr>
          <p:cNvPr id="32" name="Text 19"/>
          <p:cNvSpPr/>
          <p:nvPr/>
        </p:nvSpPr>
        <p:spPr>
          <a:xfrm>
            <a:off x="4900613" y="1187648"/>
            <a:ext cx="104544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Web Application</a:t>
            </a:r>
            <a:endParaRPr lang="en-US" sz="942" dirty="0"/>
          </a:p>
        </p:txBody>
      </p:sp>
      <p:sp>
        <p:nvSpPr>
          <p:cNvPr id="33" name="Text 20"/>
          <p:cNvSpPr/>
          <p:nvPr/>
        </p:nvSpPr>
        <p:spPr>
          <a:xfrm>
            <a:off x="5946056" y="1187648"/>
            <a:ext cx="238531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Responsive React-based interface with </a:t>
            </a:r>
            <a:endParaRPr lang="en-US" sz="942" dirty="0"/>
          </a:p>
        </p:txBody>
      </p:sp>
      <p:sp>
        <p:nvSpPr>
          <p:cNvPr id="34" name="Text 21"/>
          <p:cNvSpPr/>
          <p:nvPr/>
        </p:nvSpPr>
        <p:spPr>
          <a:xfrm>
            <a:off x="4900613" y="1380530"/>
            <a:ext cx="290904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multilingual support and interactive dashboards </a:t>
            </a:r>
            <a:endParaRPr lang="en-US" sz="942" dirty="0"/>
          </a:p>
        </p:txBody>
      </p:sp>
      <p:pic>
        <p:nvPicPr>
          <p:cNvPr id="35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14875" y="1700213"/>
            <a:ext cx="85725" cy="114300"/>
          </a:xfrm>
          <a:prstGeom prst="rect">
            <a:avLst/>
          </a:prstGeom>
        </p:spPr>
      </p:pic>
      <p:sp>
        <p:nvSpPr>
          <p:cNvPr id="36" name="Text 22"/>
          <p:cNvSpPr/>
          <p:nvPr/>
        </p:nvSpPr>
        <p:spPr>
          <a:xfrm>
            <a:off x="4872038" y="1680567"/>
            <a:ext cx="120294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Mobile Application</a:t>
            </a:r>
            <a:endParaRPr lang="en-US" sz="942" dirty="0"/>
          </a:p>
        </p:txBody>
      </p:sp>
      <p:sp>
        <p:nvSpPr>
          <p:cNvPr id="37" name="Text 23"/>
          <p:cNvSpPr/>
          <p:nvPr/>
        </p:nvSpPr>
        <p:spPr>
          <a:xfrm>
            <a:off x="6074978" y="1680567"/>
            <a:ext cx="231253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Cross-platform React Native app with </a:t>
            </a:r>
            <a:endParaRPr lang="en-US" sz="942" dirty="0"/>
          </a:p>
        </p:txBody>
      </p:sp>
      <p:sp>
        <p:nvSpPr>
          <p:cNvPr id="38" name="Text 24"/>
          <p:cNvSpPr/>
          <p:nvPr/>
        </p:nvSpPr>
        <p:spPr>
          <a:xfrm>
            <a:off x="4872038" y="1873448"/>
            <a:ext cx="274431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offline capabilities and native mobile features </a:t>
            </a:r>
            <a:endParaRPr lang="en-US" sz="942" dirty="0"/>
          </a:p>
        </p:txBody>
      </p:sp>
      <p:pic>
        <p:nvPicPr>
          <p:cNvPr id="39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14875" y="2193131"/>
            <a:ext cx="114300" cy="114300"/>
          </a:xfrm>
          <a:prstGeom prst="rect">
            <a:avLst/>
          </a:prstGeom>
        </p:spPr>
      </p:pic>
      <p:sp>
        <p:nvSpPr>
          <p:cNvPr id="40" name="Text 25"/>
          <p:cNvSpPr/>
          <p:nvPr/>
        </p:nvSpPr>
        <p:spPr>
          <a:xfrm>
            <a:off x="4900613" y="2173486"/>
            <a:ext cx="110881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Backend Services</a:t>
            </a:r>
            <a:endParaRPr lang="en-US" sz="942" dirty="0"/>
          </a:p>
        </p:txBody>
      </p:sp>
      <p:sp>
        <p:nvSpPr>
          <p:cNvPr id="41" name="Text 26"/>
          <p:cNvSpPr/>
          <p:nvPr/>
        </p:nvSpPr>
        <p:spPr>
          <a:xfrm>
            <a:off x="6009429" y="2173486"/>
            <a:ext cx="253407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Scalable Flask microservices with RESTful </a:t>
            </a:r>
            <a:endParaRPr lang="en-US" sz="942" dirty="0"/>
          </a:p>
        </p:txBody>
      </p:sp>
      <p:sp>
        <p:nvSpPr>
          <p:cNvPr id="42" name="Text 27"/>
          <p:cNvSpPr/>
          <p:nvPr/>
        </p:nvSpPr>
        <p:spPr>
          <a:xfrm>
            <a:off x="4900613" y="2366367"/>
            <a:ext cx="300163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API, JWT authentication, and database integration </a:t>
            </a:r>
            <a:endParaRPr lang="en-US" sz="942" dirty="0"/>
          </a:p>
        </p:txBody>
      </p:sp>
      <p:pic>
        <p:nvPicPr>
          <p:cNvPr id="43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14875" y="2686050"/>
            <a:ext cx="114300" cy="114300"/>
          </a:xfrm>
          <a:prstGeom prst="rect">
            <a:avLst/>
          </a:prstGeom>
        </p:spPr>
      </p:pic>
      <p:sp>
        <p:nvSpPr>
          <p:cNvPr id="44" name="Text 28"/>
          <p:cNvSpPr/>
          <p:nvPr/>
        </p:nvSpPr>
        <p:spPr>
          <a:xfrm>
            <a:off x="4900613" y="2666405"/>
            <a:ext cx="98564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 Components</a:t>
            </a:r>
            <a:endParaRPr lang="en-US" sz="942" dirty="0"/>
          </a:p>
        </p:txBody>
      </p:sp>
      <p:sp>
        <p:nvSpPr>
          <p:cNvPr id="45" name="Text 29"/>
          <p:cNvSpPr/>
          <p:nvPr/>
        </p:nvSpPr>
        <p:spPr>
          <a:xfrm>
            <a:off x="5886255" y="2666405"/>
            <a:ext cx="245114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Advanced natural language processing, </a:t>
            </a:r>
            <a:endParaRPr lang="en-US" sz="942" dirty="0"/>
          </a:p>
        </p:txBody>
      </p:sp>
      <p:sp>
        <p:nvSpPr>
          <p:cNvPr id="46" name="Text 30"/>
          <p:cNvSpPr/>
          <p:nvPr/>
        </p:nvSpPr>
        <p:spPr>
          <a:xfrm>
            <a:off x="4900613" y="2859286"/>
            <a:ext cx="264480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content generation, and predictive analytics </a:t>
            </a:r>
            <a:endParaRPr lang="en-US" sz="942" dirty="0"/>
          </a:p>
        </p:txBody>
      </p:sp>
      <p:pic>
        <p:nvPicPr>
          <p:cNvPr id="47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14875" y="3178969"/>
            <a:ext cx="114300" cy="114300"/>
          </a:xfrm>
          <a:prstGeom prst="rect">
            <a:avLst/>
          </a:prstGeom>
        </p:spPr>
      </p:pic>
      <p:sp>
        <p:nvSpPr>
          <p:cNvPr id="48" name="Text 31"/>
          <p:cNvSpPr/>
          <p:nvPr/>
        </p:nvSpPr>
        <p:spPr>
          <a:xfrm>
            <a:off x="4900613" y="3159323"/>
            <a:ext cx="10593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Analytics Engine</a:t>
            </a:r>
            <a:endParaRPr lang="en-US" sz="942" dirty="0"/>
          </a:p>
        </p:txBody>
      </p:sp>
      <p:sp>
        <p:nvSpPr>
          <p:cNvPr id="49" name="Text 32"/>
          <p:cNvSpPr/>
          <p:nvPr/>
        </p:nvSpPr>
        <p:spPr>
          <a:xfrm>
            <a:off x="5959925" y="3159323"/>
            <a:ext cx="274663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Real-time data processing, visualization, and </a:t>
            </a:r>
            <a:endParaRPr lang="en-US" sz="942" dirty="0"/>
          </a:p>
        </p:txBody>
      </p:sp>
      <p:sp>
        <p:nvSpPr>
          <p:cNvPr id="50" name="Text 33"/>
          <p:cNvSpPr/>
          <p:nvPr/>
        </p:nvSpPr>
        <p:spPr>
          <a:xfrm>
            <a:off x="4900613" y="3352205"/>
            <a:ext cx="125836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business intelligence </a:t>
            </a:r>
            <a:endParaRPr lang="en-US" sz="942" dirty="0"/>
          </a:p>
        </p:txBody>
      </p:sp>
      <p:pic>
        <p:nvPicPr>
          <p:cNvPr id="51" name="Image 15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8625" y="4889897"/>
            <a:ext cx="178594" cy="142875"/>
          </a:xfrm>
          <a:prstGeom prst="rect">
            <a:avLst/>
          </a:prstGeom>
        </p:spPr>
      </p:pic>
      <p:sp>
        <p:nvSpPr>
          <p:cNvPr id="52" name="Text 34"/>
          <p:cNvSpPr/>
          <p:nvPr/>
        </p:nvSpPr>
        <p:spPr>
          <a:xfrm>
            <a:off x="664369" y="4886325"/>
            <a:ext cx="876337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 Marketing Tools</a:t>
            </a:r>
            <a:endParaRPr lang="en-US" sz="732" dirty="0"/>
          </a:p>
        </p:txBody>
      </p:sp>
      <p:sp>
        <p:nvSpPr>
          <p:cNvPr id="53" name="Text 35"/>
          <p:cNvSpPr/>
          <p:nvPr/>
        </p:nvSpPr>
        <p:spPr>
          <a:xfrm>
            <a:off x="8658141" y="4886325"/>
            <a:ext cx="5723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73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0785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214313"/>
            <a:ext cx="82867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4ECDC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Features &amp; Capabilities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428625" y="957263"/>
            <a:ext cx="4036219" cy="1400175"/>
          </a:xfrm>
          <a:prstGeom prst="rect">
            <a:avLst/>
          </a:prstGeom>
          <a:solidFill>
            <a:srgbClr val="F7FFF7"/>
          </a:solidFill>
          <a:ln/>
        </p:spPr>
      </p:sp>
      <p:sp>
        <p:nvSpPr>
          <p:cNvPr id="5" name="Shape 2"/>
          <p:cNvSpPr/>
          <p:nvPr/>
        </p:nvSpPr>
        <p:spPr>
          <a:xfrm>
            <a:off x="571500" y="1100138"/>
            <a:ext cx="428625" cy="428625"/>
          </a:xfrm>
          <a:prstGeom prst="ellipse">
            <a:avLst/>
          </a:prstGeom>
          <a:solidFill>
            <a:srgbClr val="FF6B6B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97" y="1214438"/>
            <a:ext cx="250031" cy="20002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143000" y="1100138"/>
            <a:ext cx="317896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4ECDC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 Chatbot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1143000" y="1385888"/>
            <a:ext cx="317896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Intelligent conversational agent with natural language understanding</a:t>
            </a:r>
            <a:endParaRPr lang="en-US" sz="837" dirty="0"/>
          </a:p>
        </p:txBody>
      </p:sp>
      <p:sp>
        <p:nvSpPr>
          <p:cNvPr id="9" name="Text 5"/>
          <p:cNvSpPr/>
          <p:nvPr/>
        </p:nvSpPr>
        <p:spPr>
          <a:xfrm>
            <a:off x="1285875" y="1800225"/>
            <a:ext cx="3036094" cy="171450"/>
          </a:xfrm>
          <a:prstGeom prst="rect">
            <a:avLst/>
          </a:prstGeom>
          <a:noFill/>
          <a:ln/>
        </p:spPr>
        <p:txBody>
          <a:bodyPr wrap="none" lIns="127508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Multilingual support (EN, ES, PAP, NL)</a:t>
            </a:r>
            <a:endParaRPr lang="en-US" sz="837" dirty="0"/>
          </a:p>
        </p:txBody>
      </p:sp>
      <p:sp>
        <p:nvSpPr>
          <p:cNvPr id="10" name="Text 6"/>
          <p:cNvSpPr/>
          <p:nvPr/>
        </p:nvSpPr>
        <p:spPr>
          <a:xfrm>
            <a:off x="1285875" y="2007394"/>
            <a:ext cx="3036094" cy="171450"/>
          </a:xfrm>
          <a:prstGeom prst="rect">
            <a:avLst/>
          </a:prstGeom>
          <a:noFill/>
          <a:ln/>
        </p:spPr>
        <p:txBody>
          <a:bodyPr wrap="none" lIns="127508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Customizable personality and knowledge base</a:t>
            </a:r>
            <a:endParaRPr lang="en-US" sz="837" dirty="0"/>
          </a:p>
        </p:txBody>
      </p:sp>
      <p:sp>
        <p:nvSpPr>
          <p:cNvPr id="11" name="Shape 7"/>
          <p:cNvSpPr/>
          <p:nvPr/>
        </p:nvSpPr>
        <p:spPr>
          <a:xfrm>
            <a:off x="4679156" y="957263"/>
            <a:ext cx="4036219" cy="1400175"/>
          </a:xfrm>
          <a:prstGeom prst="rect">
            <a:avLst/>
          </a:prstGeom>
          <a:solidFill>
            <a:srgbClr val="F7FFF7"/>
          </a:solidFill>
          <a:ln/>
        </p:spPr>
      </p:sp>
      <p:sp>
        <p:nvSpPr>
          <p:cNvPr id="12" name="Shape 8"/>
          <p:cNvSpPr/>
          <p:nvPr/>
        </p:nvSpPr>
        <p:spPr>
          <a:xfrm>
            <a:off x="4822031" y="1100138"/>
            <a:ext cx="428625" cy="428625"/>
          </a:xfrm>
          <a:prstGeom prst="ellipse">
            <a:avLst/>
          </a:prstGeom>
          <a:solidFill>
            <a:srgbClr val="FF6B6B"/>
          </a:solidFill>
          <a:ln/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6331" y="1214438"/>
            <a:ext cx="200025" cy="20002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5393531" y="1100138"/>
            <a:ext cx="317896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4ECDC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Content Generation</a:t>
            </a:r>
            <a:endParaRPr lang="en-US" sz="1046" dirty="0"/>
          </a:p>
        </p:txBody>
      </p:sp>
      <p:sp>
        <p:nvSpPr>
          <p:cNvPr id="15" name="Text 10"/>
          <p:cNvSpPr/>
          <p:nvPr/>
        </p:nvSpPr>
        <p:spPr>
          <a:xfrm>
            <a:off x="5393531" y="1385888"/>
            <a:ext cx="317896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AI-powered content creation for various marketing channels</a:t>
            </a:r>
            <a:endParaRPr lang="en-US" sz="837" dirty="0"/>
          </a:p>
        </p:txBody>
      </p:sp>
      <p:sp>
        <p:nvSpPr>
          <p:cNvPr id="16" name="Text 11"/>
          <p:cNvSpPr/>
          <p:nvPr/>
        </p:nvSpPr>
        <p:spPr>
          <a:xfrm>
            <a:off x="5536406" y="1800225"/>
            <a:ext cx="3036094" cy="171450"/>
          </a:xfrm>
          <a:prstGeom prst="rect">
            <a:avLst/>
          </a:prstGeom>
          <a:noFill/>
          <a:ln/>
        </p:spPr>
        <p:txBody>
          <a:bodyPr wrap="none" lIns="127508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Blog posts, social media, email campaigns</a:t>
            </a:r>
            <a:endParaRPr lang="en-US" sz="837" dirty="0"/>
          </a:p>
        </p:txBody>
      </p:sp>
      <p:sp>
        <p:nvSpPr>
          <p:cNvPr id="17" name="Text 12"/>
          <p:cNvSpPr/>
          <p:nvPr/>
        </p:nvSpPr>
        <p:spPr>
          <a:xfrm>
            <a:off x="5536406" y="2007394"/>
            <a:ext cx="3036094" cy="171450"/>
          </a:xfrm>
          <a:prstGeom prst="rect">
            <a:avLst/>
          </a:prstGeom>
          <a:noFill/>
          <a:ln/>
        </p:spPr>
        <p:txBody>
          <a:bodyPr wrap="none" lIns="127508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SEO optimization and tone adjustment</a:t>
            </a:r>
            <a:endParaRPr lang="en-US" sz="837" dirty="0"/>
          </a:p>
        </p:txBody>
      </p:sp>
      <p:sp>
        <p:nvSpPr>
          <p:cNvPr id="18" name="Shape 13"/>
          <p:cNvSpPr/>
          <p:nvPr/>
        </p:nvSpPr>
        <p:spPr>
          <a:xfrm>
            <a:off x="428625" y="2571750"/>
            <a:ext cx="4036219" cy="1228725"/>
          </a:xfrm>
          <a:prstGeom prst="rect">
            <a:avLst/>
          </a:prstGeom>
          <a:solidFill>
            <a:srgbClr val="F7FFF7"/>
          </a:solidFill>
          <a:ln/>
        </p:spPr>
      </p:sp>
      <p:sp>
        <p:nvSpPr>
          <p:cNvPr id="19" name="Shape 14"/>
          <p:cNvSpPr/>
          <p:nvPr/>
        </p:nvSpPr>
        <p:spPr>
          <a:xfrm>
            <a:off x="571500" y="2714625"/>
            <a:ext cx="428625" cy="428625"/>
          </a:xfrm>
          <a:prstGeom prst="ellipse">
            <a:avLst/>
          </a:prstGeom>
          <a:solidFill>
            <a:srgbClr val="FF6B6B"/>
          </a:solidFill>
          <a:ln/>
        </p:spPr>
      </p:sp>
      <p:pic>
        <p:nvPicPr>
          <p:cNvPr id="2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828925"/>
            <a:ext cx="200025" cy="200025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1143000" y="2714625"/>
            <a:ext cx="317896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4ECDC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Analytics &amp; Insights</a:t>
            </a:r>
            <a:endParaRPr lang="en-US" sz="1046" dirty="0"/>
          </a:p>
        </p:txBody>
      </p:sp>
      <p:sp>
        <p:nvSpPr>
          <p:cNvPr id="22" name="Text 16"/>
          <p:cNvSpPr/>
          <p:nvPr/>
        </p:nvSpPr>
        <p:spPr>
          <a:xfrm>
            <a:off x="1143000" y="3000375"/>
            <a:ext cx="317896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Comprehensive data analysis and visualization tools</a:t>
            </a:r>
            <a:endParaRPr lang="en-US" sz="837" dirty="0"/>
          </a:p>
        </p:txBody>
      </p:sp>
      <p:sp>
        <p:nvSpPr>
          <p:cNvPr id="23" name="Text 17"/>
          <p:cNvSpPr/>
          <p:nvPr/>
        </p:nvSpPr>
        <p:spPr>
          <a:xfrm>
            <a:off x="1285875" y="3243263"/>
            <a:ext cx="3036094" cy="171450"/>
          </a:xfrm>
          <a:prstGeom prst="rect">
            <a:avLst/>
          </a:prstGeom>
          <a:noFill/>
          <a:ln/>
        </p:spPr>
        <p:txBody>
          <a:bodyPr wrap="none" lIns="127508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Real-time performance tracking</a:t>
            </a:r>
            <a:endParaRPr lang="en-US" sz="837" dirty="0"/>
          </a:p>
        </p:txBody>
      </p:sp>
      <p:sp>
        <p:nvSpPr>
          <p:cNvPr id="24" name="Text 18"/>
          <p:cNvSpPr/>
          <p:nvPr/>
        </p:nvSpPr>
        <p:spPr>
          <a:xfrm>
            <a:off x="1285875" y="3450431"/>
            <a:ext cx="3036094" cy="171450"/>
          </a:xfrm>
          <a:prstGeom prst="rect">
            <a:avLst/>
          </a:prstGeom>
          <a:noFill/>
          <a:ln/>
        </p:spPr>
        <p:txBody>
          <a:bodyPr wrap="none" lIns="127508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AI-powered recommendations</a:t>
            </a:r>
            <a:endParaRPr lang="en-US" sz="837" dirty="0"/>
          </a:p>
        </p:txBody>
      </p:sp>
      <p:sp>
        <p:nvSpPr>
          <p:cNvPr id="25" name="Shape 19"/>
          <p:cNvSpPr/>
          <p:nvPr/>
        </p:nvSpPr>
        <p:spPr>
          <a:xfrm>
            <a:off x="4679156" y="2571750"/>
            <a:ext cx="4036219" cy="1228725"/>
          </a:xfrm>
          <a:prstGeom prst="rect">
            <a:avLst/>
          </a:prstGeom>
          <a:solidFill>
            <a:srgbClr val="F7FFF7"/>
          </a:solidFill>
          <a:ln/>
        </p:spPr>
      </p:sp>
      <p:sp>
        <p:nvSpPr>
          <p:cNvPr id="26" name="Shape 20"/>
          <p:cNvSpPr/>
          <p:nvPr/>
        </p:nvSpPr>
        <p:spPr>
          <a:xfrm>
            <a:off x="4822031" y="2714625"/>
            <a:ext cx="428625" cy="428625"/>
          </a:xfrm>
          <a:prstGeom prst="ellipse">
            <a:avLst/>
          </a:prstGeom>
          <a:solidFill>
            <a:srgbClr val="FF6B6B"/>
          </a:solidFill>
          <a:ln/>
        </p:spPr>
      </p:sp>
      <p:pic>
        <p:nvPicPr>
          <p:cNvPr id="2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6331" y="2828925"/>
            <a:ext cx="200025" cy="200025"/>
          </a:xfrm>
          <a:prstGeom prst="rect">
            <a:avLst/>
          </a:prstGeom>
        </p:spPr>
      </p:pic>
      <p:sp>
        <p:nvSpPr>
          <p:cNvPr id="28" name="Text 21"/>
          <p:cNvSpPr/>
          <p:nvPr/>
        </p:nvSpPr>
        <p:spPr>
          <a:xfrm>
            <a:off x="5393531" y="2714625"/>
            <a:ext cx="317896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4ECDC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Campaign Management</a:t>
            </a:r>
            <a:endParaRPr lang="en-US" sz="1046" dirty="0"/>
          </a:p>
        </p:txBody>
      </p:sp>
      <p:sp>
        <p:nvSpPr>
          <p:cNvPr id="29" name="Text 22"/>
          <p:cNvSpPr/>
          <p:nvPr/>
        </p:nvSpPr>
        <p:spPr>
          <a:xfrm>
            <a:off x="5393531" y="3000375"/>
            <a:ext cx="317896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End-to-end campaign creation, execution, and analysis</a:t>
            </a:r>
            <a:endParaRPr lang="en-US" sz="837" dirty="0"/>
          </a:p>
        </p:txBody>
      </p:sp>
      <p:sp>
        <p:nvSpPr>
          <p:cNvPr id="30" name="Text 23"/>
          <p:cNvSpPr/>
          <p:nvPr/>
        </p:nvSpPr>
        <p:spPr>
          <a:xfrm>
            <a:off x="5536406" y="3243263"/>
            <a:ext cx="3036094" cy="171450"/>
          </a:xfrm>
          <a:prstGeom prst="rect">
            <a:avLst/>
          </a:prstGeom>
          <a:noFill/>
          <a:ln/>
        </p:spPr>
        <p:txBody>
          <a:bodyPr wrap="none" lIns="127508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Email, social media, and ad campaigns</a:t>
            </a:r>
            <a:endParaRPr lang="en-US" sz="837" dirty="0"/>
          </a:p>
        </p:txBody>
      </p:sp>
      <p:sp>
        <p:nvSpPr>
          <p:cNvPr id="31" name="Text 24"/>
          <p:cNvSpPr/>
          <p:nvPr/>
        </p:nvSpPr>
        <p:spPr>
          <a:xfrm>
            <a:off x="5536406" y="3450431"/>
            <a:ext cx="3036094" cy="171450"/>
          </a:xfrm>
          <a:prstGeom prst="rect">
            <a:avLst/>
          </a:prstGeom>
          <a:noFill/>
          <a:ln/>
        </p:spPr>
        <p:txBody>
          <a:bodyPr wrap="none" lIns="127508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 tracking and optimization</a:t>
            </a:r>
            <a:endParaRPr lang="en-US" sz="837" dirty="0"/>
          </a:p>
        </p:txBody>
      </p:sp>
      <p:sp>
        <p:nvSpPr>
          <p:cNvPr id="32" name="Shape 25"/>
          <p:cNvSpPr/>
          <p:nvPr/>
        </p:nvSpPr>
        <p:spPr>
          <a:xfrm>
            <a:off x="3143250" y="4014788"/>
            <a:ext cx="2857500" cy="126444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3" name="Shape 26"/>
          <p:cNvSpPr/>
          <p:nvPr/>
        </p:nvSpPr>
        <p:spPr>
          <a:xfrm>
            <a:off x="3143250" y="4014788"/>
            <a:ext cx="2857500" cy="407194"/>
          </a:xfrm>
          <a:prstGeom prst="rect">
            <a:avLst/>
          </a:prstGeom>
          <a:solidFill>
            <a:srgbClr val="FF6B6B"/>
          </a:solidFill>
          <a:ln/>
        </p:spPr>
      </p:sp>
      <p:pic>
        <p:nvPicPr>
          <p:cNvPr id="3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6125" y="4132659"/>
            <a:ext cx="214313" cy="171450"/>
          </a:xfrm>
          <a:prstGeom prst="rect">
            <a:avLst/>
          </a:prstGeom>
        </p:spPr>
      </p:pic>
      <p:sp>
        <p:nvSpPr>
          <p:cNvPr id="35" name="Text 27"/>
          <p:cNvSpPr/>
          <p:nvPr/>
        </p:nvSpPr>
        <p:spPr>
          <a:xfrm>
            <a:off x="3571875" y="4121944"/>
            <a:ext cx="150018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 Marketing Assistant</a:t>
            </a:r>
            <a:endParaRPr lang="en-US" sz="942" dirty="0"/>
          </a:p>
        </p:txBody>
      </p:sp>
      <p:sp>
        <p:nvSpPr>
          <p:cNvPr id="36" name="Shape 28"/>
          <p:cNvSpPr/>
          <p:nvPr/>
        </p:nvSpPr>
        <p:spPr>
          <a:xfrm>
            <a:off x="3250406" y="4529138"/>
            <a:ext cx="1850231" cy="592931"/>
          </a:xfrm>
          <a:prstGeom prst="rect">
            <a:avLst/>
          </a:prstGeom>
          <a:solidFill>
            <a:srgbClr val="F0F0F0"/>
          </a:solidFill>
          <a:ln/>
        </p:spPr>
      </p:sp>
      <p:sp>
        <p:nvSpPr>
          <p:cNvPr id="37" name="Text 29"/>
          <p:cNvSpPr/>
          <p:nvPr/>
        </p:nvSpPr>
        <p:spPr>
          <a:xfrm>
            <a:off x="3250406" y="4529138"/>
            <a:ext cx="1850231" cy="592931"/>
          </a:xfrm>
          <a:prstGeom prst="rect">
            <a:avLst/>
          </a:prstGeom>
          <a:noFill/>
          <a:ln/>
        </p:spPr>
        <p:txBody>
          <a:bodyPr wrap="square" lIns="127508" tIns="85090" rIns="127508" bIns="8509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Hello! I'm your AI marketing assistant. How can I help you today?</a:t>
            </a:r>
            <a:endParaRPr lang="en-US" sz="732" dirty="0"/>
          </a:p>
        </p:txBody>
      </p:sp>
      <p:sp>
        <p:nvSpPr>
          <p:cNvPr id="38" name="Shape 30"/>
          <p:cNvSpPr/>
          <p:nvPr/>
        </p:nvSpPr>
        <p:spPr>
          <a:xfrm>
            <a:off x="4043363" y="5229225"/>
            <a:ext cx="1850231" cy="592931"/>
          </a:xfrm>
          <a:prstGeom prst="rect">
            <a:avLst/>
          </a:prstGeom>
          <a:solidFill>
            <a:srgbClr val="4ECDC4"/>
          </a:solidFill>
          <a:ln/>
        </p:spPr>
      </p:sp>
      <p:sp>
        <p:nvSpPr>
          <p:cNvPr id="39" name="Text 31"/>
          <p:cNvSpPr/>
          <p:nvPr/>
        </p:nvSpPr>
        <p:spPr>
          <a:xfrm>
            <a:off x="4043363" y="5229225"/>
            <a:ext cx="1850231" cy="592931"/>
          </a:xfrm>
          <a:prstGeom prst="rect">
            <a:avLst/>
          </a:prstGeom>
          <a:noFill/>
          <a:ln/>
        </p:spPr>
        <p:txBody>
          <a:bodyPr wrap="square" lIns="127508" tIns="85090" rIns="127508" bIns="8509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What marketing strategies would you recommend for my small business?</a:t>
            </a:r>
            <a:endParaRPr lang="en-US" sz="732" dirty="0"/>
          </a:p>
        </p:txBody>
      </p:sp>
      <p:pic>
        <p:nvPicPr>
          <p:cNvPr id="40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625" y="5454253"/>
            <a:ext cx="178594" cy="142875"/>
          </a:xfrm>
          <a:prstGeom prst="rect">
            <a:avLst/>
          </a:prstGeom>
        </p:spPr>
      </p:pic>
      <p:sp>
        <p:nvSpPr>
          <p:cNvPr id="41" name="Text 32"/>
          <p:cNvSpPr/>
          <p:nvPr/>
        </p:nvSpPr>
        <p:spPr>
          <a:xfrm>
            <a:off x="664369" y="5450681"/>
            <a:ext cx="876337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 Marketing Tools</a:t>
            </a:r>
            <a:endParaRPr lang="en-US" sz="732" dirty="0"/>
          </a:p>
        </p:txBody>
      </p:sp>
      <p:sp>
        <p:nvSpPr>
          <p:cNvPr id="42" name="Text 33"/>
          <p:cNvSpPr/>
          <p:nvPr/>
        </p:nvSpPr>
        <p:spPr>
          <a:xfrm>
            <a:off x="8658141" y="5450681"/>
            <a:ext cx="5723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73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214313"/>
            <a:ext cx="82867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4ECDC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Web Application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428625" y="814388"/>
            <a:ext cx="4000500" cy="2786063"/>
          </a:xfrm>
          <a:prstGeom prst="rect">
            <a:avLst/>
          </a:prstGeom>
          <a:solidFill>
            <a:srgbClr val="F7FFF7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957263"/>
            <a:ext cx="3714750" cy="2500313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>
            <a:off x="428625" y="3743325"/>
            <a:ext cx="630324" cy="264319"/>
          </a:xfrm>
          <a:prstGeom prst="roundRect">
            <a:avLst/>
          </a:prstGeom>
          <a:solidFill>
            <a:srgbClr val="F7FFF7"/>
          </a:solidFill>
          <a:ln/>
        </p:spPr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1" y="3825478"/>
            <a:ext cx="100013" cy="1000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92944" y="3800475"/>
            <a:ext cx="25884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React</a:t>
            </a:r>
            <a:endParaRPr lang="en-US" sz="732" dirty="0"/>
          </a:p>
        </p:txBody>
      </p:sp>
      <p:sp>
        <p:nvSpPr>
          <p:cNvPr id="9" name="Shape 4"/>
          <p:cNvSpPr/>
          <p:nvPr/>
        </p:nvSpPr>
        <p:spPr>
          <a:xfrm>
            <a:off x="1130387" y="3743325"/>
            <a:ext cx="816955" cy="264319"/>
          </a:xfrm>
          <a:prstGeom prst="roundRect">
            <a:avLst/>
          </a:prstGeom>
          <a:solidFill>
            <a:srgbClr val="F7FFF7"/>
          </a:solidFill>
          <a:ln/>
        </p:spPr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543" y="3825478"/>
            <a:ext cx="87511" cy="10001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382204" y="3800475"/>
            <a:ext cx="45798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JavaScript</a:t>
            </a:r>
            <a:endParaRPr lang="en-US" sz="732" dirty="0"/>
          </a:p>
        </p:txBody>
      </p:sp>
      <p:sp>
        <p:nvSpPr>
          <p:cNvPr id="12" name="Shape 6"/>
          <p:cNvSpPr/>
          <p:nvPr/>
        </p:nvSpPr>
        <p:spPr>
          <a:xfrm>
            <a:off x="2018779" y="3743325"/>
            <a:ext cx="927571" cy="264319"/>
          </a:xfrm>
          <a:prstGeom prst="roundRect">
            <a:avLst/>
          </a:prstGeom>
          <a:solidFill>
            <a:srgbClr val="F7FFF7"/>
          </a:solidFill>
          <a:ln/>
        </p:spPr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5935" y="3825478"/>
            <a:ext cx="100013" cy="100013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283098" y="3800475"/>
            <a:ext cx="55609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TailwindCSS</a:t>
            </a:r>
            <a:endParaRPr lang="en-US" sz="732" dirty="0"/>
          </a:p>
        </p:txBody>
      </p:sp>
      <p:sp>
        <p:nvSpPr>
          <p:cNvPr id="15" name="Shape 8"/>
          <p:cNvSpPr/>
          <p:nvPr/>
        </p:nvSpPr>
        <p:spPr>
          <a:xfrm>
            <a:off x="3017788" y="3743325"/>
            <a:ext cx="730532" cy="264319"/>
          </a:xfrm>
          <a:prstGeom prst="roundRect">
            <a:avLst/>
          </a:prstGeom>
          <a:solidFill>
            <a:srgbClr val="F7FFF7"/>
          </a:solidFill>
          <a:ln/>
        </p:spPr>
      </p:sp>
      <p:pic>
        <p:nvPicPr>
          <p:cNvPr id="1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4944" y="3825478"/>
            <a:ext cx="100013" cy="100013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3282107" y="3800475"/>
            <a:ext cx="359057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Chart.js</a:t>
            </a:r>
            <a:endParaRPr lang="en-US" sz="732" dirty="0"/>
          </a:p>
        </p:txBody>
      </p:sp>
      <p:sp>
        <p:nvSpPr>
          <p:cNvPr id="18" name="Shape 10"/>
          <p:cNvSpPr/>
          <p:nvPr/>
        </p:nvSpPr>
        <p:spPr>
          <a:xfrm>
            <a:off x="3819758" y="3743325"/>
            <a:ext cx="573509" cy="264319"/>
          </a:xfrm>
          <a:prstGeom prst="roundRect">
            <a:avLst/>
          </a:prstGeom>
          <a:solidFill>
            <a:srgbClr val="F7FFF7"/>
          </a:solidFill>
          <a:ln/>
        </p:spPr>
      </p:sp>
      <p:pic>
        <p:nvPicPr>
          <p:cNvPr id="19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6914" y="3825478"/>
            <a:ext cx="100013" cy="100013"/>
          </a:xfrm>
          <a:prstGeom prst="rect">
            <a:avLst/>
          </a:prstGeom>
        </p:spPr>
      </p:pic>
      <p:sp>
        <p:nvSpPr>
          <p:cNvPr id="20" name="Text 11"/>
          <p:cNvSpPr/>
          <p:nvPr/>
        </p:nvSpPr>
        <p:spPr>
          <a:xfrm>
            <a:off x="4084076" y="3800475"/>
            <a:ext cx="20203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i18n</a:t>
            </a:r>
            <a:endParaRPr lang="en-US" sz="732" dirty="0"/>
          </a:p>
        </p:txBody>
      </p:sp>
      <p:sp>
        <p:nvSpPr>
          <p:cNvPr id="21" name="Text 12"/>
          <p:cNvSpPr/>
          <p:nvPr/>
        </p:nvSpPr>
        <p:spPr>
          <a:xfrm>
            <a:off x="4714875" y="889397"/>
            <a:ext cx="4000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4ECDC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Features</a:t>
            </a:r>
            <a:endParaRPr lang="en-US" sz="1350" dirty="0"/>
          </a:p>
        </p:txBody>
      </p:sp>
      <p:pic>
        <p:nvPicPr>
          <p:cNvPr id="22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4875" y="1282303"/>
            <a:ext cx="144661" cy="128588"/>
          </a:xfrm>
          <a:prstGeom prst="rect">
            <a:avLst/>
          </a:prstGeom>
        </p:spPr>
      </p:pic>
      <p:sp>
        <p:nvSpPr>
          <p:cNvPr id="23" name="Text 13"/>
          <p:cNvSpPr/>
          <p:nvPr/>
        </p:nvSpPr>
        <p:spPr>
          <a:xfrm>
            <a:off x="4966692" y="1262658"/>
            <a:ext cx="119613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Responsive Design</a:t>
            </a:r>
            <a:endParaRPr lang="en-US" sz="942" dirty="0"/>
          </a:p>
        </p:txBody>
      </p:sp>
      <p:sp>
        <p:nvSpPr>
          <p:cNvPr id="24" name="Text 14"/>
          <p:cNvSpPr/>
          <p:nvPr/>
        </p:nvSpPr>
        <p:spPr>
          <a:xfrm>
            <a:off x="6162824" y="1262658"/>
            <a:ext cx="233413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Optimized for all devices with mobile-</a:t>
            </a:r>
            <a:endParaRPr lang="en-US" sz="942" dirty="0"/>
          </a:p>
        </p:txBody>
      </p:sp>
      <p:sp>
        <p:nvSpPr>
          <p:cNvPr id="25" name="Text 15"/>
          <p:cNvSpPr/>
          <p:nvPr/>
        </p:nvSpPr>
        <p:spPr>
          <a:xfrm>
            <a:off x="4966692" y="1455539"/>
            <a:ext cx="213095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first approach and adaptive layouts </a:t>
            </a:r>
            <a:endParaRPr lang="en-US" sz="942" dirty="0"/>
          </a:p>
        </p:txBody>
      </p:sp>
      <p:pic>
        <p:nvPicPr>
          <p:cNvPr id="26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4875" y="1775222"/>
            <a:ext cx="128588" cy="128588"/>
          </a:xfrm>
          <a:prstGeom prst="rect">
            <a:avLst/>
          </a:prstGeom>
        </p:spPr>
      </p:pic>
      <p:sp>
        <p:nvSpPr>
          <p:cNvPr id="27" name="Text 16"/>
          <p:cNvSpPr/>
          <p:nvPr/>
        </p:nvSpPr>
        <p:spPr>
          <a:xfrm>
            <a:off x="4950619" y="1755577"/>
            <a:ext cx="133102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Multilingual Support</a:t>
            </a:r>
            <a:endParaRPr lang="en-US" sz="942" dirty="0"/>
          </a:p>
        </p:txBody>
      </p:sp>
      <p:sp>
        <p:nvSpPr>
          <p:cNvPr id="28" name="Text 17"/>
          <p:cNvSpPr/>
          <p:nvPr/>
        </p:nvSpPr>
        <p:spPr>
          <a:xfrm>
            <a:off x="6281644" y="1755577"/>
            <a:ext cx="218933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Full localization in English, Spanish, </a:t>
            </a:r>
            <a:endParaRPr lang="en-US" sz="942" dirty="0"/>
          </a:p>
        </p:txBody>
      </p:sp>
      <p:sp>
        <p:nvSpPr>
          <p:cNvPr id="29" name="Text 18"/>
          <p:cNvSpPr/>
          <p:nvPr/>
        </p:nvSpPr>
        <p:spPr>
          <a:xfrm>
            <a:off x="4950619" y="1948458"/>
            <a:ext cx="323335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Papiamentu, and Dutch with easy language switching </a:t>
            </a:r>
            <a:endParaRPr lang="en-US" sz="942" dirty="0"/>
          </a:p>
        </p:txBody>
      </p:sp>
      <p:pic>
        <p:nvPicPr>
          <p:cNvPr id="30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4875" y="2268141"/>
            <a:ext cx="144661" cy="128588"/>
          </a:xfrm>
          <a:prstGeom prst="rect">
            <a:avLst/>
          </a:prstGeom>
        </p:spPr>
      </p:pic>
      <p:sp>
        <p:nvSpPr>
          <p:cNvPr id="31" name="Text 19"/>
          <p:cNvSpPr/>
          <p:nvPr/>
        </p:nvSpPr>
        <p:spPr>
          <a:xfrm>
            <a:off x="4966692" y="2248495"/>
            <a:ext cx="150448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Interactive Dashboards</a:t>
            </a:r>
            <a:endParaRPr lang="en-US" sz="942" dirty="0"/>
          </a:p>
        </p:txBody>
      </p:sp>
      <p:sp>
        <p:nvSpPr>
          <p:cNvPr id="32" name="Text 20"/>
          <p:cNvSpPr/>
          <p:nvPr/>
        </p:nvSpPr>
        <p:spPr>
          <a:xfrm>
            <a:off x="6471177" y="2248495"/>
            <a:ext cx="149190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Real-time analytics with </a:t>
            </a:r>
            <a:endParaRPr lang="en-US" sz="942" dirty="0"/>
          </a:p>
        </p:txBody>
      </p:sp>
      <p:sp>
        <p:nvSpPr>
          <p:cNvPr id="33" name="Text 21"/>
          <p:cNvSpPr/>
          <p:nvPr/>
        </p:nvSpPr>
        <p:spPr>
          <a:xfrm>
            <a:off x="4966692" y="2441377"/>
            <a:ext cx="265239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customizable widgets and data visualization </a:t>
            </a:r>
            <a:endParaRPr lang="en-US" sz="942" dirty="0"/>
          </a:p>
        </p:txBody>
      </p:sp>
      <p:pic>
        <p:nvPicPr>
          <p:cNvPr id="34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14875" y="2761059"/>
            <a:ext cx="160734" cy="128588"/>
          </a:xfrm>
          <a:prstGeom prst="rect">
            <a:avLst/>
          </a:prstGeom>
        </p:spPr>
      </p:pic>
      <p:sp>
        <p:nvSpPr>
          <p:cNvPr id="35" name="Text 22"/>
          <p:cNvSpPr/>
          <p:nvPr/>
        </p:nvSpPr>
        <p:spPr>
          <a:xfrm>
            <a:off x="4982766" y="2741414"/>
            <a:ext cx="124449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Integrated Chatbot</a:t>
            </a:r>
            <a:endParaRPr lang="en-US" sz="942" dirty="0"/>
          </a:p>
        </p:txBody>
      </p:sp>
      <p:sp>
        <p:nvSpPr>
          <p:cNvPr id="36" name="Text 23"/>
          <p:cNvSpPr/>
          <p:nvPr/>
        </p:nvSpPr>
        <p:spPr>
          <a:xfrm>
            <a:off x="6227257" y="2741414"/>
            <a:ext cx="236550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AI assistant accessible throughout the </a:t>
            </a:r>
            <a:endParaRPr lang="en-US" sz="942" dirty="0"/>
          </a:p>
        </p:txBody>
      </p:sp>
      <p:sp>
        <p:nvSpPr>
          <p:cNvPr id="37" name="Text 24"/>
          <p:cNvSpPr/>
          <p:nvPr/>
        </p:nvSpPr>
        <p:spPr>
          <a:xfrm>
            <a:off x="4982766" y="2934295"/>
            <a:ext cx="222547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application with conversation history </a:t>
            </a:r>
            <a:endParaRPr lang="en-US" sz="942" dirty="0"/>
          </a:p>
        </p:txBody>
      </p:sp>
      <p:pic>
        <p:nvPicPr>
          <p:cNvPr id="38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14875" y="3253978"/>
            <a:ext cx="160734" cy="128588"/>
          </a:xfrm>
          <a:prstGeom prst="rect">
            <a:avLst/>
          </a:prstGeom>
        </p:spPr>
      </p:pic>
      <p:sp>
        <p:nvSpPr>
          <p:cNvPr id="39" name="Text 25"/>
          <p:cNvSpPr/>
          <p:nvPr/>
        </p:nvSpPr>
        <p:spPr>
          <a:xfrm>
            <a:off x="4982766" y="3234333"/>
            <a:ext cx="143452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Secure Authentication</a:t>
            </a:r>
            <a:endParaRPr lang="en-US" sz="942" dirty="0"/>
          </a:p>
        </p:txBody>
      </p:sp>
      <p:sp>
        <p:nvSpPr>
          <p:cNvPr id="40" name="Text 26"/>
          <p:cNvSpPr/>
          <p:nvPr/>
        </p:nvSpPr>
        <p:spPr>
          <a:xfrm>
            <a:off x="6417292" y="3234333"/>
            <a:ext cx="217546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Role-based access control with JWT </a:t>
            </a:r>
            <a:endParaRPr lang="en-US" sz="942" dirty="0"/>
          </a:p>
        </p:txBody>
      </p:sp>
      <p:sp>
        <p:nvSpPr>
          <p:cNvPr id="41" name="Text 27"/>
          <p:cNvSpPr/>
          <p:nvPr/>
        </p:nvSpPr>
        <p:spPr>
          <a:xfrm>
            <a:off x="4982766" y="3427214"/>
            <a:ext cx="244743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authentication and secure data handling </a:t>
            </a:r>
            <a:endParaRPr lang="en-US" sz="942" dirty="0"/>
          </a:p>
        </p:txBody>
      </p:sp>
      <p:pic>
        <p:nvPicPr>
          <p:cNvPr id="42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8625" y="4889897"/>
            <a:ext cx="178594" cy="142875"/>
          </a:xfrm>
          <a:prstGeom prst="rect">
            <a:avLst/>
          </a:prstGeom>
        </p:spPr>
      </p:pic>
      <p:sp>
        <p:nvSpPr>
          <p:cNvPr id="43" name="Text 28"/>
          <p:cNvSpPr/>
          <p:nvPr/>
        </p:nvSpPr>
        <p:spPr>
          <a:xfrm>
            <a:off x="664369" y="4886325"/>
            <a:ext cx="876337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 Marketing Tools</a:t>
            </a:r>
            <a:endParaRPr lang="en-US" sz="732" dirty="0"/>
          </a:p>
        </p:txBody>
      </p:sp>
      <p:sp>
        <p:nvSpPr>
          <p:cNvPr id="44" name="Text 29"/>
          <p:cNvSpPr/>
          <p:nvPr/>
        </p:nvSpPr>
        <p:spPr>
          <a:xfrm>
            <a:off x="8658141" y="4886325"/>
            <a:ext cx="5723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73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214313"/>
            <a:ext cx="82867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4ECDC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Mobile Application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28625" y="814388"/>
            <a:ext cx="4000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4ECDC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Features</a:t>
            </a:r>
            <a:endParaRPr lang="en-US" sz="135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207294"/>
            <a:ext cx="96441" cy="12858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32222" y="1187648"/>
            <a:ext cx="95399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Cross-Platform</a:t>
            </a:r>
            <a:endParaRPr lang="en-US" sz="942" dirty="0"/>
          </a:p>
        </p:txBody>
      </p:sp>
      <p:sp>
        <p:nvSpPr>
          <p:cNvPr id="7" name="Text 3"/>
          <p:cNvSpPr/>
          <p:nvPr/>
        </p:nvSpPr>
        <p:spPr>
          <a:xfrm>
            <a:off x="1586219" y="1187648"/>
            <a:ext cx="275706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Native experience on iOS and Android with a </a:t>
            </a:r>
            <a:endParaRPr lang="en-US" sz="942" dirty="0"/>
          </a:p>
        </p:txBody>
      </p:sp>
      <p:sp>
        <p:nvSpPr>
          <p:cNvPr id="8" name="Text 4"/>
          <p:cNvSpPr/>
          <p:nvPr/>
        </p:nvSpPr>
        <p:spPr>
          <a:xfrm>
            <a:off x="632222" y="1380530"/>
            <a:ext cx="96892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single codebase </a:t>
            </a:r>
            <a:endParaRPr lang="en-US" sz="942" dirty="0"/>
          </a:p>
        </p:txBody>
      </p:sp>
      <p:sp>
        <p:nvSpPr>
          <p:cNvPr id="9" name="Text 5"/>
          <p:cNvSpPr/>
          <p:nvPr/>
        </p:nvSpPr>
        <p:spPr>
          <a:xfrm>
            <a:off x="535781" y="1680567"/>
            <a:ext cx="98614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Offline Support</a:t>
            </a:r>
            <a:endParaRPr lang="en-US" sz="942" dirty="0"/>
          </a:p>
        </p:txBody>
      </p:sp>
      <p:sp>
        <p:nvSpPr>
          <p:cNvPr id="10" name="Text 6"/>
          <p:cNvSpPr/>
          <p:nvPr/>
        </p:nvSpPr>
        <p:spPr>
          <a:xfrm>
            <a:off x="1521926" y="1680567"/>
            <a:ext cx="286006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Continue working without internet connection </a:t>
            </a:r>
            <a:endParaRPr lang="en-US" sz="942" dirty="0"/>
          </a:p>
        </p:txBody>
      </p:sp>
      <p:sp>
        <p:nvSpPr>
          <p:cNvPr id="11" name="Text 7"/>
          <p:cNvSpPr/>
          <p:nvPr/>
        </p:nvSpPr>
        <p:spPr>
          <a:xfrm>
            <a:off x="535781" y="1873448"/>
            <a:ext cx="120486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with automatic sync </a:t>
            </a:r>
            <a:endParaRPr lang="en-US" sz="942" dirty="0"/>
          </a:p>
        </p:txBody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2193131"/>
            <a:ext cx="112514" cy="128588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648295" y="2173486"/>
            <a:ext cx="118198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Push Notifications</a:t>
            </a:r>
            <a:endParaRPr lang="en-US" sz="942" dirty="0"/>
          </a:p>
        </p:txBody>
      </p:sp>
      <p:sp>
        <p:nvSpPr>
          <p:cNvPr id="14" name="Text 9"/>
          <p:cNvSpPr/>
          <p:nvPr/>
        </p:nvSpPr>
        <p:spPr>
          <a:xfrm>
            <a:off x="1830279" y="2173486"/>
            <a:ext cx="185090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Real-time alerts for campaign </a:t>
            </a:r>
            <a:endParaRPr lang="en-US" sz="942" dirty="0"/>
          </a:p>
        </p:txBody>
      </p:sp>
      <p:sp>
        <p:nvSpPr>
          <p:cNvPr id="15" name="Text 10"/>
          <p:cNvSpPr/>
          <p:nvPr/>
        </p:nvSpPr>
        <p:spPr>
          <a:xfrm>
            <a:off x="648295" y="2366367"/>
            <a:ext cx="240420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 and customer interactions </a:t>
            </a:r>
            <a:endParaRPr lang="en-US" sz="942" dirty="0"/>
          </a:p>
        </p:txBody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2686050"/>
            <a:ext cx="112514" cy="128588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648295" y="2666405"/>
            <a:ext cx="13279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Mobile-Specific Tools</a:t>
            </a:r>
            <a:endParaRPr lang="en-US" sz="942" dirty="0"/>
          </a:p>
        </p:txBody>
      </p:sp>
      <p:sp>
        <p:nvSpPr>
          <p:cNvPr id="18" name="Text 12"/>
          <p:cNvSpPr/>
          <p:nvPr/>
        </p:nvSpPr>
        <p:spPr>
          <a:xfrm>
            <a:off x="1976224" y="2666405"/>
            <a:ext cx="211399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QR code scanner, voice notes, and </a:t>
            </a:r>
            <a:endParaRPr lang="en-US" sz="942" dirty="0"/>
          </a:p>
        </p:txBody>
      </p:sp>
      <p:sp>
        <p:nvSpPr>
          <p:cNvPr id="19" name="Text 13"/>
          <p:cNvSpPr/>
          <p:nvPr/>
        </p:nvSpPr>
        <p:spPr>
          <a:xfrm>
            <a:off x="648295" y="2859286"/>
            <a:ext cx="139492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location-based insights </a:t>
            </a:r>
            <a:endParaRPr lang="en-US" sz="942" dirty="0"/>
          </a:p>
        </p:txBody>
      </p:sp>
      <p:pic>
        <p:nvPicPr>
          <p:cNvPr id="2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" y="3178969"/>
            <a:ext cx="128588" cy="128588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664369" y="3159323"/>
            <a:ext cx="13675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Seamless Integration</a:t>
            </a:r>
            <a:endParaRPr lang="en-US" sz="942" dirty="0"/>
          </a:p>
        </p:txBody>
      </p:sp>
      <p:sp>
        <p:nvSpPr>
          <p:cNvPr id="22" name="Text 15"/>
          <p:cNvSpPr/>
          <p:nvPr/>
        </p:nvSpPr>
        <p:spPr>
          <a:xfrm>
            <a:off x="2031922" y="3159323"/>
            <a:ext cx="171433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Full feature parity with web </a:t>
            </a:r>
            <a:endParaRPr lang="en-US" sz="942" dirty="0"/>
          </a:p>
        </p:txBody>
      </p:sp>
      <p:sp>
        <p:nvSpPr>
          <p:cNvPr id="23" name="Text 16"/>
          <p:cNvSpPr/>
          <p:nvPr/>
        </p:nvSpPr>
        <p:spPr>
          <a:xfrm>
            <a:off x="664369" y="3352205"/>
            <a:ext cx="211206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application and real-time data sync </a:t>
            </a:r>
            <a:endParaRPr lang="en-US" sz="942" dirty="0"/>
          </a:p>
        </p:txBody>
      </p:sp>
      <p:sp>
        <p:nvSpPr>
          <p:cNvPr id="24" name="Shape 17"/>
          <p:cNvSpPr/>
          <p:nvPr/>
        </p:nvSpPr>
        <p:spPr>
          <a:xfrm>
            <a:off x="428625" y="4000500"/>
            <a:ext cx="957569" cy="264319"/>
          </a:xfrm>
          <a:prstGeom prst="roundRect">
            <a:avLst/>
          </a:prstGeom>
          <a:solidFill>
            <a:srgbClr val="F7FFF7"/>
          </a:solidFill>
          <a:ln/>
        </p:spPr>
      </p:sp>
      <p:pic>
        <p:nvPicPr>
          <p:cNvPr id="25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781" y="4082653"/>
            <a:ext cx="100013" cy="100013"/>
          </a:xfrm>
          <a:prstGeom prst="rect">
            <a:avLst/>
          </a:prstGeom>
        </p:spPr>
      </p:pic>
      <p:sp>
        <p:nvSpPr>
          <p:cNvPr id="26" name="Text 18"/>
          <p:cNvSpPr/>
          <p:nvPr/>
        </p:nvSpPr>
        <p:spPr>
          <a:xfrm>
            <a:off x="692944" y="4057650"/>
            <a:ext cx="58609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React Native</a:t>
            </a:r>
            <a:endParaRPr lang="en-US" sz="732" dirty="0"/>
          </a:p>
        </p:txBody>
      </p:sp>
      <p:sp>
        <p:nvSpPr>
          <p:cNvPr id="27" name="Shape 19"/>
          <p:cNvSpPr/>
          <p:nvPr/>
        </p:nvSpPr>
        <p:spPr>
          <a:xfrm>
            <a:off x="1457632" y="4000500"/>
            <a:ext cx="816955" cy="264319"/>
          </a:xfrm>
          <a:prstGeom prst="roundRect">
            <a:avLst/>
          </a:prstGeom>
          <a:solidFill>
            <a:srgbClr val="F7FFF7"/>
          </a:solidFill>
          <a:ln/>
        </p:spPr>
      </p:sp>
      <p:pic>
        <p:nvPicPr>
          <p:cNvPr id="2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4788" y="4082653"/>
            <a:ext cx="87511" cy="100013"/>
          </a:xfrm>
          <a:prstGeom prst="rect">
            <a:avLst/>
          </a:prstGeom>
        </p:spPr>
      </p:pic>
      <p:sp>
        <p:nvSpPr>
          <p:cNvPr id="29" name="Text 20"/>
          <p:cNvSpPr/>
          <p:nvPr/>
        </p:nvSpPr>
        <p:spPr>
          <a:xfrm>
            <a:off x="1709449" y="4057650"/>
            <a:ext cx="45798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JavaScript</a:t>
            </a:r>
            <a:endParaRPr lang="en-US" sz="732" dirty="0"/>
          </a:p>
        </p:txBody>
      </p:sp>
      <p:sp>
        <p:nvSpPr>
          <p:cNvPr id="30" name="Shape 21"/>
          <p:cNvSpPr/>
          <p:nvPr/>
        </p:nvSpPr>
        <p:spPr>
          <a:xfrm>
            <a:off x="2346024" y="4000500"/>
            <a:ext cx="577025" cy="264319"/>
          </a:xfrm>
          <a:prstGeom prst="roundRect">
            <a:avLst/>
          </a:prstGeom>
          <a:solidFill>
            <a:srgbClr val="F7FFF7"/>
          </a:solidFill>
          <a:ln/>
        </p:spPr>
      </p:sp>
      <p:pic>
        <p:nvPicPr>
          <p:cNvPr id="31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53180" y="4082653"/>
            <a:ext cx="75009" cy="100013"/>
          </a:xfrm>
          <a:prstGeom prst="rect">
            <a:avLst/>
          </a:prstGeom>
        </p:spPr>
      </p:pic>
      <p:sp>
        <p:nvSpPr>
          <p:cNvPr id="32" name="Text 22"/>
          <p:cNvSpPr/>
          <p:nvPr/>
        </p:nvSpPr>
        <p:spPr>
          <a:xfrm>
            <a:off x="2585340" y="4057650"/>
            <a:ext cx="23055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Expo</a:t>
            </a:r>
            <a:endParaRPr lang="en-US" sz="732" dirty="0"/>
          </a:p>
        </p:txBody>
      </p:sp>
      <p:sp>
        <p:nvSpPr>
          <p:cNvPr id="33" name="Shape 23"/>
          <p:cNvSpPr/>
          <p:nvPr/>
        </p:nvSpPr>
        <p:spPr>
          <a:xfrm>
            <a:off x="2994487" y="4000500"/>
            <a:ext cx="996469" cy="264319"/>
          </a:xfrm>
          <a:prstGeom prst="roundRect">
            <a:avLst/>
          </a:prstGeom>
          <a:solidFill>
            <a:srgbClr val="F7FFF7"/>
          </a:solidFill>
          <a:ln/>
        </p:spPr>
      </p:sp>
      <p:pic>
        <p:nvPicPr>
          <p:cNvPr id="34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01643" y="4082653"/>
            <a:ext cx="87511" cy="100013"/>
          </a:xfrm>
          <a:prstGeom prst="rect">
            <a:avLst/>
          </a:prstGeom>
        </p:spPr>
      </p:pic>
      <p:sp>
        <p:nvSpPr>
          <p:cNvPr id="35" name="Text 24"/>
          <p:cNvSpPr/>
          <p:nvPr/>
        </p:nvSpPr>
        <p:spPr>
          <a:xfrm>
            <a:off x="3246304" y="4057650"/>
            <a:ext cx="63749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AsyncStorage</a:t>
            </a:r>
            <a:endParaRPr lang="en-US" sz="732" dirty="0"/>
          </a:p>
        </p:txBody>
      </p:sp>
      <p:sp>
        <p:nvSpPr>
          <p:cNvPr id="36" name="Shape 25"/>
          <p:cNvSpPr/>
          <p:nvPr/>
        </p:nvSpPr>
        <p:spPr>
          <a:xfrm>
            <a:off x="5286375" y="1110853"/>
            <a:ext cx="1571625" cy="2857500"/>
          </a:xfrm>
          <a:prstGeom prst="rect">
            <a:avLst/>
          </a:prstGeom>
          <a:solidFill>
            <a:srgbClr val="F7FFF7"/>
          </a:solidFill>
          <a:ln/>
        </p:spPr>
      </p:sp>
      <p:sp>
        <p:nvSpPr>
          <p:cNvPr id="37" name="Shape 26"/>
          <p:cNvSpPr/>
          <p:nvPr/>
        </p:nvSpPr>
        <p:spPr>
          <a:xfrm>
            <a:off x="5286375" y="1110853"/>
            <a:ext cx="1571625" cy="2857500"/>
          </a:xfrm>
          <a:prstGeom prst="rect">
            <a:avLst/>
          </a:prstGeom>
          <a:solidFill>
            <a:srgbClr val="FF6B6B"/>
          </a:solidFill>
          <a:ln/>
        </p:spPr>
      </p:sp>
      <p:sp>
        <p:nvSpPr>
          <p:cNvPr id="38" name="Shape 27"/>
          <p:cNvSpPr/>
          <p:nvPr/>
        </p:nvSpPr>
        <p:spPr>
          <a:xfrm>
            <a:off x="5393531" y="1218009"/>
            <a:ext cx="1357313" cy="2643188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9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00688" y="1418034"/>
            <a:ext cx="142875" cy="114300"/>
          </a:xfrm>
          <a:prstGeom prst="rect">
            <a:avLst/>
          </a:prstGeom>
        </p:spPr>
      </p:pic>
      <p:sp>
        <p:nvSpPr>
          <p:cNvPr id="40" name="Text 28"/>
          <p:cNvSpPr/>
          <p:nvPr/>
        </p:nvSpPr>
        <p:spPr>
          <a:xfrm>
            <a:off x="5679281" y="1325166"/>
            <a:ext cx="607219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 Marketing</a:t>
            </a:r>
            <a:endParaRPr lang="en-US" sz="732" dirty="0"/>
          </a:p>
        </p:txBody>
      </p:sp>
      <p:sp>
        <p:nvSpPr>
          <p:cNvPr id="41" name="Shape 29"/>
          <p:cNvSpPr/>
          <p:nvPr/>
        </p:nvSpPr>
        <p:spPr>
          <a:xfrm>
            <a:off x="6286500" y="1403747"/>
            <a:ext cx="142875" cy="142875"/>
          </a:xfrm>
          <a:prstGeom prst="ellipse">
            <a:avLst/>
          </a:prstGeom>
          <a:solidFill>
            <a:srgbClr val="F7FFF7"/>
          </a:solidFill>
          <a:ln/>
        </p:spPr>
      </p:sp>
      <p:pic>
        <p:nvPicPr>
          <p:cNvPr id="42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26684" y="1439466"/>
            <a:ext cx="62508" cy="71438"/>
          </a:xfrm>
          <a:prstGeom prst="rect">
            <a:avLst/>
          </a:prstGeom>
        </p:spPr>
      </p:pic>
      <p:sp>
        <p:nvSpPr>
          <p:cNvPr id="43" name="Shape 30"/>
          <p:cNvSpPr/>
          <p:nvPr/>
        </p:nvSpPr>
        <p:spPr>
          <a:xfrm>
            <a:off x="6500813" y="1403747"/>
            <a:ext cx="142875" cy="142875"/>
          </a:xfrm>
          <a:prstGeom prst="ellipse">
            <a:avLst/>
          </a:prstGeom>
          <a:solidFill>
            <a:srgbClr val="F7FFF7"/>
          </a:solidFill>
          <a:ln/>
        </p:spPr>
      </p:sp>
      <p:pic>
        <p:nvPicPr>
          <p:cNvPr id="44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40996" y="1439466"/>
            <a:ext cx="62508" cy="71438"/>
          </a:xfrm>
          <a:prstGeom prst="rect">
            <a:avLst/>
          </a:prstGeom>
        </p:spPr>
      </p:pic>
      <p:sp>
        <p:nvSpPr>
          <p:cNvPr id="45" name="Shape 31"/>
          <p:cNvSpPr/>
          <p:nvPr/>
        </p:nvSpPr>
        <p:spPr>
          <a:xfrm>
            <a:off x="5500688" y="1732359"/>
            <a:ext cx="1143000" cy="428625"/>
          </a:xfrm>
          <a:prstGeom prst="rect">
            <a:avLst/>
          </a:prstGeom>
          <a:solidFill>
            <a:srgbClr val="F7FFF7"/>
          </a:solidFill>
          <a:ln/>
        </p:spPr>
      </p:sp>
      <p:sp>
        <p:nvSpPr>
          <p:cNvPr id="46" name="Shape 32"/>
          <p:cNvSpPr/>
          <p:nvPr/>
        </p:nvSpPr>
        <p:spPr>
          <a:xfrm>
            <a:off x="5500688" y="2232422"/>
            <a:ext cx="1143000" cy="428625"/>
          </a:xfrm>
          <a:prstGeom prst="rect">
            <a:avLst/>
          </a:prstGeom>
          <a:solidFill>
            <a:srgbClr val="F7FFF7"/>
          </a:solidFill>
          <a:ln/>
        </p:spPr>
      </p:sp>
      <p:sp>
        <p:nvSpPr>
          <p:cNvPr id="47" name="Shape 33"/>
          <p:cNvSpPr/>
          <p:nvPr/>
        </p:nvSpPr>
        <p:spPr>
          <a:xfrm>
            <a:off x="5500688" y="2803922"/>
            <a:ext cx="1143000" cy="714375"/>
          </a:xfrm>
          <a:prstGeom prst="rect">
            <a:avLst/>
          </a:prstGeom>
          <a:solidFill>
            <a:srgbClr val="F7FFF7"/>
          </a:solidFill>
          <a:ln/>
        </p:spPr>
      </p:sp>
      <p:pic>
        <p:nvPicPr>
          <p:cNvPr id="48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81055" y="3639741"/>
            <a:ext cx="128588" cy="114300"/>
          </a:xfrm>
          <a:prstGeom prst="rect">
            <a:avLst/>
          </a:prstGeom>
        </p:spPr>
      </p:pic>
      <p:pic>
        <p:nvPicPr>
          <p:cNvPr id="49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70377" y="3639741"/>
            <a:ext cx="114300" cy="114300"/>
          </a:xfrm>
          <a:prstGeom prst="rect">
            <a:avLst/>
          </a:prstGeom>
        </p:spPr>
      </p:pic>
      <p:pic>
        <p:nvPicPr>
          <p:cNvPr id="50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45411" y="3639741"/>
            <a:ext cx="142875" cy="114300"/>
          </a:xfrm>
          <a:prstGeom prst="rect">
            <a:avLst/>
          </a:prstGeom>
        </p:spPr>
      </p:pic>
      <p:pic>
        <p:nvPicPr>
          <p:cNvPr id="51" name="Image 15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49020" y="3639741"/>
            <a:ext cx="114300" cy="114300"/>
          </a:xfrm>
          <a:prstGeom prst="rect">
            <a:avLst/>
          </a:prstGeom>
        </p:spPr>
      </p:pic>
      <p:sp>
        <p:nvSpPr>
          <p:cNvPr id="52" name="Shape 34"/>
          <p:cNvSpPr/>
          <p:nvPr/>
        </p:nvSpPr>
        <p:spPr>
          <a:xfrm>
            <a:off x="6286500" y="1289447"/>
            <a:ext cx="2000250" cy="2500313"/>
          </a:xfrm>
          <a:prstGeom prst="rect">
            <a:avLst/>
          </a:prstGeom>
          <a:solidFill>
            <a:srgbClr val="F7FFF7"/>
          </a:solidFill>
          <a:ln/>
        </p:spPr>
      </p:sp>
      <p:sp>
        <p:nvSpPr>
          <p:cNvPr id="53" name="Shape 35"/>
          <p:cNvSpPr/>
          <p:nvPr/>
        </p:nvSpPr>
        <p:spPr>
          <a:xfrm>
            <a:off x="6286500" y="1289447"/>
            <a:ext cx="2000250" cy="2500313"/>
          </a:xfrm>
          <a:prstGeom prst="rect">
            <a:avLst/>
          </a:prstGeom>
          <a:solidFill>
            <a:srgbClr val="FF6B6B"/>
          </a:solidFill>
          <a:ln/>
        </p:spPr>
      </p:sp>
      <p:sp>
        <p:nvSpPr>
          <p:cNvPr id="54" name="Shape 36"/>
          <p:cNvSpPr/>
          <p:nvPr/>
        </p:nvSpPr>
        <p:spPr>
          <a:xfrm>
            <a:off x="6393656" y="1396603"/>
            <a:ext cx="1785938" cy="2286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5" name="Image 16" descr="preencod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500813" y="1521619"/>
            <a:ext cx="142875" cy="114300"/>
          </a:xfrm>
          <a:prstGeom prst="rect">
            <a:avLst/>
          </a:prstGeom>
        </p:spPr>
      </p:pic>
      <p:sp>
        <p:nvSpPr>
          <p:cNvPr id="56" name="Text 37"/>
          <p:cNvSpPr/>
          <p:nvPr/>
        </p:nvSpPr>
        <p:spPr>
          <a:xfrm>
            <a:off x="6679406" y="1503759"/>
            <a:ext cx="66615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 Marketing</a:t>
            </a:r>
            <a:endParaRPr lang="en-US" sz="732" dirty="0"/>
          </a:p>
        </p:txBody>
      </p:sp>
      <p:sp>
        <p:nvSpPr>
          <p:cNvPr id="57" name="Shape 38"/>
          <p:cNvSpPr/>
          <p:nvPr/>
        </p:nvSpPr>
        <p:spPr>
          <a:xfrm>
            <a:off x="7715250" y="1507331"/>
            <a:ext cx="142875" cy="142875"/>
          </a:xfrm>
          <a:prstGeom prst="ellipse">
            <a:avLst/>
          </a:prstGeom>
          <a:solidFill>
            <a:srgbClr val="F7FFF7"/>
          </a:solidFill>
          <a:ln/>
        </p:spPr>
      </p:sp>
      <p:pic>
        <p:nvPicPr>
          <p:cNvPr id="58" name="Image 17" descr="preencode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55434" y="1543050"/>
            <a:ext cx="62508" cy="71438"/>
          </a:xfrm>
          <a:prstGeom prst="rect">
            <a:avLst/>
          </a:prstGeom>
        </p:spPr>
      </p:pic>
      <p:sp>
        <p:nvSpPr>
          <p:cNvPr id="59" name="Shape 39"/>
          <p:cNvSpPr/>
          <p:nvPr/>
        </p:nvSpPr>
        <p:spPr>
          <a:xfrm>
            <a:off x="7929563" y="1507331"/>
            <a:ext cx="142875" cy="142875"/>
          </a:xfrm>
          <a:prstGeom prst="ellipse">
            <a:avLst/>
          </a:prstGeom>
          <a:solidFill>
            <a:srgbClr val="F7FFF7"/>
          </a:solidFill>
          <a:ln/>
        </p:spPr>
      </p:sp>
      <p:pic>
        <p:nvPicPr>
          <p:cNvPr id="60" name="Image 18" descr="preencode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69746" y="1543050"/>
            <a:ext cx="62508" cy="71438"/>
          </a:xfrm>
          <a:prstGeom prst="rect">
            <a:avLst/>
          </a:prstGeom>
        </p:spPr>
      </p:pic>
      <p:sp>
        <p:nvSpPr>
          <p:cNvPr id="61" name="Shape 40"/>
          <p:cNvSpPr/>
          <p:nvPr/>
        </p:nvSpPr>
        <p:spPr>
          <a:xfrm>
            <a:off x="6500813" y="1760934"/>
            <a:ext cx="1571625" cy="428625"/>
          </a:xfrm>
          <a:prstGeom prst="rect">
            <a:avLst/>
          </a:prstGeom>
          <a:solidFill>
            <a:srgbClr val="F7FFF7"/>
          </a:solidFill>
          <a:ln/>
        </p:spPr>
      </p:sp>
      <p:sp>
        <p:nvSpPr>
          <p:cNvPr id="62" name="Shape 41"/>
          <p:cNvSpPr/>
          <p:nvPr/>
        </p:nvSpPr>
        <p:spPr>
          <a:xfrm>
            <a:off x="6500813" y="2332434"/>
            <a:ext cx="1571625" cy="714375"/>
          </a:xfrm>
          <a:prstGeom prst="rect">
            <a:avLst/>
          </a:prstGeom>
          <a:solidFill>
            <a:srgbClr val="F7FFF7"/>
          </a:solidFill>
          <a:ln/>
        </p:spPr>
      </p:sp>
      <p:pic>
        <p:nvPicPr>
          <p:cNvPr id="63" name="Image 19" descr="preencod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28625" y="4889897"/>
            <a:ext cx="178594" cy="142875"/>
          </a:xfrm>
          <a:prstGeom prst="rect">
            <a:avLst/>
          </a:prstGeom>
        </p:spPr>
      </p:pic>
      <p:sp>
        <p:nvSpPr>
          <p:cNvPr id="64" name="Text 42"/>
          <p:cNvSpPr/>
          <p:nvPr/>
        </p:nvSpPr>
        <p:spPr>
          <a:xfrm>
            <a:off x="664369" y="4886325"/>
            <a:ext cx="876337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 Marketing Tools</a:t>
            </a:r>
            <a:endParaRPr lang="en-US" sz="732" dirty="0"/>
          </a:p>
        </p:txBody>
      </p:sp>
      <p:sp>
        <p:nvSpPr>
          <p:cNvPr id="65" name="Text 43"/>
          <p:cNvSpPr/>
          <p:nvPr/>
        </p:nvSpPr>
        <p:spPr>
          <a:xfrm>
            <a:off x="8658141" y="4886325"/>
            <a:ext cx="5723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73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221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214313"/>
            <a:ext cx="82867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4ECDC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Backend Services &amp; API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28625" y="814388"/>
            <a:ext cx="4000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4ECDC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API Architecture</a:t>
            </a:r>
            <a:endParaRPr lang="en-US" sz="135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178719"/>
            <a:ext cx="4000500" cy="214312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28625" y="3321844"/>
            <a:ext cx="4000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4ECDC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API Endpoints</a:t>
            </a:r>
            <a:endParaRPr lang="en-US" sz="1350" dirty="0"/>
          </a:p>
        </p:txBody>
      </p:sp>
      <p:sp>
        <p:nvSpPr>
          <p:cNvPr id="7" name="Shape 3"/>
          <p:cNvSpPr/>
          <p:nvPr/>
        </p:nvSpPr>
        <p:spPr>
          <a:xfrm>
            <a:off x="428625" y="3686175"/>
            <a:ext cx="4000500" cy="1607344"/>
          </a:xfrm>
          <a:prstGeom prst="rect">
            <a:avLst/>
          </a:prstGeom>
          <a:solidFill>
            <a:srgbClr val="F7FFF7"/>
          </a:solidFill>
          <a:ln/>
        </p:spPr>
      </p:sp>
      <p:sp>
        <p:nvSpPr>
          <p:cNvPr id="8" name="Shape 4"/>
          <p:cNvSpPr/>
          <p:nvPr/>
        </p:nvSpPr>
        <p:spPr>
          <a:xfrm>
            <a:off x="571500" y="3829050"/>
            <a:ext cx="500063" cy="178594"/>
          </a:xfrm>
          <a:prstGeom prst="rect">
            <a:avLst/>
          </a:prstGeom>
          <a:solidFill>
            <a:srgbClr val="61AFFE"/>
          </a:solidFill>
          <a:ln/>
        </p:spPr>
      </p:sp>
      <p:sp>
        <p:nvSpPr>
          <p:cNvPr id="9" name="Text 5"/>
          <p:cNvSpPr/>
          <p:nvPr/>
        </p:nvSpPr>
        <p:spPr>
          <a:xfrm>
            <a:off x="571500" y="3829050"/>
            <a:ext cx="500063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GET</a:t>
            </a:r>
            <a:endParaRPr lang="en-US" sz="732" dirty="0"/>
          </a:p>
        </p:txBody>
      </p:sp>
      <p:sp>
        <p:nvSpPr>
          <p:cNvPr id="10" name="Text 6"/>
          <p:cNvSpPr/>
          <p:nvPr/>
        </p:nvSpPr>
        <p:spPr>
          <a:xfrm>
            <a:off x="1143000" y="3829050"/>
            <a:ext cx="3143250" cy="17859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/api/v1/chatbots</a:t>
            </a:r>
            <a:endParaRPr lang="en-US" sz="732" dirty="0"/>
          </a:p>
        </p:txBody>
      </p:sp>
      <p:sp>
        <p:nvSpPr>
          <p:cNvPr id="11" name="Shape 7"/>
          <p:cNvSpPr/>
          <p:nvPr/>
        </p:nvSpPr>
        <p:spPr>
          <a:xfrm>
            <a:off x="571500" y="4093369"/>
            <a:ext cx="500063" cy="178594"/>
          </a:xfrm>
          <a:prstGeom prst="rect">
            <a:avLst/>
          </a:prstGeom>
          <a:solidFill>
            <a:srgbClr val="49CC90"/>
          </a:solidFill>
          <a:ln/>
        </p:spPr>
      </p:sp>
      <p:sp>
        <p:nvSpPr>
          <p:cNvPr id="12" name="Text 8"/>
          <p:cNvSpPr/>
          <p:nvPr/>
        </p:nvSpPr>
        <p:spPr>
          <a:xfrm>
            <a:off x="571500" y="4093369"/>
            <a:ext cx="500063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POST</a:t>
            </a:r>
            <a:endParaRPr lang="en-US" sz="732" dirty="0"/>
          </a:p>
        </p:txBody>
      </p:sp>
      <p:sp>
        <p:nvSpPr>
          <p:cNvPr id="13" name="Text 9"/>
          <p:cNvSpPr/>
          <p:nvPr/>
        </p:nvSpPr>
        <p:spPr>
          <a:xfrm>
            <a:off x="1143000" y="4093369"/>
            <a:ext cx="3143250" cy="17859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/api/v1/chatbots/{id}/message</a:t>
            </a:r>
            <a:endParaRPr lang="en-US" sz="732" dirty="0"/>
          </a:p>
        </p:txBody>
      </p:sp>
      <p:sp>
        <p:nvSpPr>
          <p:cNvPr id="14" name="Shape 10"/>
          <p:cNvSpPr/>
          <p:nvPr/>
        </p:nvSpPr>
        <p:spPr>
          <a:xfrm>
            <a:off x="571500" y="4357688"/>
            <a:ext cx="500063" cy="178594"/>
          </a:xfrm>
          <a:prstGeom prst="rect">
            <a:avLst/>
          </a:prstGeom>
          <a:solidFill>
            <a:srgbClr val="61AFFE"/>
          </a:solidFill>
          <a:ln/>
        </p:spPr>
      </p:sp>
      <p:sp>
        <p:nvSpPr>
          <p:cNvPr id="15" name="Text 11"/>
          <p:cNvSpPr/>
          <p:nvPr/>
        </p:nvSpPr>
        <p:spPr>
          <a:xfrm>
            <a:off x="571500" y="4357688"/>
            <a:ext cx="500063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GET</a:t>
            </a:r>
            <a:endParaRPr lang="en-US" sz="732" dirty="0"/>
          </a:p>
        </p:txBody>
      </p:sp>
      <p:sp>
        <p:nvSpPr>
          <p:cNvPr id="16" name="Text 12"/>
          <p:cNvSpPr/>
          <p:nvPr/>
        </p:nvSpPr>
        <p:spPr>
          <a:xfrm>
            <a:off x="1143000" y="4357688"/>
            <a:ext cx="3143250" cy="17859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/api/v1/analytics/dashboard</a:t>
            </a:r>
            <a:endParaRPr lang="en-US" sz="732" dirty="0"/>
          </a:p>
        </p:txBody>
      </p:sp>
      <p:sp>
        <p:nvSpPr>
          <p:cNvPr id="17" name="Shape 13"/>
          <p:cNvSpPr/>
          <p:nvPr/>
        </p:nvSpPr>
        <p:spPr>
          <a:xfrm>
            <a:off x="571500" y="4622006"/>
            <a:ext cx="500063" cy="178594"/>
          </a:xfrm>
          <a:prstGeom prst="rect">
            <a:avLst/>
          </a:prstGeom>
          <a:solidFill>
            <a:srgbClr val="49CC90"/>
          </a:solidFill>
          <a:ln/>
        </p:spPr>
      </p:sp>
      <p:sp>
        <p:nvSpPr>
          <p:cNvPr id="18" name="Text 14"/>
          <p:cNvSpPr/>
          <p:nvPr/>
        </p:nvSpPr>
        <p:spPr>
          <a:xfrm>
            <a:off x="571500" y="4622006"/>
            <a:ext cx="500063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POST</a:t>
            </a:r>
            <a:endParaRPr lang="en-US" sz="732" dirty="0"/>
          </a:p>
        </p:txBody>
      </p:sp>
      <p:sp>
        <p:nvSpPr>
          <p:cNvPr id="19" name="Text 15"/>
          <p:cNvSpPr/>
          <p:nvPr/>
        </p:nvSpPr>
        <p:spPr>
          <a:xfrm>
            <a:off x="1143000" y="4622006"/>
            <a:ext cx="3143250" cy="17859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/api/v1/content/generate</a:t>
            </a:r>
            <a:endParaRPr lang="en-US" sz="732" dirty="0"/>
          </a:p>
        </p:txBody>
      </p:sp>
      <p:sp>
        <p:nvSpPr>
          <p:cNvPr id="20" name="Shape 16"/>
          <p:cNvSpPr/>
          <p:nvPr/>
        </p:nvSpPr>
        <p:spPr>
          <a:xfrm>
            <a:off x="571500" y="4886325"/>
            <a:ext cx="500063" cy="178594"/>
          </a:xfrm>
          <a:prstGeom prst="rect">
            <a:avLst/>
          </a:prstGeom>
          <a:solidFill>
            <a:srgbClr val="FCA130"/>
          </a:solidFill>
          <a:ln/>
        </p:spPr>
      </p:sp>
      <p:sp>
        <p:nvSpPr>
          <p:cNvPr id="21" name="Text 17"/>
          <p:cNvSpPr/>
          <p:nvPr/>
        </p:nvSpPr>
        <p:spPr>
          <a:xfrm>
            <a:off x="571500" y="4886325"/>
            <a:ext cx="500063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PUT</a:t>
            </a:r>
            <a:endParaRPr lang="en-US" sz="732" dirty="0"/>
          </a:p>
        </p:txBody>
      </p:sp>
      <p:sp>
        <p:nvSpPr>
          <p:cNvPr id="22" name="Text 18"/>
          <p:cNvSpPr/>
          <p:nvPr/>
        </p:nvSpPr>
        <p:spPr>
          <a:xfrm>
            <a:off x="1143000" y="4886325"/>
            <a:ext cx="3143250" cy="17859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/api/v1/campaigns/{id}</a:t>
            </a:r>
            <a:endParaRPr lang="en-US" sz="732" dirty="0"/>
          </a:p>
        </p:txBody>
      </p:sp>
      <p:sp>
        <p:nvSpPr>
          <p:cNvPr id="23" name="Text 19"/>
          <p:cNvSpPr/>
          <p:nvPr/>
        </p:nvSpPr>
        <p:spPr>
          <a:xfrm>
            <a:off x="4714875" y="814388"/>
            <a:ext cx="4000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4ECDC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Backend Features</a:t>
            </a:r>
            <a:endParaRPr lang="en-US" sz="1350" dirty="0"/>
          </a:p>
        </p:txBody>
      </p:sp>
      <p:pic>
        <p:nvPicPr>
          <p:cNvPr id="2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5" y="1207294"/>
            <a:ext cx="128588" cy="128588"/>
          </a:xfrm>
          <a:prstGeom prst="rect">
            <a:avLst/>
          </a:prstGeom>
        </p:spPr>
      </p:pic>
      <p:sp>
        <p:nvSpPr>
          <p:cNvPr id="25" name="Text 20"/>
          <p:cNvSpPr/>
          <p:nvPr/>
        </p:nvSpPr>
        <p:spPr>
          <a:xfrm>
            <a:off x="4950619" y="1187648"/>
            <a:ext cx="171639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Microservices Architecture</a:t>
            </a:r>
            <a:endParaRPr lang="en-US" sz="942" dirty="0"/>
          </a:p>
        </p:txBody>
      </p:sp>
      <p:sp>
        <p:nvSpPr>
          <p:cNvPr id="26" name="Text 21"/>
          <p:cNvSpPr/>
          <p:nvPr/>
        </p:nvSpPr>
        <p:spPr>
          <a:xfrm>
            <a:off x="6667016" y="1187648"/>
            <a:ext cx="193846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Scalable, maintainable services </a:t>
            </a:r>
            <a:endParaRPr lang="en-US" sz="942" dirty="0"/>
          </a:p>
        </p:txBody>
      </p:sp>
      <p:sp>
        <p:nvSpPr>
          <p:cNvPr id="27" name="Text 22"/>
          <p:cNvSpPr/>
          <p:nvPr/>
        </p:nvSpPr>
        <p:spPr>
          <a:xfrm>
            <a:off x="4950619" y="1380530"/>
            <a:ext cx="200083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with clear separation of concerns </a:t>
            </a:r>
            <a:endParaRPr lang="en-US" sz="942" dirty="0"/>
          </a:p>
        </p:txBody>
      </p:sp>
      <p:pic>
        <p:nvPicPr>
          <p:cNvPr id="2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5" y="1700213"/>
            <a:ext cx="112514" cy="128588"/>
          </a:xfrm>
          <a:prstGeom prst="rect">
            <a:avLst/>
          </a:prstGeom>
        </p:spPr>
      </p:pic>
      <p:sp>
        <p:nvSpPr>
          <p:cNvPr id="29" name="Text 23"/>
          <p:cNvSpPr/>
          <p:nvPr/>
        </p:nvSpPr>
        <p:spPr>
          <a:xfrm>
            <a:off x="4934545" y="1680567"/>
            <a:ext cx="124666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JWT Authentication</a:t>
            </a:r>
            <a:endParaRPr lang="en-US" sz="942" dirty="0"/>
          </a:p>
        </p:txBody>
      </p:sp>
      <p:sp>
        <p:nvSpPr>
          <p:cNvPr id="30" name="Text 24"/>
          <p:cNvSpPr/>
          <p:nvPr/>
        </p:nvSpPr>
        <p:spPr>
          <a:xfrm>
            <a:off x="6181213" y="1680567"/>
            <a:ext cx="246618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Secure token-based authentication with </a:t>
            </a:r>
            <a:endParaRPr lang="en-US" sz="942" dirty="0"/>
          </a:p>
        </p:txBody>
      </p:sp>
      <p:sp>
        <p:nvSpPr>
          <p:cNvPr id="31" name="Text 25"/>
          <p:cNvSpPr/>
          <p:nvPr/>
        </p:nvSpPr>
        <p:spPr>
          <a:xfrm>
            <a:off x="4934545" y="1873448"/>
            <a:ext cx="152493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role-based access control </a:t>
            </a:r>
            <a:endParaRPr lang="en-US" sz="942" dirty="0"/>
          </a:p>
        </p:txBody>
      </p:sp>
      <p:pic>
        <p:nvPicPr>
          <p:cNvPr id="3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75" y="2193131"/>
            <a:ext cx="112514" cy="128588"/>
          </a:xfrm>
          <a:prstGeom prst="rect">
            <a:avLst/>
          </a:prstGeom>
        </p:spPr>
      </p:pic>
      <p:sp>
        <p:nvSpPr>
          <p:cNvPr id="33" name="Text 26"/>
          <p:cNvSpPr/>
          <p:nvPr/>
        </p:nvSpPr>
        <p:spPr>
          <a:xfrm>
            <a:off x="4934545" y="2173486"/>
            <a:ext cx="137899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Database Integration</a:t>
            </a:r>
            <a:endParaRPr lang="en-US" sz="942" dirty="0"/>
          </a:p>
        </p:txBody>
      </p:sp>
      <p:sp>
        <p:nvSpPr>
          <p:cNvPr id="34" name="Text 27"/>
          <p:cNvSpPr/>
          <p:nvPr/>
        </p:nvSpPr>
        <p:spPr>
          <a:xfrm>
            <a:off x="6313540" y="2173486"/>
            <a:ext cx="218138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PostgreSQL for relational data with </a:t>
            </a:r>
            <a:endParaRPr lang="en-US" sz="942" dirty="0"/>
          </a:p>
        </p:txBody>
      </p:sp>
      <p:sp>
        <p:nvSpPr>
          <p:cNvPr id="35" name="Text 28"/>
          <p:cNvSpPr/>
          <p:nvPr/>
        </p:nvSpPr>
        <p:spPr>
          <a:xfrm>
            <a:off x="4934545" y="2366367"/>
            <a:ext cx="185450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Redis caching for performance </a:t>
            </a:r>
            <a:endParaRPr lang="en-US" sz="942" dirty="0"/>
          </a:p>
        </p:txBody>
      </p:sp>
      <p:pic>
        <p:nvPicPr>
          <p:cNvPr id="3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4875" y="2686050"/>
            <a:ext cx="128588" cy="128588"/>
          </a:xfrm>
          <a:prstGeom prst="rect">
            <a:avLst/>
          </a:prstGeom>
        </p:spPr>
      </p:pic>
      <p:sp>
        <p:nvSpPr>
          <p:cNvPr id="37" name="Text 29"/>
          <p:cNvSpPr/>
          <p:nvPr/>
        </p:nvSpPr>
        <p:spPr>
          <a:xfrm>
            <a:off x="4950619" y="2666405"/>
            <a:ext cx="91247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 Integration</a:t>
            </a:r>
            <a:endParaRPr lang="en-US" sz="942" dirty="0"/>
          </a:p>
        </p:txBody>
      </p:sp>
      <p:sp>
        <p:nvSpPr>
          <p:cNvPr id="38" name="Text 30"/>
          <p:cNvSpPr/>
          <p:nvPr/>
        </p:nvSpPr>
        <p:spPr>
          <a:xfrm>
            <a:off x="5863093" y="2666405"/>
            <a:ext cx="270254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OpenAI API integration for chatbot, content </a:t>
            </a:r>
            <a:endParaRPr lang="en-US" sz="942" dirty="0"/>
          </a:p>
        </p:txBody>
      </p:sp>
      <p:sp>
        <p:nvSpPr>
          <p:cNvPr id="39" name="Text 31"/>
          <p:cNvSpPr/>
          <p:nvPr/>
        </p:nvSpPr>
        <p:spPr>
          <a:xfrm>
            <a:off x="4950619" y="2859286"/>
            <a:ext cx="152055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generation, and analytics </a:t>
            </a:r>
            <a:endParaRPr lang="en-US" sz="942" dirty="0"/>
          </a:p>
        </p:txBody>
      </p:sp>
      <p:sp>
        <p:nvSpPr>
          <p:cNvPr id="40" name="Text 32"/>
          <p:cNvSpPr/>
          <p:nvPr/>
        </p:nvSpPr>
        <p:spPr>
          <a:xfrm>
            <a:off x="4714875" y="3186113"/>
            <a:ext cx="4000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4ECDC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API Usage Example</a:t>
            </a:r>
            <a:endParaRPr lang="en-US" sz="1350" dirty="0"/>
          </a:p>
        </p:txBody>
      </p:sp>
      <p:sp>
        <p:nvSpPr>
          <p:cNvPr id="41" name="Shape 33"/>
          <p:cNvSpPr/>
          <p:nvPr/>
        </p:nvSpPr>
        <p:spPr>
          <a:xfrm>
            <a:off x="4714875" y="3586163"/>
            <a:ext cx="4000500" cy="1114425"/>
          </a:xfrm>
          <a:prstGeom prst="rect">
            <a:avLst/>
          </a:prstGeom>
          <a:solidFill>
            <a:srgbClr val="2D2D2D"/>
          </a:solidFill>
          <a:ln/>
        </p:spPr>
      </p:sp>
      <p:sp>
        <p:nvSpPr>
          <p:cNvPr id="42" name="Text 34"/>
          <p:cNvSpPr/>
          <p:nvPr/>
        </p:nvSpPr>
        <p:spPr>
          <a:xfrm>
            <a:off x="4822031" y="3700463"/>
            <a:ext cx="155200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6272A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// Send a message to the chatbot</a:t>
            </a:r>
            <a:endParaRPr lang="en-US" sz="732" dirty="0"/>
          </a:p>
        </p:txBody>
      </p:sp>
      <p:sp>
        <p:nvSpPr>
          <p:cNvPr id="43" name="Text 35"/>
          <p:cNvSpPr/>
          <p:nvPr/>
        </p:nvSpPr>
        <p:spPr>
          <a:xfrm>
            <a:off x="6400047" y="3700463"/>
            <a:ext cx="25435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79C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const</a:t>
            </a:r>
            <a:endParaRPr lang="en-US" sz="732" dirty="0"/>
          </a:p>
        </p:txBody>
      </p:sp>
      <p:sp>
        <p:nvSpPr>
          <p:cNvPr id="44" name="Text 36"/>
          <p:cNvSpPr/>
          <p:nvPr/>
        </p:nvSpPr>
        <p:spPr>
          <a:xfrm>
            <a:off x="6654403" y="3700463"/>
            <a:ext cx="77981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8F8F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sendMessage = </a:t>
            </a:r>
            <a:endParaRPr lang="en-US" sz="732" dirty="0"/>
          </a:p>
        </p:txBody>
      </p:sp>
      <p:sp>
        <p:nvSpPr>
          <p:cNvPr id="45" name="Text 37"/>
          <p:cNvSpPr/>
          <p:nvPr/>
        </p:nvSpPr>
        <p:spPr>
          <a:xfrm>
            <a:off x="7434216" y="3700463"/>
            <a:ext cx="26484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79C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async</a:t>
            </a:r>
            <a:endParaRPr lang="en-US" sz="732" dirty="0"/>
          </a:p>
        </p:txBody>
      </p:sp>
      <p:sp>
        <p:nvSpPr>
          <p:cNvPr id="46" name="Text 38"/>
          <p:cNvSpPr/>
          <p:nvPr/>
        </p:nvSpPr>
        <p:spPr>
          <a:xfrm>
            <a:off x="7699065" y="3700463"/>
            <a:ext cx="31644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8F8F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() =&gt; { </a:t>
            </a:r>
            <a:endParaRPr lang="en-US" sz="732" dirty="0"/>
          </a:p>
        </p:txBody>
      </p:sp>
      <p:sp>
        <p:nvSpPr>
          <p:cNvPr id="47" name="Text 39"/>
          <p:cNvSpPr/>
          <p:nvPr/>
        </p:nvSpPr>
        <p:spPr>
          <a:xfrm>
            <a:off x="8015511" y="3700463"/>
            <a:ext cx="25435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79C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const</a:t>
            </a:r>
            <a:endParaRPr lang="en-US" sz="732" dirty="0"/>
          </a:p>
        </p:txBody>
      </p:sp>
      <p:sp>
        <p:nvSpPr>
          <p:cNvPr id="48" name="Text 40"/>
          <p:cNvSpPr/>
          <p:nvPr/>
        </p:nvSpPr>
        <p:spPr>
          <a:xfrm>
            <a:off x="4822031" y="3850481"/>
            <a:ext cx="54097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8F8F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response = </a:t>
            </a:r>
            <a:endParaRPr lang="en-US" sz="732" dirty="0"/>
          </a:p>
        </p:txBody>
      </p:sp>
      <p:sp>
        <p:nvSpPr>
          <p:cNvPr id="49" name="Text 41"/>
          <p:cNvSpPr/>
          <p:nvPr/>
        </p:nvSpPr>
        <p:spPr>
          <a:xfrm>
            <a:off x="5363003" y="3850481"/>
            <a:ext cx="25273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79C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await</a:t>
            </a:r>
            <a:endParaRPr lang="en-US" sz="732" dirty="0"/>
          </a:p>
        </p:txBody>
      </p:sp>
      <p:sp>
        <p:nvSpPr>
          <p:cNvPr id="50" name="Text 42"/>
          <p:cNvSpPr/>
          <p:nvPr/>
        </p:nvSpPr>
        <p:spPr>
          <a:xfrm>
            <a:off x="5615741" y="3850481"/>
            <a:ext cx="29275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8F8F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fetch(</a:t>
            </a:r>
            <a:endParaRPr lang="en-US" sz="732" dirty="0"/>
          </a:p>
        </p:txBody>
      </p:sp>
      <p:sp>
        <p:nvSpPr>
          <p:cNvPr id="51" name="Text 43"/>
          <p:cNvSpPr/>
          <p:nvPr/>
        </p:nvSpPr>
        <p:spPr>
          <a:xfrm>
            <a:off x="5908495" y="3850481"/>
            <a:ext cx="136649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1FA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'/api/v1/chatbots/3/message'</a:t>
            </a:r>
            <a:endParaRPr lang="en-US" sz="732" dirty="0"/>
          </a:p>
        </p:txBody>
      </p:sp>
      <p:sp>
        <p:nvSpPr>
          <p:cNvPr id="52" name="Text 44"/>
          <p:cNvSpPr/>
          <p:nvPr/>
        </p:nvSpPr>
        <p:spPr>
          <a:xfrm>
            <a:off x="7274989" y="3850481"/>
            <a:ext cx="53949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8F8F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{ method: </a:t>
            </a:r>
            <a:endParaRPr lang="en-US" sz="732" dirty="0"/>
          </a:p>
        </p:txBody>
      </p:sp>
      <p:sp>
        <p:nvSpPr>
          <p:cNvPr id="53" name="Text 45"/>
          <p:cNvSpPr/>
          <p:nvPr/>
        </p:nvSpPr>
        <p:spPr>
          <a:xfrm>
            <a:off x="7814481" y="3850481"/>
            <a:ext cx="29414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1FA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'POST'</a:t>
            </a:r>
            <a:endParaRPr lang="en-US" sz="732" dirty="0"/>
          </a:p>
        </p:txBody>
      </p:sp>
      <p:sp>
        <p:nvSpPr>
          <p:cNvPr id="54" name="Text 46"/>
          <p:cNvSpPr/>
          <p:nvPr/>
        </p:nvSpPr>
        <p:spPr>
          <a:xfrm>
            <a:off x="8108631" y="3850481"/>
            <a:ext cx="46107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8F8F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headers: </a:t>
            </a:r>
            <a:endParaRPr lang="en-US" sz="732" dirty="0"/>
          </a:p>
        </p:txBody>
      </p:sp>
      <p:sp>
        <p:nvSpPr>
          <p:cNvPr id="55" name="Text 47"/>
          <p:cNvSpPr/>
          <p:nvPr/>
        </p:nvSpPr>
        <p:spPr>
          <a:xfrm>
            <a:off x="4822031" y="4000500"/>
            <a:ext cx="6401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8F8F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{ </a:t>
            </a:r>
            <a:endParaRPr lang="en-US" sz="732" dirty="0"/>
          </a:p>
        </p:txBody>
      </p:sp>
      <p:sp>
        <p:nvSpPr>
          <p:cNvPr id="56" name="Text 48"/>
          <p:cNvSpPr/>
          <p:nvPr/>
        </p:nvSpPr>
        <p:spPr>
          <a:xfrm>
            <a:off x="4886046" y="4000500"/>
            <a:ext cx="67070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1FA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'Content-Type'</a:t>
            </a:r>
            <a:endParaRPr lang="en-US" sz="732" dirty="0"/>
          </a:p>
        </p:txBody>
      </p:sp>
      <p:sp>
        <p:nvSpPr>
          <p:cNvPr id="57" name="Text 49"/>
          <p:cNvSpPr/>
          <p:nvPr/>
        </p:nvSpPr>
        <p:spPr>
          <a:xfrm>
            <a:off x="5556749" y="4000500"/>
            <a:ext cx="5282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8F8F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</a:t>
            </a:r>
            <a:endParaRPr lang="en-US" sz="732" dirty="0"/>
          </a:p>
        </p:txBody>
      </p:sp>
      <p:sp>
        <p:nvSpPr>
          <p:cNvPr id="58" name="Text 50"/>
          <p:cNvSpPr/>
          <p:nvPr/>
        </p:nvSpPr>
        <p:spPr>
          <a:xfrm>
            <a:off x="5609574" y="4000500"/>
            <a:ext cx="79231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1FA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'application/json'</a:t>
            </a:r>
            <a:endParaRPr lang="en-US" sz="732" dirty="0"/>
          </a:p>
        </p:txBody>
      </p:sp>
      <p:sp>
        <p:nvSpPr>
          <p:cNvPr id="59" name="Text 51"/>
          <p:cNvSpPr/>
          <p:nvPr/>
        </p:nvSpPr>
        <p:spPr>
          <a:xfrm>
            <a:off x="6401888" y="4000500"/>
            <a:ext cx="5282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8F8F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</a:t>
            </a:r>
            <a:endParaRPr lang="en-US" sz="732" dirty="0"/>
          </a:p>
        </p:txBody>
      </p:sp>
      <p:sp>
        <p:nvSpPr>
          <p:cNvPr id="60" name="Text 52"/>
          <p:cNvSpPr/>
          <p:nvPr/>
        </p:nvSpPr>
        <p:spPr>
          <a:xfrm>
            <a:off x="6454713" y="4000500"/>
            <a:ext cx="67558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1FA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'Authorization'</a:t>
            </a:r>
            <a:endParaRPr lang="en-US" sz="732" dirty="0"/>
          </a:p>
        </p:txBody>
      </p:sp>
      <p:sp>
        <p:nvSpPr>
          <p:cNvPr id="61" name="Text 53"/>
          <p:cNvSpPr/>
          <p:nvPr/>
        </p:nvSpPr>
        <p:spPr>
          <a:xfrm>
            <a:off x="7130300" y="4000500"/>
            <a:ext cx="5282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8F8F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</a:t>
            </a:r>
            <a:endParaRPr lang="en-US" sz="732" dirty="0"/>
          </a:p>
        </p:txBody>
      </p:sp>
      <p:sp>
        <p:nvSpPr>
          <p:cNvPr id="62" name="Text 54"/>
          <p:cNvSpPr/>
          <p:nvPr/>
        </p:nvSpPr>
        <p:spPr>
          <a:xfrm>
            <a:off x="7183124" y="4000500"/>
            <a:ext cx="78701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1FA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'Bearer ${token}'</a:t>
            </a:r>
            <a:endParaRPr lang="en-US" sz="732" dirty="0"/>
          </a:p>
        </p:txBody>
      </p:sp>
      <p:sp>
        <p:nvSpPr>
          <p:cNvPr id="63" name="Text 55"/>
          <p:cNvSpPr/>
          <p:nvPr/>
        </p:nvSpPr>
        <p:spPr>
          <a:xfrm>
            <a:off x="7970137" y="4000500"/>
            <a:ext cx="37817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8F8F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}, body: </a:t>
            </a:r>
            <a:endParaRPr lang="en-US" sz="732" dirty="0"/>
          </a:p>
        </p:txBody>
      </p:sp>
      <p:sp>
        <p:nvSpPr>
          <p:cNvPr id="64" name="Text 56"/>
          <p:cNvSpPr/>
          <p:nvPr/>
        </p:nvSpPr>
        <p:spPr>
          <a:xfrm>
            <a:off x="4822031" y="4150519"/>
            <a:ext cx="121535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8F8F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JSON.stringify({ message: </a:t>
            </a:r>
            <a:endParaRPr lang="en-US" sz="732" dirty="0"/>
          </a:p>
        </p:txBody>
      </p:sp>
      <p:sp>
        <p:nvSpPr>
          <p:cNvPr id="65" name="Text 57"/>
          <p:cNvSpPr/>
          <p:nvPr/>
        </p:nvSpPr>
        <p:spPr>
          <a:xfrm>
            <a:off x="6037390" y="4150519"/>
            <a:ext cx="228329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1FA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'What marketing strategies do you recommend?'</a:t>
            </a:r>
            <a:endParaRPr lang="en-US" sz="732" dirty="0"/>
          </a:p>
        </p:txBody>
      </p:sp>
      <p:sp>
        <p:nvSpPr>
          <p:cNvPr id="66" name="Text 58"/>
          <p:cNvSpPr/>
          <p:nvPr/>
        </p:nvSpPr>
        <p:spPr>
          <a:xfrm>
            <a:off x="8320683" y="4150519"/>
            <a:ext cx="2681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8F8F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</a:t>
            </a:r>
            <a:endParaRPr lang="en-US" sz="732" dirty="0"/>
          </a:p>
        </p:txBody>
      </p:sp>
      <p:sp>
        <p:nvSpPr>
          <p:cNvPr id="67" name="Text 59"/>
          <p:cNvSpPr/>
          <p:nvPr/>
        </p:nvSpPr>
        <p:spPr>
          <a:xfrm>
            <a:off x="4822031" y="4300538"/>
            <a:ext cx="53276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8F8F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session_id: </a:t>
            </a:r>
            <a:endParaRPr lang="en-US" sz="732" dirty="0"/>
          </a:p>
        </p:txBody>
      </p:sp>
      <p:sp>
        <p:nvSpPr>
          <p:cNvPr id="68" name="Text 60"/>
          <p:cNvSpPr/>
          <p:nvPr/>
        </p:nvSpPr>
        <p:spPr>
          <a:xfrm>
            <a:off x="5354799" y="4300538"/>
            <a:ext cx="85811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1FA8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'user_session_123'</a:t>
            </a:r>
            <a:endParaRPr lang="en-US" sz="732" dirty="0"/>
          </a:p>
        </p:txBody>
      </p:sp>
      <p:sp>
        <p:nvSpPr>
          <p:cNvPr id="69" name="Text 61"/>
          <p:cNvSpPr/>
          <p:nvPr/>
        </p:nvSpPr>
        <p:spPr>
          <a:xfrm>
            <a:off x="6212914" y="4300538"/>
            <a:ext cx="24085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8F8F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}) }); </a:t>
            </a:r>
            <a:endParaRPr lang="en-US" sz="732" dirty="0"/>
          </a:p>
        </p:txBody>
      </p:sp>
      <p:sp>
        <p:nvSpPr>
          <p:cNvPr id="70" name="Text 62"/>
          <p:cNvSpPr/>
          <p:nvPr/>
        </p:nvSpPr>
        <p:spPr>
          <a:xfrm>
            <a:off x="6453764" y="4300538"/>
            <a:ext cx="25435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79C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const</a:t>
            </a:r>
            <a:endParaRPr lang="en-US" sz="732" dirty="0"/>
          </a:p>
        </p:txBody>
      </p:sp>
      <p:sp>
        <p:nvSpPr>
          <p:cNvPr id="71" name="Text 63"/>
          <p:cNvSpPr/>
          <p:nvPr/>
        </p:nvSpPr>
        <p:spPr>
          <a:xfrm>
            <a:off x="6708121" y="4300538"/>
            <a:ext cx="34504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8F8F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data = </a:t>
            </a:r>
            <a:endParaRPr lang="en-US" sz="732" dirty="0"/>
          </a:p>
        </p:txBody>
      </p:sp>
      <p:sp>
        <p:nvSpPr>
          <p:cNvPr id="72" name="Text 64"/>
          <p:cNvSpPr/>
          <p:nvPr/>
        </p:nvSpPr>
        <p:spPr>
          <a:xfrm>
            <a:off x="7053169" y="4300538"/>
            <a:ext cx="25273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79C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await</a:t>
            </a:r>
            <a:endParaRPr lang="en-US" sz="732" dirty="0"/>
          </a:p>
        </p:txBody>
      </p:sp>
      <p:sp>
        <p:nvSpPr>
          <p:cNvPr id="73" name="Text 65"/>
          <p:cNvSpPr/>
          <p:nvPr/>
        </p:nvSpPr>
        <p:spPr>
          <a:xfrm>
            <a:off x="7305908" y="4300538"/>
            <a:ext cx="76742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8F8F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response.json(); </a:t>
            </a:r>
            <a:endParaRPr lang="en-US" sz="732" dirty="0"/>
          </a:p>
        </p:txBody>
      </p:sp>
      <p:sp>
        <p:nvSpPr>
          <p:cNvPr id="74" name="Text 66"/>
          <p:cNvSpPr/>
          <p:nvPr/>
        </p:nvSpPr>
        <p:spPr>
          <a:xfrm>
            <a:off x="4822031" y="4450556"/>
            <a:ext cx="53558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50FA7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console.log</a:t>
            </a:r>
            <a:endParaRPr lang="en-US" sz="732" dirty="0"/>
          </a:p>
        </p:txBody>
      </p:sp>
      <p:sp>
        <p:nvSpPr>
          <p:cNvPr id="75" name="Text 67"/>
          <p:cNvSpPr/>
          <p:nvPr/>
        </p:nvSpPr>
        <p:spPr>
          <a:xfrm>
            <a:off x="5357617" y="4450556"/>
            <a:ext cx="83400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8F8F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(data.message); }; </a:t>
            </a:r>
            <a:endParaRPr lang="en-US" sz="732" dirty="0"/>
          </a:p>
        </p:txBody>
      </p:sp>
      <p:sp>
        <p:nvSpPr>
          <p:cNvPr id="76" name="Shape 68"/>
          <p:cNvSpPr/>
          <p:nvPr/>
        </p:nvSpPr>
        <p:spPr>
          <a:xfrm>
            <a:off x="4714875" y="4843463"/>
            <a:ext cx="594103" cy="264319"/>
          </a:xfrm>
          <a:prstGeom prst="roundRect">
            <a:avLst/>
          </a:prstGeom>
          <a:solidFill>
            <a:srgbClr val="F7FFF7"/>
          </a:solidFill>
          <a:ln/>
        </p:spPr>
      </p:sp>
      <p:pic>
        <p:nvPicPr>
          <p:cNvPr id="7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2031" y="4925616"/>
            <a:ext cx="87511" cy="100013"/>
          </a:xfrm>
          <a:prstGeom prst="rect">
            <a:avLst/>
          </a:prstGeom>
        </p:spPr>
      </p:pic>
      <p:sp>
        <p:nvSpPr>
          <p:cNvPr id="78" name="Text 69"/>
          <p:cNvSpPr/>
          <p:nvPr/>
        </p:nvSpPr>
        <p:spPr>
          <a:xfrm>
            <a:off x="4966692" y="4900613"/>
            <a:ext cx="23513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Flask</a:t>
            </a:r>
            <a:endParaRPr lang="en-US" sz="732" dirty="0"/>
          </a:p>
        </p:txBody>
      </p:sp>
      <p:sp>
        <p:nvSpPr>
          <p:cNvPr id="79" name="Shape 70"/>
          <p:cNvSpPr/>
          <p:nvPr/>
        </p:nvSpPr>
        <p:spPr>
          <a:xfrm>
            <a:off x="5380416" y="4843463"/>
            <a:ext cx="944873" cy="264319"/>
          </a:xfrm>
          <a:prstGeom prst="roundRect">
            <a:avLst/>
          </a:prstGeom>
          <a:solidFill>
            <a:srgbClr val="F7FFF7"/>
          </a:solidFill>
          <a:ln/>
        </p:spPr>
      </p:sp>
      <p:pic>
        <p:nvPicPr>
          <p:cNvPr id="80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7572" y="4925616"/>
            <a:ext cx="87511" cy="100013"/>
          </a:xfrm>
          <a:prstGeom prst="rect">
            <a:avLst/>
          </a:prstGeom>
        </p:spPr>
      </p:pic>
      <p:sp>
        <p:nvSpPr>
          <p:cNvPr id="81" name="Text 71"/>
          <p:cNvSpPr/>
          <p:nvPr/>
        </p:nvSpPr>
        <p:spPr>
          <a:xfrm>
            <a:off x="5632233" y="4900613"/>
            <a:ext cx="58589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SQLAlchemy</a:t>
            </a:r>
            <a:endParaRPr lang="en-US" sz="732" dirty="0"/>
          </a:p>
        </p:txBody>
      </p:sp>
      <p:sp>
        <p:nvSpPr>
          <p:cNvPr id="82" name="Shape 72"/>
          <p:cNvSpPr/>
          <p:nvPr/>
        </p:nvSpPr>
        <p:spPr>
          <a:xfrm>
            <a:off x="6396726" y="4843463"/>
            <a:ext cx="547418" cy="264319"/>
          </a:xfrm>
          <a:prstGeom prst="roundRect">
            <a:avLst/>
          </a:prstGeom>
          <a:solidFill>
            <a:srgbClr val="F7FFF7"/>
          </a:solidFill>
          <a:ln/>
        </p:spPr>
      </p:sp>
      <p:pic>
        <p:nvPicPr>
          <p:cNvPr id="83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3882" y="4925616"/>
            <a:ext cx="100013" cy="100013"/>
          </a:xfrm>
          <a:prstGeom prst="rect">
            <a:avLst/>
          </a:prstGeom>
        </p:spPr>
      </p:pic>
      <p:sp>
        <p:nvSpPr>
          <p:cNvPr id="84" name="Text 73"/>
          <p:cNvSpPr/>
          <p:nvPr/>
        </p:nvSpPr>
        <p:spPr>
          <a:xfrm>
            <a:off x="6661045" y="4900613"/>
            <a:ext cx="17594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JWT</a:t>
            </a:r>
            <a:endParaRPr lang="en-US" sz="732" dirty="0"/>
          </a:p>
        </p:txBody>
      </p:sp>
      <p:sp>
        <p:nvSpPr>
          <p:cNvPr id="85" name="Shape 74"/>
          <p:cNvSpPr/>
          <p:nvPr/>
        </p:nvSpPr>
        <p:spPr>
          <a:xfrm>
            <a:off x="7015581" y="4843463"/>
            <a:ext cx="625329" cy="264319"/>
          </a:xfrm>
          <a:prstGeom prst="roundRect">
            <a:avLst/>
          </a:prstGeom>
          <a:solidFill>
            <a:srgbClr val="F7FFF7"/>
          </a:solidFill>
          <a:ln/>
        </p:spPr>
      </p:sp>
      <p:pic>
        <p:nvPicPr>
          <p:cNvPr id="86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22737" y="4925616"/>
            <a:ext cx="100013" cy="100013"/>
          </a:xfrm>
          <a:prstGeom prst="rect">
            <a:avLst/>
          </a:prstGeom>
        </p:spPr>
      </p:pic>
      <p:sp>
        <p:nvSpPr>
          <p:cNvPr id="87" name="Text 75"/>
          <p:cNvSpPr/>
          <p:nvPr/>
        </p:nvSpPr>
        <p:spPr>
          <a:xfrm>
            <a:off x="7279900" y="4900613"/>
            <a:ext cx="25385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Redis</a:t>
            </a:r>
            <a:endParaRPr lang="en-US" sz="732" dirty="0"/>
          </a:p>
        </p:txBody>
      </p:sp>
      <p:sp>
        <p:nvSpPr>
          <p:cNvPr id="88" name="Shape 76"/>
          <p:cNvSpPr/>
          <p:nvPr/>
        </p:nvSpPr>
        <p:spPr>
          <a:xfrm>
            <a:off x="7712348" y="4843463"/>
            <a:ext cx="727128" cy="264319"/>
          </a:xfrm>
          <a:prstGeom prst="roundRect">
            <a:avLst/>
          </a:prstGeom>
          <a:solidFill>
            <a:srgbClr val="F7FFF7"/>
          </a:solidFill>
          <a:ln/>
        </p:spPr>
      </p:sp>
      <p:pic>
        <p:nvPicPr>
          <p:cNvPr id="89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19504" y="4925616"/>
            <a:ext cx="100013" cy="100013"/>
          </a:xfrm>
          <a:prstGeom prst="rect">
            <a:avLst/>
          </a:prstGeom>
        </p:spPr>
      </p:pic>
      <p:sp>
        <p:nvSpPr>
          <p:cNvPr id="90" name="Text 77"/>
          <p:cNvSpPr/>
          <p:nvPr/>
        </p:nvSpPr>
        <p:spPr>
          <a:xfrm>
            <a:off x="7976667" y="4900613"/>
            <a:ext cx="35565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OpenAI</a:t>
            </a:r>
            <a:endParaRPr lang="en-US" sz="732" dirty="0"/>
          </a:p>
        </p:txBody>
      </p:sp>
      <p:pic>
        <p:nvPicPr>
          <p:cNvPr id="91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8625" y="5468541"/>
            <a:ext cx="178594" cy="142875"/>
          </a:xfrm>
          <a:prstGeom prst="rect">
            <a:avLst/>
          </a:prstGeom>
        </p:spPr>
      </p:pic>
      <p:sp>
        <p:nvSpPr>
          <p:cNvPr id="92" name="Text 78"/>
          <p:cNvSpPr/>
          <p:nvPr/>
        </p:nvSpPr>
        <p:spPr>
          <a:xfrm>
            <a:off x="664369" y="5464969"/>
            <a:ext cx="876337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 Marketing Tools</a:t>
            </a:r>
            <a:endParaRPr lang="en-US" sz="732" dirty="0"/>
          </a:p>
        </p:txBody>
      </p:sp>
      <p:sp>
        <p:nvSpPr>
          <p:cNvPr id="93" name="Text 79"/>
          <p:cNvSpPr/>
          <p:nvPr/>
        </p:nvSpPr>
        <p:spPr>
          <a:xfrm>
            <a:off x="8658141" y="5464969"/>
            <a:ext cx="5723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</a:t>
            </a:r>
            <a:endParaRPr lang="en-US" sz="732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52926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214313"/>
            <a:ext cx="82867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4ECDC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Analytics &amp; Monitoring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28625" y="814388"/>
            <a:ext cx="4000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4ECDC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Performance Dashboard</a:t>
            </a:r>
            <a:endParaRPr lang="en-US" sz="1350" dirty="0"/>
          </a:p>
        </p:txBody>
      </p:sp>
      <p:sp>
        <p:nvSpPr>
          <p:cNvPr id="5" name="Shape 2"/>
          <p:cNvSpPr/>
          <p:nvPr/>
        </p:nvSpPr>
        <p:spPr>
          <a:xfrm>
            <a:off x="428625" y="1178719"/>
            <a:ext cx="4000500" cy="2500313"/>
          </a:xfrm>
          <a:prstGeom prst="rect">
            <a:avLst/>
          </a:prstGeom>
          <a:solidFill>
            <a:srgbClr val="F7FFF7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321594"/>
            <a:ext cx="3714750" cy="2214563"/>
          </a:xfrm>
          <a:prstGeom prst="rect">
            <a:avLst/>
          </a:prstGeom>
        </p:spPr>
      </p:pic>
      <p:sp>
        <p:nvSpPr>
          <p:cNvPr id="7" name="Shape 3"/>
          <p:cNvSpPr/>
          <p:nvPr/>
        </p:nvSpPr>
        <p:spPr>
          <a:xfrm>
            <a:off x="428625" y="3821906"/>
            <a:ext cx="1946672" cy="657225"/>
          </a:xfrm>
          <a:prstGeom prst="rect">
            <a:avLst/>
          </a:prstGeom>
          <a:solidFill>
            <a:srgbClr val="F7FFF7"/>
          </a:solidFill>
          <a:ln/>
        </p:spPr>
      </p:sp>
      <p:sp>
        <p:nvSpPr>
          <p:cNvPr id="8" name="Text 4"/>
          <p:cNvSpPr/>
          <p:nvPr/>
        </p:nvSpPr>
        <p:spPr>
          <a:xfrm>
            <a:off x="535781" y="3929063"/>
            <a:ext cx="173235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4ECDC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99.8%</a:t>
            </a:r>
            <a:endParaRPr lang="en-US" sz="1350" dirty="0"/>
          </a:p>
        </p:txBody>
      </p:sp>
      <p:sp>
        <p:nvSpPr>
          <p:cNvPr id="9" name="Text 5"/>
          <p:cNvSpPr/>
          <p:nvPr/>
        </p:nvSpPr>
        <p:spPr>
          <a:xfrm>
            <a:off x="535781" y="4221956"/>
            <a:ext cx="173235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Uptime</a:t>
            </a:r>
            <a:endParaRPr lang="en-US" sz="732" dirty="0"/>
          </a:p>
        </p:txBody>
      </p:sp>
      <p:sp>
        <p:nvSpPr>
          <p:cNvPr id="10" name="Shape 6"/>
          <p:cNvSpPr/>
          <p:nvPr/>
        </p:nvSpPr>
        <p:spPr>
          <a:xfrm>
            <a:off x="2482453" y="3821906"/>
            <a:ext cx="1946672" cy="657225"/>
          </a:xfrm>
          <a:prstGeom prst="rect">
            <a:avLst/>
          </a:prstGeom>
          <a:solidFill>
            <a:srgbClr val="F7FFF7"/>
          </a:solidFill>
          <a:ln/>
        </p:spPr>
      </p:sp>
      <p:sp>
        <p:nvSpPr>
          <p:cNvPr id="11" name="Text 7"/>
          <p:cNvSpPr/>
          <p:nvPr/>
        </p:nvSpPr>
        <p:spPr>
          <a:xfrm>
            <a:off x="2589609" y="3929063"/>
            <a:ext cx="173235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4ECDC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150ms</a:t>
            </a:r>
            <a:endParaRPr lang="en-US" sz="1350" dirty="0"/>
          </a:p>
        </p:txBody>
      </p:sp>
      <p:sp>
        <p:nvSpPr>
          <p:cNvPr id="12" name="Text 8"/>
          <p:cNvSpPr/>
          <p:nvPr/>
        </p:nvSpPr>
        <p:spPr>
          <a:xfrm>
            <a:off x="2589609" y="4221956"/>
            <a:ext cx="173235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Avg Response</a:t>
            </a:r>
            <a:endParaRPr lang="en-US" sz="732" dirty="0"/>
          </a:p>
        </p:txBody>
      </p:sp>
      <p:sp>
        <p:nvSpPr>
          <p:cNvPr id="13" name="Shape 9"/>
          <p:cNvSpPr/>
          <p:nvPr/>
        </p:nvSpPr>
        <p:spPr>
          <a:xfrm>
            <a:off x="428625" y="4586288"/>
            <a:ext cx="1946672" cy="657225"/>
          </a:xfrm>
          <a:prstGeom prst="rect">
            <a:avLst/>
          </a:prstGeom>
          <a:solidFill>
            <a:srgbClr val="F7FFF7"/>
          </a:solidFill>
          <a:ln/>
        </p:spPr>
      </p:sp>
      <p:sp>
        <p:nvSpPr>
          <p:cNvPr id="14" name="Text 10"/>
          <p:cNvSpPr/>
          <p:nvPr/>
        </p:nvSpPr>
        <p:spPr>
          <a:xfrm>
            <a:off x="535781" y="4693444"/>
            <a:ext cx="173235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4ECDC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1.2K</a:t>
            </a:r>
            <a:endParaRPr lang="en-US" sz="1350" dirty="0"/>
          </a:p>
        </p:txBody>
      </p:sp>
      <p:sp>
        <p:nvSpPr>
          <p:cNvPr id="15" name="Text 11"/>
          <p:cNvSpPr/>
          <p:nvPr/>
        </p:nvSpPr>
        <p:spPr>
          <a:xfrm>
            <a:off x="535781" y="4986338"/>
            <a:ext cx="173235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Active Users</a:t>
            </a:r>
            <a:endParaRPr lang="en-US" sz="732" dirty="0"/>
          </a:p>
        </p:txBody>
      </p:sp>
      <p:sp>
        <p:nvSpPr>
          <p:cNvPr id="16" name="Shape 12"/>
          <p:cNvSpPr/>
          <p:nvPr/>
        </p:nvSpPr>
        <p:spPr>
          <a:xfrm>
            <a:off x="2482453" y="4586288"/>
            <a:ext cx="1946672" cy="657225"/>
          </a:xfrm>
          <a:prstGeom prst="rect">
            <a:avLst/>
          </a:prstGeom>
          <a:solidFill>
            <a:srgbClr val="F7FFF7"/>
          </a:solidFill>
          <a:ln/>
        </p:spPr>
      </p:sp>
      <p:sp>
        <p:nvSpPr>
          <p:cNvPr id="17" name="Text 13"/>
          <p:cNvSpPr/>
          <p:nvPr/>
        </p:nvSpPr>
        <p:spPr>
          <a:xfrm>
            <a:off x="2589609" y="4693444"/>
            <a:ext cx="173235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4ECDC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4.7/5</a:t>
            </a:r>
            <a:endParaRPr lang="en-US" sz="1350" dirty="0"/>
          </a:p>
        </p:txBody>
      </p:sp>
      <p:sp>
        <p:nvSpPr>
          <p:cNvPr id="18" name="Text 14"/>
          <p:cNvSpPr/>
          <p:nvPr/>
        </p:nvSpPr>
        <p:spPr>
          <a:xfrm>
            <a:off x="2589609" y="4986338"/>
            <a:ext cx="173235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User Rating</a:t>
            </a:r>
            <a:endParaRPr lang="en-US" sz="732" dirty="0"/>
          </a:p>
        </p:txBody>
      </p:sp>
      <p:sp>
        <p:nvSpPr>
          <p:cNvPr id="19" name="Text 15"/>
          <p:cNvSpPr/>
          <p:nvPr/>
        </p:nvSpPr>
        <p:spPr>
          <a:xfrm>
            <a:off x="4714875" y="814388"/>
            <a:ext cx="4000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4ECDC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Monitoring Features</a:t>
            </a:r>
            <a:endParaRPr lang="en-US" sz="1350" dirty="0"/>
          </a:p>
        </p:txBody>
      </p:sp>
      <p:pic>
        <p:nvPicPr>
          <p:cNvPr id="2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5" y="1207294"/>
            <a:ext cx="128588" cy="128588"/>
          </a:xfrm>
          <a:prstGeom prst="rect">
            <a:avLst/>
          </a:prstGeom>
        </p:spPr>
      </p:pic>
      <p:sp>
        <p:nvSpPr>
          <p:cNvPr id="21" name="Text 16"/>
          <p:cNvSpPr/>
          <p:nvPr/>
        </p:nvSpPr>
        <p:spPr>
          <a:xfrm>
            <a:off x="4950619" y="1187648"/>
            <a:ext cx="125169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Real-Time Analytics</a:t>
            </a:r>
            <a:endParaRPr lang="en-US" sz="942" dirty="0"/>
          </a:p>
        </p:txBody>
      </p:sp>
      <p:sp>
        <p:nvSpPr>
          <p:cNvPr id="22" name="Text 17"/>
          <p:cNvSpPr/>
          <p:nvPr/>
        </p:nvSpPr>
        <p:spPr>
          <a:xfrm>
            <a:off x="6202310" y="1187648"/>
            <a:ext cx="194388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Live performance tracking with </a:t>
            </a:r>
            <a:endParaRPr lang="en-US" sz="942" dirty="0"/>
          </a:p>
        </p:txBody>
      </p:sp>
      <p:sp>
        <p:nvSpPr>
          <p:cNvPr id="23" name="Text 18"/>
          <p:cNvSpPr/>
          <p:nvPr/>
        </p:nvSpPr>
        <p:spPr>
          <a:xfrm>
            <a:off x="4950619" y="1380530"/>
            <a:ext cx="218021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customizable dashboards and alerts </a:t>
            </a:r>
            <a:endParaRPr lang="en-US" sz="942" dirty="0"/>
          </a:p>
        </p:txBody>
      </p:sp>
      <p:pic>
        <p:nvPicPr>
          <p:cNvPr id="2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5" y="1700213"/>
            <a:ext cx="144661" cy="128588"/>
          </a:xfrm>
          <a:prstGeom prst="rect">
            <a:avLst/>
          </a:prstGeom>
        </p:spPr>
      </p:pic>
      <p:sp>
        <p:nvSpPr>
          <p:cNvPr id="25" name="Text 19"/>
          <p:cNvSpPr/>
          <p:nvPr/>
        </p:nvSpPr>
        <p:spPr>
          <a:xfrm>
            <a:off x="4966692" y="1680567"/>
            <a:ext cx="118843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Health Monitoring</a:t>
            </a:r>
            <a:endParaRPr lang="en-US" sz="942" dirty="0"/>
          </a:p>
        </p:txBody>
      </p:sp>
      <p:sp>
        <p:nvSpPr>
          <p:cNvPr id="26" name="Text 20"/>
          <p:cNvSpPr/>
          <p:nvPr/>
        </p:nvSpPr>
        <p:spPr>
          <a:xfrm>
            <a:off x="6155122" y="1680567"/>
            <a:ext cx="237451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Continuous system health checks with </a:t>
            </a:r>
            <a:endParaRPr lang="en-US" sz="942" dirty="0"/>
          </a:p>
        </p:txBody>
      </p:sp>
      <p:sp>
        <p:nvSpPr>
          <p:cNvPr id="27" name="Text 21"/>
          <p:cNvSpPr/>
          <p:nvPr/>
        </p:nvSpPr>
        <p:spPr>
          <a:xfrm>
            <a:off x="4966692" y="1873448"/>
            <a:ext cx="178724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automated incident detection </a:t>
            </a:r>
            <a:endParaRPr lang="en-US" sz="942" dirty="0"/>
          </a:p>
        </p:txBody>
      </p:sp>
      <p:pic>
        <p:nvPicPr>
          <p:cNvPr id="28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75" y="2193131"/>
            <a:ext cx="160734" cy="128588"/>
          </a:xfrm>
          <a:prstGeom prst="rect">
            <a:avLst/>
          </a:prstGeom>
        </p:spPr>
      </p:pic>
      <p:sp>
        <p:nvSpPr>
          <p:cNvPr id="29" name="Text 22"/>
          <p:cNvSpPr/>
          <p:nvPr/>
        </p:nvSpPr>
        <p:spPr>
          <a:xfrm>
            <a:off x="4982766" y="2173486"/>
            <a:ext cx="146759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User Behavior Analysis</a:t>
            </a:r>
            <a:endParaRPr lang="en-US" sz="942" dirty="0"/>
          </a:p>
        </p:txBody>
      </p:sp>
      <p:sp>
        <p:nvSpPr>
          <p:cNvPr id="30" name="Text 23"/>
          <p:cNvSpPr/>
          <p:nvPr/>
        </p:nvSpPr>
        <p:spPr>
          <a:xfrm>
            <a:off x="6450360" y="2173486"/>
            <a:ext cx="164864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Detailed insights into user </a:t>
            </a:r>
            <a:endParaRPr lang="en-US" sz="942" dirty="0"/>
          </a:p>
        </p:txBody>
      </p:sp>
      <p:sp>
        <p:nvSpPr>
          <p:cNvPr id="31" name="Text 24"/>
          <p:cNvSpPr/>
          <p:nvPr/>
        </p:nvSpPr>
        <p:spPr>
          <a:xfrm>
            <a:off x="4982766" y="2366367"/>
            <a:ext cx="232964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interactions and engagement patterns </a:t>
            </a:r>
            <a:endParaRPr lang="en-US" sz="942" dirty="0"/>
          </a:p>
        </p:txBody>
      </p:sp>
      <p:pic>
        <p:nvPicPr>
          <p:cNvPr id="32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4875" y="2686050"/>
            <a:ext cx="160734" cy="128588"/>
          </a:xfrm>
          <a:prstGeom prst="rect">
            <a:avLst/>
          </a:prstGeom>
        </p:spPr>
      </p:pic>
      <p:sp>
        <p:nvSpPr>
          <p:cNvPr id="33" name="Text 25"/>
          <p:cNvSpPr/>
          <p:nvPr/>
        </p:nvSpPr>
        <p:spPr>
          <a:xfrm>
            <a:off x="4982766" y="2666405"/>
            <a:ext cx="129385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AI-Powered Insights</a:t>
            </a:r>
            <a:endParaRPr lang="en-US" sz="942" dirty="0"/>
          </a:p>
        </p:txBody>
      </p:sp>
      <p:sp>
        <p:nvSpPr>
          <p:cNvPr id="34" name="Text 26"/>
          <p:cNvSpPr/>
          <p:nvPr/>
        </p:nvSpPr>
        <p:spPr>
          <a:xfrm>
            <a:off x="6276622" y="2666405"/>
            <a:ext cx="201677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Machine learning algorithms for </a:t>
            </a:r>
            <a:endParaRPr lang="en-US" sz="942" dirty="0"/>
          </a:p>
        </p:txBody>
      </p:sp>
      <p:sp>
        <p:nvSpPr>
          <p:cNvPr id="35" name="Text 27"/>
          <p:cNvSpPr/>
          <p:nvPr/>
        </p:nvSpPr>
        <p:spPr>
          <a:xfrm>
            <a:off x="4982766" y="2859286"/>
            <a:ext cx="220928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predictive analytics and optimization </a:t>
            </a:r>
            <a:endParaRPr lang="en-US" sz="942" dirty="0"/>
          </a:p>
        </p:txBody>
      </p:sp>
      <p:pic>
        <p:nvPicPr>
          <p:cNvPr id="36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4875" y="3178969"/>
            <a:ext cx="112514" cy="128588"/>
          </a:xfrm>
          <a:prstGeom prst="rect">
            <a:avLst/>
          </a:prstGeom>
        </p:spPr>
      </p:pic>
      <p:sp>
        <p:nvSpPr>
          <p:cNvPr id="37" name="Text 28"/>
          <p:cNvSpPr/>
          <p:nvPr/>
        </p:nvSpPr>
        <p:spPr>
          <a:xfrm>
            <a:off x="4934545" y="3159323"/>
            <a:ext cx="94565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Smart Alerting</a:t>
            </a:r>
            <a:endParaRPr lang="en-US" sz="942" dirty="0"/>
          </a:p>
        </p:txBody>
      </p:sp>
      <p:sp>
        <p:nvSpPr>
          <p:cNvPr id="38" name="Text 29"/>
          <p:cNvSpPr/>
          <p:nvPr/>
        </p:nvSpPr>
        <p:spPr>
          <a:xfrm>
            <a:off x="5880199" y="3159323"/>
            <a:ext cx="255634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Intelligent notifications with configurable </a:t>
            </a:r>
            <a:endParaRPr lang="en-US" sz="942" dirty="0"/>
          </a:p>
        </p:txBody>
      </p:sp>
      <p:sp>
        <p:nvSpPr>
          <p:cNvPr id="39" name="Text 30"/>
          <p:cNvSpPr/>
          <p:nvPr/>
        </p:nvSpPr>
        <p:spPr>
          <a:xfrm>
            <a:off x="4934545" y="3352205"/>
            <a:ext cx="154935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thresholds and escalation </a:t>
            </a:r>
            <a:endParaRPr lang="en-US" sz="942" dirty="0"/>
          </a:p>
        </p:txBody>
      </p:sp>
      <p:pic>
        <p:nvPicPr>
          <p:cNvPr id="40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4875" y="3671888"/>
            <a:ext cx="112514" cy="128588"/>
          </a:xfrm>
          <a:prstGeom prst="rect">
            <a:avLst/>
          </a:prstGeom>
        </p:spPr>
      </p:pic>
      <p:sp>
        <p:nvSpPr>
          <p:cNvPr id="41" name="Text 31"/>
          <p:cNvSpPr/>
          <p:nvPr/>
        </p:nvSpPr>
        <p:spPr>
          <a:xfrm>
            <a:off x="4934545" y="3652242"/>
            <a:ext cx="97598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Retention</a:t>
            </a:r>
            <a:endParaRPr lang="en-US" sz="942" dirty="0"/>
          </a:p>
        </p:txBody>
      </p:sp>
      <p:sp>
        <p:nvSpPr>
          <p:cNvPr id="42" name="Text 32"/>
          <p:cNvSpPr/>
          <p:nvPr/>
        </p:nvSpPr>
        <p:spPr>
          <a:xfrm>
            <a:off x="5910532" y="3652242"/>
            <a:ext cx="238082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Long-term data storage with historical </a:t>
            </a:r>
            <a:endParaRPr lang="en-US" sz="942" dirty="0"/>
          </a:p>
        </p:txBody>
      </p:sp>
      <p:sp>
        <p:nvSpPr>
          <p:cNvPr id="43" name="Text 33"/>
          <p:cNvSpPr/>
          <p:nvPr/>
        </p:nvSpPr>
        <p:spPr>
          <a:xfrm>
            <a:off x="4934545" y="3845123"/>
            <a:ext cx="192984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analysis and trend identification </a:t>
            </a:r>
            <a:endParaRPr lang="en-US" sz="942" dirty="0"/>
          </a:p>
        </p:txBody>
      </p:sp>
      <p:pic>
        <p:nvPicPr>
          <p:cNvPr id="44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625" y="5275659"/>
            <a:ext cx="178594" cy="142875"/>
          </a:xfrm>
          <a:prstGeom prst="rect">
            <a:avLst/>
          </a:prstGeom>
        </p:spPr>
      </p:pic>
      <p:sp>
        <p:nvSpPr>
          <p:cNvPr id="45" name="Text 34"/>
          <p:cNvSpPr/>
          <p:nvPr/>
        </p:nvSpPr>
        <p:spPr>
          <a:xfrm>
            <a:off x="664369" y="5272088"/>
            <a:ext cx="876337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 Marketing Tools</a:t>
            </a:r>
            <a:endParaRPr lang="en-US" sz="732" dirty="0"/>
          </a:p>
        </p:txBody>
      </p:sp>
      <p:sp>
        <p:nvSpPr>
          <p:cNvPr id="46" name="Text 35"/>
          <p:cNvSpPr/>
          <p:nvPr/>
        </p:nvSpPr>
        <p:spPr>
          <a:xfrm>
            <a:off x="8658141" y="5272088"/>
            <a:ext cx="5723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</a:t>
            </a:r>
            <a:endParaRPr lang="en-US" sz="732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214313"/>
            <a:ext cx="82867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4ECDC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Marketing Materials &amp; Assets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28625" y="814388"/>
            <a:ext cx="4000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4ECDC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Visual Assets</a:t>
            </a:r>
            <a:endParaRPr lang="en-US" sz="1350" dirty="0"/>
          </a:p>
        </p:txBody>
      </p:sp>
      <p:sp>
        <p:nvSpPr>
          <p:cNvPr id="5" name="Shape 2"/>
          <p:cNvSpPr/>
          <p:nvPr/>
        </p:nvSpPr>
        <p:spPr>
          <a:xfrm>
            <a:off x="428625" y="1178719"/>
            <a:ext cx="1928813" cy="1507331"/>
          </a:xfrm>
          <a:prstGeom prst="rect">
            <a:avLst/>
          </a:prstGeom>
          <a:solidFill>
            <a:srgbClr val="F7FFF7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1" y="1285875"/>
            <a:ext cx="1714500" cy="10715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35781" y="2428875"/>
            <a:ext cx="171450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Professional Tri-Fold Brochure</a:t>
            </a:r>
            <a:endParaRPr lang="en-US" sz="732" dirty="0"/>
          </a:p>
        </p:txBody>
      </p:sp>
      <p:sp>
        <p:nvSpPr>
          <p:cNvPr id="8" name="Shape 4"/>
          <p:cNvSpPr/>
          <p:nvPr/>
        </p:nvSpPr>
        <p:spPr>
          <a:xfrm>
            <a:off x="2500313" y="1178719"/>
            <a:ext cx="1928813" cy="1507331"/>
          </a:xfrm>
          <a:prstGeom prst="rect">
            <a:avLst/>
          </a:prstGeom>
          <a:solidFill>
            <a:srgbClr val="F7FFF7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469" y="1285875"/>
            <a:ext cx="1714500" cy="107156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607469" y="2428875"/>
            <a:ext cx="171450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Tropical QR Code Flyer</a:t>
            </a:r>
            <a:endParaRPr lang="en-US" sz="732" dirty="0"/>
          </a:p>
        </p:txBody>
      </p:sp>
      <p:sp>
        <p:nvSpPr>
          <p:cNvPr id="11" name="Shape 6"/>
          <p:cNvSpPr/>
          <p:nvPr/>
        </p:nvSpPr>
        <p:spPr>
          <a:xfrm>
            <a:off x="428625" y="2828925"/>
            <a:ext cx="1928813" cy="1507331"/>
          </a:xfrm>
          <a:prstGeom prst="rect">
            <a:avLst/>
          </a:prstGeom>
          <a:solidFill>
            <a:srgbClr val="F7FFF7"/>
          </a:solidFill>
          <a:ln/>
        </p:spPr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81" y="2936081"/>
            <a:ext cx="1714500" cy="1071563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35781" y="4079081"/>
            <a:ext cx="171450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Social Media Post Example</a:t>
            </a:r>
            <a:endParaRPr lang="en-US" sz="732" dirty="0"/>
          </a:p>
        </p:txBody>
      </p:sp>
      <p:sp>
        <p:nvSpPr>
          <p:cNvPr id="14" name="Shape 8"/>
          <p:cNvSpPr/>
          <p:nvPr/>
        </p:nvSpPr>
        <p:spPr>
          <a:xfrm>
            <a:off x="2500313" y="2828925"/>
            <a:ext cx="1928813" cy="1507331"/>
          </a:xfrm>
          <a:prstGeom prst="rect">
            <a:avLst/>
          </a:prstGeom>
          <a:solidFill>
            <a:srgbClr val="F7FFF7"/>
          </a:solidFill>
          <a:ln/>
        </p:spPr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7469" y="2936081"/>
            <a:ext cx="1714500" cy="1071563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2607469" y="4079081"/>
            <a:ext cx="171450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Website QR Code</a:t>
            </a:r>
            <a:endParaRPr lang="en-US" sz="732" dirty="0"/>
          </a:p>
        </p:txBody>
      </p:sp>
      <p:sp>
        <p:nvSpPr>
          <p:cNvPr id="17" name="Text 10"/>
          <p:cNvSpPr/>
          <p:nvPr/>
        </p:nvSpPr>
        <p:spPr>
          <a:xfrm>
            <a:off x="4714875" y="814388"/>
            <a:ext cx="4000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4ECDC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Highlights</a:t>
            </a:r>
            <a:endParaRPr lang="en-US" sz="1350" dirty="0"/>
          </a:p>
        </p:txBody>
      </p:sp>
      <p:pic>
        <p:nvPicPr>
          <p:cNvPr id="18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4875" y="1207294"/>
            <a:ext cx="128588" cy="128588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4950619" y="1187648"/>
            <a:ext cx="165363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Consistent Brand Identity</a:t>
            </a:r>
            <a:endParaRPr lang="en-US" sz="942" dirty="0"/>
          </a:p>
        </p:txBody>
      </p:sp>
      <p:sp>
        <p:nvSpPr>
          <p:cNvPr id="20" name="Text 12"/>
          <p:cNvSpPr/>
          <p:nvPr/>
        </p:nvSpPr>
        <p:spPr>
          <a:xfrm>
            <a:off x="6604257" y="1187648"/>
            <a:ext cx="200920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Cohesive visual language across </a:t>
            </a:r>
            <a:endParaRPr lang="en-US" sz="942" dirty="0"/>
          </a:p>
        </p:txBody>
      </p:sp>
      <p:sp>
        <p:nvSpPr>
          <p:cNvPr id="21" name="Text 13"/>
          <p:cNvSpPr/>
          <p:nvPr/>
        </p:nvSpPr>
        <p:spPr>
          <a:xfrm>
            <a:off x="4950619" y="1380530"/>
            <a:ext cx="261252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all materials with tropical modern aesthetic </a:t>
            </a:r>
            <a:endParaRPr lang="en-US" sz="942" dirty="0"/>
          </a:p>
        </p:txBody>
      </p:sp>
      <p:pic>
        <p:nvPicPr>
          <p:cNvPr id="22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4875" y="1700213"/>
            <a:ext cx="160734" cy="128588"/>
          </a:xfrm>
          <a:prstGeom prst="rect">
            <a:avLst/>
          </a:prstGeom>
        </p:spPr>
      </p:pic>
      <p:sp>
        <p:nvSpPr>
          <p:cNvPr id="23" name="Text 14"/>
          <p:cNvSpPr/>
          <p:nvPr/>
        </p:nvSpPr>
        <p:spPr>
          <a:xfrm>
            <a:off x="4982766" y="1680567"/>
            <a:ext cx="133102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Multilingual Support</a:t>
            </a:r>
            <a:endParaRPr lang="en-US" sz="942" dirty="0"/>
          </a:p>
        </p:txBody>
      </p:sp>
      <p:sp>
        <p:nvSpPr>
          <p:cNvPr id="24" name="Text 15"/>
          <p:cNvSpPr/>
          <p:nvPr/>
        </p:nvSpPr>
        <p:spPr>
          <a:xfrm>
            <a:off x="6313791" y="1680567"/>
            <a:ext cx="191904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Designed for global reach with </a:t>
            </a:r>
            <a:endParaRPr lang="en-US" sz="942" dirty="0"/>
          </a:p>
        </p:txBody>
      </p:sp>
      <p:sp>
        <p:nvSpPr>
          <p:cNvPr id="25" name="Text 16"/>
          <p:cNvSpPr/>
          <p:nvPr/>
        </p:nvSpPr>
        <p:spPr>
          <a:xfrm>
            <a:off x="4982766" y="1873448"/>
            <a:ext cx="239882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content adaptable to various languages </a:t>
            </a:r>
            <a:endParaRPr lang="en-US" sz="942" dirty="0"/>
          </a:p>
        </p:txBody>
      </p:sp>
      <p:pic>
        <p:nvPicPr>
          <p:cNvPr id="26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4875" y="2193131"/>
            <a:ext cx="128588" cy="128588"/>
          </a:xfrm>
          <a:prstGeom prst="rect">
            <a:avLst/>
          </a:prstGeom>
        </p:spPr>
      </p:pic>
      <p:sp>
        <p:nvSpPr>
          <p:cNvPr id="27" name="Text 17"/>
          <p:cNvSpPr/>
          <p:nvPr/>
        </p:nvSpPr>
        <p:spPr>
          <a:xfrm>
            <a:off x="4950619" y="2173486"/>
            <a:ext cx="133616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Print &amp; Digital Ready</a:t>
            </a:r>
            <a:endParaRPr lang="en-US" sz="942" dirty="0"/>
          </a:p>
        </p:txBody>
      </p:sp>
      <p:sp>
        <p:nvSpPr>
          <p:cNvPr id="28" name="Text 18"/>
          <p:cNvSpPr/>
          <p:nvPr/>
        </p:nvSpPr>
        <p:spPr>
          <a:xfrm>
            <a:off x="6286779" y="2173486"/>
            <a:ext cx="213712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High-resolution assets suitable for </a:t>
            </a:r>
            <a:endParaRPr lang="en-US" sz="942" dirty="0"/>
          </a:p>
        </p:txBody>
      </p:sp>
      <p:sp>
        <p:nvSpPr>
          <p:cNvPr id="29" name="Text 19"/>
          <p:cNvSpPr/>
          <p:nvPr/>
        </p:nvSpPr>
        <p:spPr>
          <a:xfrm>
            <a:off x="4950619" y="2366367"/>
            <a:ext cx="201601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both print and online distribution </a:t>
            </a:r>
            <a:endParaRPr lang="en-US" sz="942" dirty="0"/>
          </a:p>
        </p:txBody>
      </p:sp>
      <p:pic>
        <p:nvPicPr>
          <p:cNvPr id="3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4875" y="2686050"/>
            <a:ext cx="96441" cy="128588"/>
          </a:xfrm>
          <a:prstGeom prst="rect">
            <a:avLst/>
          </a:prstGeom>
        </p:spPr>
      </p:pic>
      <p:sp>
        <p:nvSpPr>
          <p:cNvPr id="31" name="Text 20"/>
          <p:cNvSpPr/>
          <p:nvPr/>
        </p:nvSpPr>
        <p:spPr>
          <a:xfrm>
            <a:off x="4918472" y="2666405"/>
            <a:ext cx="157818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Comprehensive Strategy</a:t>
            </a:r>
            <a:endParaRPr lang="en-US" sz="942" dirty="0"/>
          </a:p>
        </p:txBody>
      </p:sp>
      <p:sp>
        <p:nvSpPr>
          <p:cNvPr id="32" name="Text 21"/>
          <p:cNvSpPr/>
          <p:nvPr/>
        </p:nvSpPr>
        <p:spPr>
          <a:xfrm>
            <a:off x="6496655" y="2666405"/>
            <a:ext cx="216916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Supported by a 15-page marketing </a:t>
            </a:r>
            <a:endParaRPr lang="en-US" sz="942" dirty="0"/>
          </a:p>
        </p:txBody>
      </p:sp>
      <p:sp>
        <p:nvSpPr>
          <p:cNvPr id="33" name="Text 22"/>
          <p:cNvSpPr/>
          <p:nvPr/>
        </p:nvSpPr>
        <p:spPr>
          <a:xfrm>
            <a:off x="4918472" y="2859286"/>
            <a:ext cx="363929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strategy document covering audience, pricing, and channels </a:t>
            </a:r>
            <a:endParaRPr lang="en-US" sz="942" dirty="0"/>
          </a:p>
        </p:txBody>
      </p:sp>
      <p:pic>
        <p:nvPicPr>
          <p:cNvPr id="34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4875" y="3178969"/>
            <a:ext cx="144661" cy="128588"/>
          </a:xfrm>
          <a:prstGeom prst="rect">
            <a:avLst/>
          </a:prstGeom>
        </p:spPr>
      </p:pic>
      <p:sp>
        <p:nvSpPr>
          <p:cNvPr id="35" name="Text 23"/>
          <p:cNvSpPr/>
          <p:nvPr/>
        </p:nvSpPr>
        <p:spPr>
          <a:xfrm>
            <a:off x="4966692" y="3159323"/>
            <a:ext cx="124770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Data-Driven Design</a:t>
            </a:r>
            <a:endParaRPr lang="en-US" sz="942" dirty="0"/>
          </a:p>
        </p:txBody>
      </p:sp>
      <p:sp>
        <p:nvSpPr>
          <p:cNvPr id="36" name="Text 24"/>
          <p:cNvSpPr/>
          <p:nvPr/>
        </p:nvSpPr>
        <p:spPr>
          <a:xfrm>
            <a:off x="6214393" y="3159323"/>
            <a:ext cx="227575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Visuals informed by market research </a:t>
            </a:r>
            <a:endParaRPr lang="en-US" sz="942" dirty="0"/>
          </a:p>
        </p:txBody>
      </p:sp>
      <p:sp>
        <p:nvSpPr>
          <p:cNvPr id="37" name="Text 25"/>
          <p:cNvSpPr/>
          <p:nvPr/>
        </p:nvSpPr>
        <p:spPr>
          <a:xfrm>
            <a:off x="4966692" y="3352205"/>
            <a:ext cx="196676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and target audience preferences </a:t>
            </a:r>
            <a:endParaRPr lang="en-US" sz="942" dirty="0"/>
          </a:p>
        </p:txBody>
      </p:sp>
      <p:pic>
        <p:nvPicPr>
          <p:cNvPr id="38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28625" y="4889897"/>
            <a:ext cx="178594" cy="142875"/>
          </a:xfrm>
          <a:prstGeom prst="rect">
            <a:avLst/>
          </a:prstGeom>
        </p:spPr>
      </p:pic>
      <p:sp>
        <p:nvSpPr>
          <p:cNvPr id="39" name="Text 26"/>
          <p:cNvSpPr/>
          <p:nvPr/>
        </p:nvSpPr>
        <p:spPr>
          <a:xfrm>
            <a:off x="664369" y="4886325"/>
            <a:ext cx="876337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 Marketing Tools</a:t>
            </a:r>
            <a:endParaRPr lang="en-US" sz="732" dirty="0"/>
          </a:p>
        </p:txBody>
      </p:sp>
      <p:sp>
        <p:nvSpPr>
          <p:cNvPr id="40" name="Text 27"/>
          <p:cNvSpPr/>
          <p:nvPr/>
        </p:nvSpPr>
        <p:spPr>
          <a:xfrm>
            <a:off x="8658141" y="4886325"/>
            <a:ext cx="5723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</a:t>
            </a:r>
            <a:endParaRPr lang="en-US" sz="732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214313"/>
            <a:ext cx="828675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4ECDC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Deployment &amp; Hosting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28625" y="814388"/>
            <a:ext cx="4000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4ECDC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Infrastructure Architecture</a:t>
            </a:r>
            <a:endParaRPr lang="en-US" sz="1350" dirty="0"/>
          </a:p>
        </p:txBody>
      </p:sp>
      <p:sp>
        <p:nvSpPr>
          <p:cNvPr id="5" name="Shape 2"/>
          <p:cNvSpPr/>
          <p:nvPr/>
        </p:nvSpPr>
        <p:spPr>
          <a:xfrm>
            <a:off x="428625" y="1178719"/>
            <a:ext cx="4000500" cy="2500313"/>
          </a:xfrm>
          <a:prstGeom prst="rect">
            <a:avLst/>
          </a:prstGeom>
          <a:solidFill>
            <a:srgbClr val="F7FFF7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321594"/>
            <a:ext cx="3714750" cy="2500313"/>
          </a:xfrm>
          <a:prstGeom prst="rect">
            <a:avLst/>
          </a:prstGeom>
        </p:spPr>
      </p:pic>
      <p:sp>
        <p:nvSpPr>
          <p:cNvPr id="7" name="Shape 3"/>
          <p:cNvSpPr/>
          <p:nvPr/>
        </p:nvSpPr>
        <p:spPr>
          <a:xfrm>
            <a:off x="428625" y="3821906"/>
            <a:ext cx="729137" cy="264319"/>
          </a:xfrm>
          <a:prstGeom prst="roundRect">
            <a:avLst/>
          </a:prstGeom>
          <a:solidFill>
            <a:srgbClr val="F7FFF7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1" y="3904059"/>
            <a:ext cx="125016" cy="100013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17947" y="3879056"/>
            <a:ext cx="33265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Docker</a:t>
            </a:r>
            <a:endParaRPr lang="en-US" sz="732" dirty="0"/>
          </a:p>
        </p:txBody>
      </p:sp>
      <p:sp>
        <p:nvSpPr>
          <p:cNvPr id="10" name="Shape 5"/>
          <p:cNvSpPr/>
          <p:nvPr/>
        </p:nvSpPr>
        <p:spPr>
          <a:xfrm>
            <a:off x="1229199" y="3821906"/>
            <a:ext cx="649523" cy="264319"/>
          </a:xfrm>
          <a:prstGeom prst="roundRect">
            <a:avLst/>
          </a:prstGeom>
          <a:solidFill>
            <a:srgbClr val="F7FFF7"/>
          </a:solidFill>
          <a:ln/>
        </p:spPr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356" y="3904059"/>
            <a:ext cx="100013" cy="100013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493518" y="3879056"/>
            <a:ext cx="278048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Nginx</a:t>
            </a:r>
            <a:endParaRPr lang="en-US" sz="732" dirty="0"/>
          </a:p>
        </p:txBody>
      </p:sp>
      <p:sp>
        <p:nvSpPr>
          <p:cNvPr id="13" name="Shape 7"/>
          <p:cNvSpPr/>
          <p:nvPr/>
        </p:nvSpPr>
        <p:spPr>
          <a:xfrm>
            <a:off x="1950160" y="3821906"/>
            <a:ext cx="604317" cy="264319"/>
          </a:xfrm>
          <a:prstGeom prst="roundRect">
            <a:avLst/>
          </a:prstGeom>
          <a:solidFill>
            <a:srgbClr val="F7FFF7"/>
          </a:solidFill>
          <a:ln/>
        </p:spPr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316" y="3904059"/>
            <a:ext cx="125016" cy="100013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2239482" y="3879056"/>
            <a:ext cx="207838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AWS</a:t>
            </a:r>
            <a:endParaRPr lang="en-US" sz="732" dirty="0"/>
          </a:p>
        </p:txBody>
      </p:sp>
      <p:sp>
        <p:nvSpPr>
          <p:cNvPr id="16" name="Shape 9"/>
          <p:cNvSpPr/>
          <p:nvPr/>
        </p:nvSpPr>
        <p:spPr>
          <a:xfrm>
            <a:off x="2625914" y="3821906"/>
            <a:ext cx="733825" cy="264319"/>
          </a:xfrm>
          <a:prstGeom prst="roundRect">
            <a:avLst/>
          </a:prstGeom>
          <a:solidFill>
            <a:srgbClr val="F7FFF7"/>
          </a:solidFill>
          <a:ln/>
        </p:spPr>
      </p:sp>
      <p:pic>
        <p:nvPicPr>
          <p:cNvPr id="1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3070" y="3904059"/>
            <a:ext cx="100013" cy="100013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2890233" y="3879056"/>
            <a:ext cx="36235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SSL/TLS</a:t>
            </a:r>
            <a:endParaRPr lang="en-US" sz="732" dirty="0"/>
          </a:p>
        </p:txBody>
      </p:sp>
      <p:sp>
        <p:nvSpPr>
          <p:cNvPr id="19" name="Shape 11"/>
          <p:cNvSpPr/>
          <p:nvPr/>
        </p:nvSpPr>
        <p:spPr>
          <a:xfrm>
            <a:off x="3431177" y="3821906"/>
            <a:ext cx="897350" cy="264319"/>
          </a:xfrm>
          <a:prstGeom prst="roundRect">
            <a:avLst/>
          </a:prstGeom>
          <a:solidFill>
            <a:srgbClr val="F7FFF7"/>
          </a:solidFill>
          <a:ln/>
        </p:spPr>
      </p:sp>
      <p:pic>
        <p:nvPicPr>
          <p:cNvPr id="20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8333" y="3904059"/>
            <a:ext cx="100013" cy="100013"/>
          </a:xfrm>
          <a:prstGeom prst="rect">
            <a:avLst/>
          </a:prstGeom>
        </p:spPr>
      </p:pic>
      <p:sp>
        <p:nvSpPr>
          <p:cNvPr id="21" name="Text 12"/>
          <p:cNvSpPr/>
          <p:nvPr/>
        </p:nvSpPr>
        <p:spPr>
          <a:xfrm>
            <a:off x="3695495" y="3879056"/>
            <a:ext cx="52587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Monitoring</a:t>
            </a:r>
            <a:endParaRPr lang="en-US" sz="732" dirty="0"/>
          </a:p>
        </p:txBody>
      </p:sp>
      <p:sp>
        <p:nvSpPr>
          <p:cNvPr id="22" name="Text 13"/>
          <p:cNvSpPr/>
          <p:nvPr/>
        </p:nvSpPr>
        <p:spPr>
          <a:xfrm>
            <a:off x="4714875" y="814388"/>
            <a:ext cx="4000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4ECDC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Deployment Features</a:t>
            </a:r>
            <a:endParaRPr lang="en-US" sz="1350" dirty="0"/>
          </a:p>
        </p:txBody>
      </p:sp>
      <p:pic>
        <p:nvPicPr>
          <p:cNvPr id="23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4875" y="1207294"/>
            <a:ext cx="160734" cy="128588"/>
          </a:xfrm>
          <a:prstGeom prst="rect">
            <a:avLst/>
          </a:prstGeom>
        </p:spPr>
      </p:pic>
      <p:sp>
        <p:nvSpPr>
          <p:cNvPr id="24" name="Text 14"/>
          <p:cNvSpPr/>
          <p:nvPr/>
        </p:nvSpPr>
        <p:spPr>
          <a:xfrm>
            <a:off x="4982766" y="1187648"/>
            <a:ext cx="171486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Containerized Deployment</a:t>
            </a:r>
            <a:endParaRPr lang="en-US" sz="942" dirty="0"/>
          </a:p>
        </p:txBody>
      </p:sp>
      <p:sp>
        <p:nvSpPr>
          <p:cNvPr id="25" name="Text 15"/>
          <p:cNvSpPr/>
          <p:nvPr/>
        </p:nvSpPr>
        <p:spPr>
          <a:xfrm>
            <a:off x="6697628" y="1187648"/>
            <a:ext cx="137500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Docker containers for </a:t>
            </a:r>
            <a:endParaRPr lang="en-US" sz="942" dirty="0"/>
          </a:p>
        </p:txBody>
      </p:sp>
      <p:sp>
        <p:nvSpPr>
          <p:cNvPr id="26" name="Text 16"/>
          <p:cNvSpPr/>
          <p:nvPr/>
        </p:nvSpPr>
        <p:spPr>
          <a:xfrm>
            <a:off x="4982766" y="1380530"/>
            <a:ext cx="370205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consistent environments across development and production </a:t>
            </a:r>
            <a:endParaRPr lang="en-US" sz="942" dirty="0"/>
          </a:p>
        </p:txBody>
      </p:sp>
      <p:pic>
        <p:nvPicPr>
          <p:cNvPr id="27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4875" y="1700213"/>
            <a:ext cx="128588" cy="128588"/>
          </a:xfrm>
          <a:prstGeom prst="rect">
            <a:avLst/>
          </a:prstGeom>
        </p:spPr>
      </p:pic>
      <p:sp>
        <p:nvSpPr>
          <p:cNvPr id="28" name="Text 17"/>
          <p:cNvSpPr/>
          <p:nvPr/>
        </p:nvSpPr>
        <p:spPr>
          <a:xfrm>
            <a:off x="4950619" y="1680567"/>
            <a:ext cx="90167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Security &amp; SSL</a:t>
            </a:r>
            <a:endParaRPr lang="en-US" sz="942" dirty="0"/>
          </a:p>
        </p:txBody>
      </p:sp>
      <p:sp>
        <p:nvSpPr>
          <p:cNvPr id="29" name="Text 18"/>
          <p:cNvSpPr/>
          <p:nvPr/>
        </p:nvSpPr>
        <p:spPr>
          <a:xfrm>
            <a:off x="5852294" y="1680567"/>
            <a:ext cx="250285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HTTPS encryption, security headers, and </a:t>
            </a:r>
            <a:endParaRPr lang="en-US" sz="942" dirty="0"/>
          </a:p>
        </p:txBody>
      </p:sp>
      <p:sp>
        <p:nvSpPr>
          <p:cNvPr id="30" name="Text 19"/>
          <p:cNvSpPr/>
          <p:nvPr/>
        </p:nvSpPr>
        <p:spPr>
          <a:xfrm>
            <a:off x="4950619" y="1873448"/>
            <a:ext cx="214446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automated certificate management </a:t>
            </a:r>
            <a:endParaRPr lang="en-US" sz="942" dirty="0"/>
          </a:p>
        </p:txBody>
      </p:sp>
      <p:pic>
        <p:nvPicPr>
          <p:cNvPr id="3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14875" y="2193131"/>
            <a:ext cx="112514" cy="128588"/>
          </a:xfrm>
          <a:prstGeom prst="rect">
            <a:avLst/>
          </a:prstGeom>
        </p:spPr>
      </p:pic>
      <p:sp>
        <p:nvSpPr>
          <p:cNvPr id="32" name="Text 20"/>
          <p:cNvSpPr/>
          <p:nvPr/>
        </p:nvSpPr>
        <p:spPr>
          <a:xfrm>
            <a:off x="4934545" y="2173486"/>
            <a:ext cx="80894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Auto-Scaling</a:t>
            </a:r>
            <a:endParaRPr lang="en-US" sz="942" dirty="0"/>
          </a:p>
        </p:txBody>
      </p:sp>
      <p:sp>
        <p:nvSpPr>
          <p:cNvPr id="33" name="Text 21"/>
          <p:cNvSpPr/>
          <p:nvPr/>
        </p:nvSpPr>
        <p:spPr>
          <a:xfrm>
            <a:off x="5743491" y="2173486"/>
            <a:ext cx="286416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Horizontal scaling based on demand with load </a:t>
            </a:r>
            <a:endParaRPr lang="en-US" sz="942" dirty="0"/>
          </a:p>
        </p:txBody>
      </p:sp>
      <p:sp>
        <p:nvSpPr>
          <p:cNvPr id="34" name="Text 22"/>
          <p:cNvSpPr/>
          <p:nvPr/>
        </p:nvSpPr>
        <p:spPr>
          <a:xfrm>
            <a:off x="4934545" y="2366367"/>
            <a:ext cx="170933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balancing and health checks </a:t>
            </a:r>
            <a:endParaRPr lang="en-US" sz="942" dirty="0"/>
          </a:p>
        </p:txBody>
      </p:sp>
      <p:pic>
        <p:nvPicPr>
          <p:cNvPr id="35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14875" y="2686050"/>
            <a:ext cx="128588" cy="128588"/>
          </a:xfrm>
          <a:prstGeom prst="rect">
            <a:avLst/>
          </a:prstGeom>
        </p:spPr>
      </p:pic>
      <p:sp>
        <p:nvSpPr>
          <p:cNvPr id="36" name="Text 23"/>
          <p:cNvSpPr/>
          <p:nvPr/>
        </p:nvSpPr>
        <p:spPr>
          <a:xfrm>
            <a:off x="4950619" y="2666405"/>
            <a:ext cx="91183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CI/CD Pipeline</a:t>
            </a:r>
            <a:endParaRPr lang="en-US" sz="942" dirty="0"/>
          </a:p>
        </p:txBody>
      </p:sp>
      <p:sp>
        <p:nvSpPr>
          <p:cNvPr id="37" name="Text 24"/>
          <p:cNvSpPr/>
          <p:nvPr/>
        </p:nvSpPr>
        <p:spPr>
          <a:xfrm>
            <a:off x="5862451" y="2666405"/>
            <a:ext cx="281516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Automated testing, building, and deployment </a:t>
            </a:r>
            <a:endParaRPr lang="en-US" sz="942" dirty="0"/>
          </a:p>
        </p:txBody>
      </p:sp>
      <p:sp>
        <p:nvSpPr>
          <p:cNvPr id="38" name="Text 25"/>
          <p:cNvSpPr/>
          <p:nvPr/>
        </p:nvSpPr>
        <p:spPr>
          <a:xfrm>
            <a:off x="4950619" y="2859286"/>
            <a:ext cx="190001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with GitHub Actions integration </a:t>
            </a:r>
            <a:endParaRPr lang="en-US" sz="942" dirty="0"/>
          </a:p>
        </p:txBody>
      </p:sp>
      <p:pic>
        <p:nvPicPr>
          <p:cNvPr id="39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14875" y="3178969"/>
            <a:ext cx="112514" cy="128588"/>
          </a:xfrm>
          <a:prstGeom prst="rect">
            <a:avLst/>
          </a:prstGeom>
        </p:spPr>
      </p:pic>
      <p:sp>
        <p:nvSpPr>
          <p:cNvPr id="40" name="Text 26"/>
          <p:cNvSpPr/>
          <p:nvPr/>
        </p:nvSpPr>
        <p:spPr>
          <a:xfrm>
            <a:off x="4934545" y="3159323"/>
            <a:ext cx="81550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Backup</a:t>
            </a:r>
            <a:endParaRPr lang="en-US" sz="942" dirty="0"/>
          </a:p>
        </p:txBody>
      </p:sp>
      <p:sp>
        <p:nvSpPr>
          <p:cNvPr id="41" name="Text 27"/>
          <p:cNvSpPr/>
          <p:nvPr/>
        </p:nvSpPr>
        <p:spPr>
          <a:xfrm>
            <a:off x="5750049" y="3159323"/>
            <a:ext cx="270664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Automated daily backups with point-in-time </a:t>
            </a:r>
            <a:endParaRPr lang="en-US" sz="942" dirty="0"/>
          </a:p>
        </p:txBody>
      </p:sp>
      <p:sp>
        <p:nvSpPr>
          <p:cNvPr id="42" name="Text 28"/>
          <p:cNvSpPr/>
          <p:nvPr/>
        </p:nvSpPr>
        <p:spPr>
          <a:xfrm>
            <a:off x="4934545" y="3352205"/>
            <a:ext cx="220259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recovery and disaster recovery plans </a:t>
            </a:r>
            <a:endParaRPr lang="en-US" sz="942" dirty="0"/>
          </a:p>
        </p:txBody>
      </p:sp>
      <p:pic>
        <p:nvPicPr>
          <p:cNvPr id="43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14875" y="3671888"/>
            <a:ext cx="128588" cy="128588"/>
          </a:xfrm>
          <a:prstGeom prst="rect">
            <a:avLst/>
          </a:prstGeom>
        </p:spPr>
      </p:pic>
      <p:sp>
        <p:nvSpPr>
          <p:cNvPr id="44" name="Text 29"/>
          <p:cNvSpPr/>
          <p:nvPr/>
        </p:nvSpPr>
        <p:spPr>
          <a:xfrm>
            <a:off x="4950619" y="3652242"/>
            <a:ext cx="159026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 Monitoring</a:t>
            </a:r>
            <a:endParaRPr lang="en-US" sz="942" dirty="0"/>
          </a:p>
        </p:txBody>
      </p:sp>
      <p:sp>
        <p:nvSpPr>
          <p:cNvPr id="45" name="Text 30"/>
          <p:cNvSpPr/>
          <p:nvPr/>
        </p:nvSpPr>
        <p:spPr>
          <a:xfrm>
            <a:off x="6540884" y="3652242"/>
            <a:ext cx="214870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Real-time monitoring with alerting </a:t>
            </a:r>
            <a:endParaRPr lang="en-US" sz="942" dirty="0"/>
          </a:p>
        </p:txBody>
      </p:sp>
      <p:sp>
        <p:nvSpPr>
          <p:cNvPr id="46" name="Text 31"/>
          <p:cNvSpPr/>
          <p:nvPr/>
        </p:nvSpPr>
        <p:spPr>
          <a:xfrm>
            <a:off x="4950619" y="3845123"/>
            <a:ext cx="184280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and performance optimization </a:t>
            </a:r>
            <a:endParaRPr lang="en-US" sz="942" dirty="0"/>
          </a:p>
        </p:txBody>
      </p:sp>
      <p:pic>
        <p:nvPicPr>
          <p:cNvPr id="47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8625" y="4889897"/>
            <a:ext cx="178594" cy="142875"/>
          </a:xfrm>
          <a:prstGeom prst="rect">
            <a:avLst/>
          </a:prstGeom>
        </p:spPr>
      </p:pic>
      <p:sp>
        <p:nvSpPr>
          <p:cNvPr id="48" name="Text 32"/>
          <p:cNvSpPr/>
          <p:nvPr/>
        </p:nvSpPr>
        <p:spPr>
          <a:xfrm>
            <a:off x="664369" y="4886325"/>
            <a:ext cx="876337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 Marketing Tools</a:t>
            </a:r>
            <a:endParaRPr lang="en-US" sz="732" dirty="0"/>
          </a:p>
        </p:txBody>
      </p:sp>
      <p:sp>
        <p:nvSpPr>
          <p:cNvPr id="49" name="Text 33"/>
          <p:cNvSpPr/>
          <p:nvPr/>
        </p:nvSpPr>
        <p:spPr>
          <a:xfrm>
            <a:off x="8658141" y="4886325"/>
            <a:ext cx="5723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</a:t>
            </a:r>
            <a:endParaRPr lang="en-US" sz="73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2025-07-30T14:28:47Z</dcterms:created>
  <dcterms:modified xsi:type="dcterms:W3CDTF">2025-07-30T14:28:47Z</dcterms:modified>
</cp:coreProperties>
</file>