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7" r:id="rId4"/>
    <p:sldId id="260" r:id="rId5"/>
    <p:sldId id="262" r:id="rId6"/>
    <p:sldId id="264" r:id="rId7"/>
    <p:sldId id="265" r:id="rId8"/>
    <p:sldId id="263" r:id="rId9"/>
    <p:sldId id="261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3274FA-7375-458D-B2C8-4E8F0F17EB2D}">
          <p14:sldIdLst>
            <p14:sldId id="256"/>
            <p14:sldId id="266"/>
            <p14:sldId id="267"/>
            <p14:sldId id="260"/>
            <p14:sldId id="262"/>
            <p14:sldId id="264"/>
            <p14:sldId id="265"/>
            <p14:sldId id="263"/>
            <p14:sldId id="261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413CF-D16B-D6B7-E8E9-2DDAD11A5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088" y="1005841"/>
            <a:ext cx="10021824" cy="297755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 Data Analysis and Predictive Modeling to Optimize Term Deposit Subscriptions in a Portuguese Banking Institution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FF20C-26F3-17CC-01DE-2F1D71918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4815500"/>
            <a:ext cx="7197726" cy="1405467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IN" sz="1500" dirty="0"/>
              <a:t>Presented by</a:t>
            </a:r>
          </a:p>
          <a:p>
            <a:pPr algn="ctr"/>
            <a:r>
              <a:rPr lang="en-IN" dirty="0"/>
              <a:t>Md </a:t>
            </a:r>
            <a:r>
              <a:rPr lang="en-IN" dirty="0" err="1"/>
              <a:t>sk</a:t>
            </a:r>
            <a:r>
              <a:rPr lang="en-IN" dirty="0"/>
              <a:t> Sahidulla</a:t>
            </a:r>
          </a:p>
          <a:p>
            <a:pPr algn="ctr"/>
            <a:r>
              <a:rPr lang="en-IN" dirty="0" err="1"/>
              <a:t>m.Tech</a:t>
            </a:r>
            <a:endParaRPr lang="en-IN" dirty="0"/>
          </a:p>
          <a:p>
            <a:pPr algn="ctr"/>
            <a:r>
              <a:rPr lang="en-IN" dirty="0" err="1"/>
              <a:t>Iit</a:t>
            </a:r>
            <a:r>
              <a:rPr lang="en-IN" dirty="0"/>
              <a:t> </a:t>
            </a:r>
            <a:r>
              <a:rPr lang="en-IN" dirty="0" err="1"/>
              <a:t>kanpur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7828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4EC52-1F50-A856-F18E-2029E302B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700866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IN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5590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9B20F-B5D9-EE3E-357D-6F60A06E7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274321"/>
            <a:ext cx="11192255" cy="877824"/>
          </a:xfrm>
        </p:spPr>
        <p:txBody>
          <a:bodyPr/>
          <a:lstStyle/>
          <a:p>
            <a:r>
              <a:rPr lang="en-IN" dirty="0"/>
              <a:t>Analysis of numerical features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41B2C-F329-B5AE-0077-E67788EF3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8233" y="1353313"/>
            <a:ext cx="5257798" cy="5230368"/>
          </a:xfrm>
        </p:spPr>
        <p:txBody>
          <a:bodyPr/>
          <a:lstStyle/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Youngest client is 18 years old and oldest one is 95 years old.</a:t>
            </a:r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90% of clients are less than 56.0 years old.</a:t>
            </a:r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Minimum balance is -8019 rupees and </a:t>
            </a:r>
            <a:r>
              <a:rPr lang="en-US" dirty="0" err="1"/>
              <a:t>maxium</a:t>
            </a:r>
            <a:r>
              <a:rPr lang="en-US" dirty="0"/>
              <a:t> is 102127 rupees.</a:t>
            </a:r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50% of clients have less than 448.5 rupees balance.</a:t>
            </a:r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90% of clients have balance less than 3574 rupees.</a:t>
            </a:r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Minimum no of contacts were performed one time and maximum is 63 times. 50% of clients were contacted either one or two times.</a:t>
            </a:r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4E9902-6353-CCEF-E667-0AE0FFB88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683" y="1450212"/>
            <a:ext cx="2889754" cy="2219136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13507A4-6DB3-1CF0-F7C0-B84FDE7182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75701" y="3967415"/>
            <a:ext cx="2883658" cy="22191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58F450-DE7F-D31E-30E4-66278BB74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01" y="1450212"/>
            <a:ext cx="2840982" cy="22191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3E347D-5FA8-FC2B-59D2-AEA9FDAF25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9359" y="3967415"/>
            <a:ext cx="2847078" cy="222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03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96BB1-B3A4-53CB-3411-AB3D95D7E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246889"/>
            <a:ext cx="10981943" cy="850392"/>
          </a:xfrm>
        </p:spPr>
        <p:txBody>
          <a:bodyPr/>
          <a:lstStyle/>
          <a:p>
            <a:r>
              <a:rPr lang="en-IN" dirty="0"/>
              <a:t>Analysis of numerical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1A5D0-769B-08F6-FB46-E5C0E76AE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3849624"/>
            <a:ext cx="10899646" cy="2697480"/>
          </a:xfrm>
        </p:spPr>
        <p:txBody>
          <a:bodyPr/>
          <a:lstStyle/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Among 45216 clients, 36956 no of clients were not contacted previously.</a:t>
            </a:r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For some clients, 871 days has been passed since last contacted.</a:t>
            </a:r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For 8260 clients, total no of 26255 contact were done before this campaign.</a:t>
            </a:r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In the last contact, minimum duration was 0  sec and maximum was 4918 sec. However, for 90% of clients, it was less than 547.5 sec.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351E34-F315-4878-510C-C46AE2D10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48" y="1283110"/>
            <a:ext cx="2889754" cy="22252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E11504-98F3-1057-0E1B-0AAD6E4C6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650" y="1292255"/>
            <a:ext cx="2889754" cy="22252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EB0DB9-6721-256E-A496-FF6C9785E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3499" y="1292255"/>
            <a:ext cx="2901948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64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5D7F9-95C1-F9B9-5B1E-128C6ECC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11" y="201169"/>
            <a:ext cx="11009377" cy="850392"/>
          </a:xfrm>
        </p:spPr>
        <p:txBody>
          <a:bodyPr>
            <a:normAutofit/>
          </a:bodyPr>
          <a:lstStyle/>
          <a:p>
            <a:r>
              <a:rPr lang="en-IN" dirty="0"/>
              <a:t>Correlation between Numerical features &amp; target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64783E-916C-2BB4-1014-C4AFBDA6EF5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1311" y="1511776"/>
            <a:ext cx="5410200" cy="491343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47C63-9C05-0CD1-0ABD-64DCD11B5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0488" y="1280160"/>
            <a:ext cx="5294376" cy="5376671"/>
          </a:xfrm>
        </p:spPr>
        <p:txBody>
          <a:bodyPr/>
          <a:lstStyle/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/>
              <a:t>Here term subscription is greatly correlated with duration of the last contact (duration).</a:t>
            </a:r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/>
              <a:t>After that it is less correlated with no of days since last contacted (</a:t>
            </a:r>
            <a:r>
              <a:rPr lang="en-IN" dirty="0" err="1"/>
              <a:t>pdays</a:t>
            </a:r>
            <a:r>
              <a:rPr lang="en-IN" dirty="0"/>
              <a:t>) and no of contact performed before this campaign (previous).</a:t>
            </a:r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/>
              <a:t>No of contacts during this campaign (campaign) is a little correlated with term subscription.</a:t>
            </a:r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/>
              <a:t>Age of the clients (age) and last contact day of the month (day) are not correlated with term correlation. </a:t>
            </a:r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1466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5D7F9-95C1-F9B9-5B1E-128C6ECC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201169"/>
            <a:ext cx="11113008" cy="850392"/>
          </a:xfrm>
        </p:spPr>
        <p:txBody>
          <a:bodyPr/>
          <a:lstStyle/>
          <a:p>
            <a:r>
              <a:rPr lang="en-IN" dirty="0"/>
              <a:t>categorical features vs target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E3784C-0B84-E6B5-45BE-2A896355395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9496" y="4729691"/>
            <a:ext cx="2876954" cy="1982873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EA5B124-3B70-EAC2-FAC0-49EE36E7D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20486" y="1115724"/>
            <a:ext cx="4647842" cy="5651126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25130 clients have housing loans. Those without a housing loan subscribed to the term deposit more than those with a housing loan.</a:t>
            </a:r>
            <a:endParaRPr lang="en-IN" dirty="0"/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US" dirty="0"/>
              <a:t>7244 clients have personal loans. Those without a personal loan subscribed to the term deposit more than those with a personal loan.</a:t>
            </a:r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More than half of the clients are married. But </a:t>
            </a:r>
            <a:r>
              <a:rPr lang="en-IN" dirty="0"/>
              <a:t>single clients </a:t>
            </a:r>
            <a:r>
              <a:rPr lang="en-US" dirty="0"/>
              <a:t>subscribed to the term deposit more than divorced clients.</a:t>
            </a:r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 Married clients are least interested to subscribe a term deposit.</a:t>
            </a:r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In may, most of the contacts were happened. But it is the least </a:t>
            </a:r>
            <a:r>
              <a:rPr lang="en-IN" dirty="0"/>
              <a:t>successful month.</a:t>
            </a:r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/>
              <a:t>Very less clients are contacted in march, September, October and December. But these are the successful months in terms of term deposit subscription. </a:t>
            </a:r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/>
              <a:t>Most of the clients are </a:t>
            </a:r>
            <a:r>
              <a:rPr lang="en-IN" dirty="0" err="1"/>
              <a:t>technician,management</a:t>
            </a:r>
            <a:r>
              <a:rPr lang="en-IN" dirty="0"/>
              <a:t> and blue-collar. But Students &amp; retired person are more interested for subscription.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B7FB5A-8A4A-838C-EB02-87A486C65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" y="2890626"/>
            <a:ext cx="2876954" cy="18428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B24E62-E561-A699-5048-5B26AEFFD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4432" y="3884180"/>
            <a:ext cx="3508072" cy="25956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B1CA3D-922C-3A3B-72B4-F6F14CAE4C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126" y="1051561"/>
            <a:ext cx="2876954" cy="18390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760FCD3-1873-5FDC-7A3B-6AACCB061A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4432" y="1252380"/>
            <a:ext cx="3503702" cy="226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70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5D7F9-95C1-F9B9-5B1E-128C6ECC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47" y="201169"/>
            <a:ext cx="11034017" cy="850392"/>
          </a:xfrm>
        </p:spPr>
        <p:txBody>
          <a:bodyPr/>
          <a:lstStyle/>
          <a:p>
            <a:r>
              <a:rPr lang="en-IN" dirty="0"/>
              <a:t>categorical features vs target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C22F0D-F536-0A5F-35C1-22A9E37691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0847" y="4031348"/>
            <a:ext cx="3007691" cy="2087304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04BF74-F5D7-9CBA-B2A2-142FB1407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881" y="1536101"/>
            <a:ext cx="2854886" cy="20149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41A621F-4A30-BA3A-7B76-398B8AAE9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8076" y="4035621"/>
            <a:ext cx="3007691" cy="2085443"/>
          </a:xfrm>
          <a:prstGeom prst="rect">
            <a:avLst/>
          </a:prstGeom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FB4E951-CD7C-A9B6-00E6-C94A8B60F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84264" y="1261872"/>
            <a:ext cx="4992624" cy="5321808"/>
          </a:xfrm>
        </p:spPr>
        <p:txBody>
          <a:bodyPr/>
          <a:lstStyle/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/>
              <a:t>The clients whose credit is not in default are more interested for subscriptions.</a:t>
            </a:r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More than half of the clients are secondary qualified.</a:t>
            </a:r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Clients with higher education are more interested to subscribe a term deposit.</a:t>
            </a:r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Subscriptions are not </a:t>
            </a:r>
            <a:r>
              <a:rPr lang="en-IN" dirty="0"/>
              <a:t>dependent on contact.</a:t>
            </a:r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/>
              <a:t>Previous successful campaigns are more effective for subscription a term deposit.</a:t>
            </a:r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8973275-E29A-C182-CE30-50BE0598ED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847" y="1532980"/>
            <a:ext cx="3151889" cy="201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306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5D7F9-95C1-F9B9-5B1E-128C6ECC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01169"/>
            <a:ext cx="10799063" cy="850392"/>
          </a:xfrm>
        </p:spPr>
        <p:txBody>
          <a:bodyPr/>
          <a:lstStyle/>
          <a:p>
            <a:r>
              <a:rPr lang="en-IN" dirty="0"/>
              <a:t>Target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969B6D-F1E6-31AC-243C-165FB1A228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9505" y="1631660"/>
            <a:ext cx="5385827" cy="414224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47C63-9C05-0CD1-0ABD-64DCD11B5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0488" y="1631661"/>
            <a:ext cx="5294376" cy="4142240"/>
          </a:xfrm>
        </p:spPr>
        <p:txBody>
          <a:bodyPr/>
          <a:lstStyle/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11.71%  of clients subscribed a term deposit.</a:t>
            </a:r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So There is a data imbalance.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1001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5D7F9-95C1-F9B9-5B1E-128C6ECC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01169"/>
            <a:ext cx="10799063" cy="850392"/>
          </a:xfrm>
        </p:spPr>
        <p:txBody>
          <a:bodyPr/>
          <a:lstStyle/>
          <a:p>
            <a:r>
              <a:rPr lang="en-IN" dirty="0"/>
              <a:t>Confusion matrix for various models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62D628-2777-68CC-0EF4-D86D16DAE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36" y="1196240"/>
            <a:ext cx="3541847" cy="26259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45E11F-15CD-9D28-6C35-B81B8EFF1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610" y="1209766"/>
            <a:ext cx="3523604" cy="26124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A3416FA-F4F4-DA23-97B5-307E48518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872" y="1209766"/>
            <a:ext cx="3541848" cy="2625952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8BE3A26-0547-BDE9-B3A4-E1A34862A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75721" y="5157216"/>
            <a:ext cx="1030535" cy="63398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4C1DA4E-FEF1-1237-6E72-1899441A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21895" y="4802971"/>
            <a:ext cx="3502150" cy="2128181"/>
          </a:xfrm>
        </p:spPr>
        <p:txBody>
          <a:bodyPr/>
          <a:lstStyle/>
          <a:p>
            <a:r>
              <a:rPr lang="en-IN" dirty="0" err="1"/>
              <a:t>vjjugg</a:t>
            </a:r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9CC5C54-B09F-2571-8111-8A97D47056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3484" y="3966871"/>
            <a:ext cx="3523604" cy="26173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E2BB089-38ED-0228-2D35-4D5A51E04A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9468" y="3971799"/>
            <a:ext cx="3516970" cy="261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32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5D7F9-95C1-F9B9-5B1E-128C6ECC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01169"/>
            <a:ext cx="10799063" cy="850392"/>
          </a:xfrm>
        </p:spPr>
        <p:txBody>
          <a:bodyPr/>
          <a:lstStyle/>
          <a:p>
            <a:r>
              <a:rPr lang="en-IN" dirty="0"/>
              <a:t>Model Evaluation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C4D77B-9C7E-5FB5-F762-A2AE75B07A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801" y="1247713"/>
            <a:ext cx="10834289" cy="2596589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00528D-F3B8-455E-0D06-9E49D1069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1" y="4178808"/>
            <a:ext cx="11052047" cy="2247359"/>
          </a:xfrm>
        </p:spPr>
        <p:txBody>
          <a:bodyPr/>
          <a:lstStyle/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Gradient boosting gave us best result. Decision tree and Random forest also gave good results.</a:t>
            </a:r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These tree based models worked well because they are effective for non-linear and imbalanced data. Gradient boosting and decision tree also give importance to the highly correlated features. And also Gradient boosting algorithm can handle the large datasets efficiently.</a:t>
            </a:r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Logistic regression and SVM didn't work well because of imbalanced, non-linear large datasets.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3854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{F21EF1C2-3104-4A77-AD94-82A5CEAF1A7F}tf03457452</Template>
  <TotalTime>879</TotalTime>
  <Words>596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Celestial</vt:lpstr>
      <vt:lpstr>Customer Data Analysis and Predictive Modeling to Optimize Term Deposit Subscriptions in a Portuguese Banking Institution</vt:lpstr>
      <vt:lpstr>Analysis of numerical features </vt:lpstr>
      <vt:lpstr>Analysis of numerical features</vt:lpstr>
      <vt:lpstr>Correlation between Numerical features &amp; target</vt:lpstr>
      <vt:lpstr>categorical features vs target</vt:lpstr>
      <vt:lpstr>categorical features vs target</vt:lpstr>
      <vt:lpstr>Target Analysis</vt:lpstr>
      <vt:lpstr>Confusion matrix for various models</vt:lpstr>
      <vt:lpstr>Model Evaluation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 Sk Sahidulla</dc:creator>
  <cp:lastModifiedBy>Md Sk Sahidulla</cp:lastModifiedBy>
  <cp:revision>17</cp:revision>
  <dcterms:created xsi:type="dcterms:W3CDTF">2024-07-20T06:35:22Z</dcterms:created>
  <dcterms:modified xsi:type="dcterms:W3CDTF">2024-07-20T21:14:51Z</dcterms:modified>
</cp:coreProperties>
</file>