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 SemiBold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Montserrat Medium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Medium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.fntdata"/><Relationship Id="rId30" Type="http://schemas.openxmlformats.org/officeDocument/2006/relationships/font" Target="fonts/Montserrat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29e06365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29e06365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29e06365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429e06365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29e06365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29e06365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29e06365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29e06365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29e06365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429e06365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29e06365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29e06365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29e06365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429e06365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enlace de referencia lleva al sitio wikipedia donde se puede ver este ejemplo. Con el inspector de código se recorre la tabla y se van mostrando las distintas etiquetas que conforman la estructura.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29e06365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429e06365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enlace de referencia lleva al sitio wikipedia donde se puede ver este ejemplo. Con el inspector de código se recorre la tabla y se van mostrando las distintas etiquetas que conforman la estructura.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429e06365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429e06365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29e06365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429e06365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fa872340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fa872340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f8d3f1cc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f8d3f1c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de práctica en vivo para bajar los conceptos vistos en clase.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f8d3f1c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f8d3f1c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29e06365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29e06365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29e06365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29e0636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29e06365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29e06365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hyperlink" Target="https://es.wikipedia.org/wiki/Sistema_solar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hyperlink" Target="https://www.w3schools.com/css/css_list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Enlaces</a:t>
            </a:r>
            <a:endParaRPr/>
          </a:p>
        </p:txBody>
      </p: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550375" y="1614925"/>
            <a:ext cx="8043300" cy="25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enlaces o </a:t>
            </a:r>
            <a:r>
              <a:rPr i="1" lang="es"/>
              <a:t>hipervínculos</a:t>
            </a:r>
            <a:r>
              <a:rPr lang="es"/>
              <a:t> son los que permiten que la web se conozca como tal, ya que nos permiten </a:t>
            </a:r>
            <a:r>
              <a:rPr lang="es">
                <a:solidFill>
                  <a:srgbClr val="F9F9F9"/>
                </a:solidFill>
                <a:highlight>
                  <a:srgbClr val="FF9900"/>
                </a:highlight>
              </a:rPr>
              <a:t>vincular</a:t>
            </a:r>
            <a:r>
              <a:rPr lang="es"/>
              <a:t> distintos tipos de </a:t>
            </a:r>
            <a:r>
              <a:rPr lang="es">
                <a:solidFill>
                  <a:srgbClr val="7685E6"/>
                </a:solidFill>
              </a:rPr>
              <a:t>contenido</a:t>
            </a:r>
            <a:r>
              <a:rPr lang="es"/>
              <a:t> en nuestro sitio web. Estos vínculos pueden ser </a:t>
            </a:r>
            <a:r>
              <a:rPr lang="es">
                <a:solidFill>
                  <a:srgbClr val="F9F9F9"/>
                </a:solidFill>
              </a:rPr>
              <a:t>internos</a:t>
            </a:r>
            <a:r>
              <a:rPr lang="es"/>
              <a:t>, </a:t>
            </a:r>
            <a:r>
              <a:rPr lang="es">
                <a:solidFill>
                  <a:srgbClr val="377BC7"/>
                </a:solidFill>
              </a:rPr>
              <a:t>externos</a:t>
            </a:r>
            <a:r>
              <a:rPr lang="es"/>
              <a:t> o </a:t>
            </a:r>
            <a:r>
              <a:rPr lang="es">
                <a:solidFill>
                  <a:srgbClr val="E15BBA"/>
                </a:solidFill>
              </a:rPr>
              <a:t>de referencia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enlaces </a:t>
            </a:r>
            <a:r>
              <a:rPr lang="es"/>
              <a:t>se</a:t>
            </a:r>
            <a:r>
              <a:rPr lang="es"/>
              <a:t> pueden relacionar a un recurso de manera </a:t>
            </a:r>
            <a:r>
              <a:rPr lang="es">
                <a:solidFill>
                  <a:srgbClr val="F9F9F9"/>
                </a:solidFill>
                <a:highlight>
                  <a:srgbClr val="414141"/>
                </a:highlight>
              </a:rPr>
              <a:t>absoluta</a:t>
            </a:r>
            <a:r>
              <a:rPr lang="es"/>
              <a:t> o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relativa</a:t>
            </a:r>
            <a:r>
              <a:rPr lang="es">
                <a:solidFill>
                  <a:srgbClr val="414141"/>
                </a:solidFill>
              </a:rPr>
              <a:t> </a:t>
            </a:r>
            <a:r>
              <a:rPr lang="es"/>
              <a:t>definido por el acceso que le queramos dar a ese recurso. Prácticamente cualquier contenido puede convertirse en un enlace a un otro recurso o documento.</a:t>
            </a:r>
            <a:endParaRPr>
              <a:solidFill>
                <a:srgbClr val="F9F9F9"/>
              </a:solidFill>
              <a:highlight>
                <a:srgbClr val="FF8B39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de enlace</a:t>
            </a:r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432025" y="2270625"/>
            <a:ext cx="8280000" cy="2158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&lt;a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href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“https://www.google.com”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target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“_blank”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Google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&lt;/a&gt;</a:t>
            </a:r>
            <a:endParaRPr sz="1800">
              <a:solidFill>
                <a:srgbClr val="72F1B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26"/>
          <p:cNvCxnSpPr/>
          <p:nvPr/>
        </p:nvCxnSpPr>
        <p:spPr>
          <a:xfrm>
            <a:off x="1111675" y="2797010"/>
            <a:ext cx="0" cy="7083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6"/>
          <p:cNvSpPr txBox="1"/>
          <p:nvPr/>
        </p:nvSpPr>
        <p:spPr>
          <a:xfrm>
            <a:off x="432025" y="3505300"/>
            <a:ext cx="1649700" cy="7389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Dirección a la que debe redirigir el enlace</a:t>
            </a:r>
            <a:endParaRPr sz="1200"/>
          </a:p>
        </p:txBody>
      </p:sp>
      <p:cxnSp>
        <p:nvCxnSpPr>
          <p:cNvPr id="227" name="Google Shape;227;p26"/>
          <p:cNvCxnSpPr/>
          <p:nvPr/>
        </p:nvCxnSpPr>
        <p:spPr>
          <a:xfrm>
            <a:off x="4875996" y="2797100"/>
            <a:ext cx="0" cy="6867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6"/>
          <p:cNvSpPr txBox="1"/>
          <p:nvPr/>
        </p:nvSpPr>
        <p:spPr>
          <a:xfrm>
            <a:off x="3904603" y="3505300"/>
            <a:ext cx="1942800" cy="923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Define si el enlace debe ser abierto en una nueva pestaña o no.</a:t>
            </a:r>
            <a:endParaRPr sz="1200"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432025" y="1304875"/>
            <a:ext cx="82800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La etiqueta utilizada para definir un enlace es </a:t>
            </a:r>
            <a:r>
              <a:rPr b="1" lang="es" sz="1700"/>
              <a:t>&lt;a&gt;&lt;/a&gt;</a:t>
            </a:r>
            <a:r>
              <a:rPr lang="es" sz="1700"/>
              <a:t> que deriva de </a:t>
            </a:r>
            <a:r>
              <a:rPr lang="es" sz="1700">
                <a:solidFill>
                  <a:srgbClr val="F9F9F9"/>
                </a:solidFill>
                <a:highlight>
                  <a:srgbClr val="7685E6"/>
                </a:highlight>
              </a:rPr>
              <a:t>anchor</a:t>
            </a:r>
            <a:r>
              <a:rPr lang="es" sz="1700"/>
              <a:t> o </a:t>
            </a:r>
            <a:r>
              <a:rPr lang="es" sz="1700">
                <a:solidFill>
                  <a:srgbClr val="F9F9F9"/>
                </a:solidFill>
                <a:highlight>
                  <a:srgbClr val="F8C823"/>
                </a:highlight>
              </a:rPr>
              <a:t>ancla</a:t>
            </a:r>
            <a:r>
              <a:rPr lang="es" sz="1700"/>
              <a:t> en inglés.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relación</a:t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highlight>
                  <a:srgbClr val="FEDE5D"/>
                </a:highlight>
              </a:rPr>
              <a:t>Interna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Son enlaces a las páginas o documentos </a:t>
            </a:r>
            <a:r>
              <a:rPr b="1" lang="es" sz="1400">
                <a:solidFill>
                  <a:srgbClr val="E15BBA"/>
                </a:solidFill>
              </a:rPr>
              <a:t>dentro de un mismo sitio web</a:t>
            </a:r>
            <a:r>
              <a:rPr lang="es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highlight>
                  <a:srgbClr val="FEDE5D"/>
                </a:highlight>
              </a:rPr>
              <a:t>Externa</a:t>
            </a:r>
            <a:r>
              <a:rPr lang="es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Son enlaces que nos </a:t>
            </a:r>
            <a:r>
              <a:rPr b="1" lang="es" sz="1400">
                <a:solidFill>
                  <a:srgbClr val="7685E6"/>
                </a:solidFill>
              </a:rPr>
              <a:t>redirigen a otros sitios web</a:t>
            </a:r>
            <a:r>
              <a:rPr lang="es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highlight>
                  <a:srgbClr val="FEDE5D"/>
                </a:highlight>
              </a:rPr>
              <a:t>De referencia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Estos enlaces se usan para vincular a un elemento con una sección </a:t>
            </a:r>
            <a:r>
              <a:rPr b="1" lang="es" sz="1400">
                <a:solidFill>
                  <a:srgbClr val="377BC7"/>
                </a:solidFill>
              </a:rPr>
              <a:t>dentro de la misma página</a:t>
            </a:r>
            <a:r>
              <a:rPr lang="es" sz="1400"/>
              <a:t> a través de un </a:t>
            </a:r>
            <a:r>
              <a:rPr b="1" i="1" lang="es"/>
              <a:t>ID</a:t>
            </a:r>
            <a:r>
              <a:rPr lang="es" sz="1400"/>
              <a:t>, por ejemplo cuando queremos </a:t>
            </a:r>
            <a:r>
              <a:rPr lang="es" sz="1400" u="sng"/>
              <a:t>scrollear</a:t>
            </a:r>
            <a:r>
              <a:rPr lang="es" sz="1400"/>
              <a:t> el sitio hasta una </a:t>
            </a:r>
            <a:r>
              <a:rPr lang="es" sz="1400">
                <a:solidFill>
                  <a:srgbClr val="414141"/>
                </a:solidFill>
                <a:highlight>
                  <a:srgbClr val="F8C823"/>
                </a:highlight>
              </a:rPr>
              <a:t>parte específica de contenido</a:t>
            </a:r>
            <a:r>
              <a:rPr lang="es" sz="1400"/>
              <a:t>.</a:t>
            </a: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750" y="1711900"/>
            <a:ext cx="3553201" cy="1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750" y="2598975"/>
            <a:ext cx="3553200" cy="1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0750" y="3707525"/>
            <a:ext cx="2768400" cy="1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enlace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8C823"/>
                </a:solidFill>
                <a:highlight>
                  <a:srgbClr val="414141"/>
                </a:highlight>
              </a:rPr>
              <a:t>Absolutos</a:t>
            </a:r>
            <a:endParaRPr b="1" sz="1600">
              <a:solidFill>
                <a:srgbClr val="F8C823"/>
              </a:solidFill>
              <a:highlight>
                <a:srgbClr val="41414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Estos enlaces hacen referencia a un elemento indicando un ruta que podrá ser accesible desde cualquier lugar donde se la llame, es decir, una ruta con valor absoluto.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>
                <a:highlight>
                  <a:srgbClr val="F8C823"/>
                </a:highlight>
              </a:rPr>
              <a:t>https://www.google.com.ar</a:t>
            </a:r>
            <a:endParaRPr i="1">
              <a:highlight>
                <a:srgbClr val="F8C82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>
                <a:highlight>
                  <a:srgbClr val="F8C823"/>
                </a:highlight>
              </a:rPr>
              <a:t>C:\Users\user\desktop\carrito.html</a:t>
            </a:r>
            <a:endParaRPr i="1">
              <a:highlight>
                <a:srgbClr val="F8C823"/>
              </a:highlight>
            </a:endParaRPr>
          </a:p>
        </p:txBody>
      </p:sp>
      <p:sp>
        <p:nvSpPr>
          <p:cNvPr id="245" name="Google Shape;245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8C823"/>
                </a:solidFill>
                <a:highlight>
                  <a:srgbClr val="414141"/>
                </a:highlight>
              </a:rPr>
              <a:t>Relativos</a:t>
            </a:r>
            <a:endParaRPr b="1" sz="1600">
              <a:solidFill>
                <a:srgbClr val="F8C823"/>
              </a:solidFill>
              <a:highlight>
                <a:srgbClr val="41414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Estos enlaces son relativos a la ubicación de ambos elementos a vincular, es decir, debo tener en cuenta la posición del archivo que enlaza y la posición del archivo enlazado.</a:t>
            </a:r>
            <a:endParaRPr b="1" sz="1600">
              <a:solidFill>
                <a:srgbClr val="F8C823"/>
              </a:solidFill>
              <a:highlight>
                <a:srgbClr val="414141"/>
              </a:highlight>
            </a:endParaRPr>
          </a:p>
        </p:txBody>
      </p:sp>
      <p:pic>
        <p:nvPicPr>
          <p:cNvPr id="246" name="Google Shape;2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875" y="3082525"/>
            <a:ext cx="2588075" cy="14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1150" y="3399713"/>
            <a:ext cx="1314475" cy="8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Tablas</a:t>
            </a:r>
            <a:endParaRPr/>
          </a:p>
        </p:txBody>
      </p:sp>
      <p:sp>
        <p:nvSpPr>
          <p:cNvPr id="253" name="Google Shape;253;p29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tablas son elementos </a:t>
            </a:r>
            <a:r>
              <a:rPr lang="es" u="sng"/>
              <a:t>rígidos</a:t>
            </a:r>
            <a:r>
              <a:rPr lang="es"/>
              <a:t> y poco adaptables</a:t>
            </a:r>
            <a:r>
              <a:rPr lang="es"/>
              <a:t> utilizados para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contener datos</a:t>
            </a:r>
            <a:r>
              <a:rPr lang="es"/>
              <a:t> tabulados en </a:t>
            </a:r>
            <a:r>
              <a:rPr lang="es">
                <a:solidFill>
                  <a:srgbClr val="E15BBA"/>
                </a:solidFill>
              </a:rPr>
              <a:t>filas y columnas</a:t>
            </a:r>
            <a:r>
              <a:rPr lang="es"/>
              <a:t>, como en una planilla excel.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Anteriormente se utilizaban para </a:t>
            </a:r>
            <a:r>
              <a:rPr lang="es">
                <a:solidFill>
                  <a:srgbClr val="7685E6"/>
                </a:solidFill>
              </a:rPr>
              <a:t>maquetar</a:t>
            </a:r>
            <a:r>
              <a:rPr lang="es"/>
              <a:t> ya que por su rigidez, mantenían la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estructura</a:t>
            </a:r>
            <a:r>
              <a:rPr lang="es"/>
              <a:t> del sitio. </a:t>
            </a:r>
            <a:r>
              <a:rPr lang="es" u="sng"/>
              <a:t>Hoy</a:t>
            </a:r>
            <a:r>
              <a:rPr lang="es"/>
              <a:t> en día contamos con </a:t>
            </a:r>
            <a:r>
              <a:rPr b="1"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mejores</a:t>
            </a:r>
            <a:r>
              <a:rPr lang="es"/>
              <a:t> opciones para esto que además permiten que el sitio sea </a:t>
            </a:r>
            <a:r>
              <a:rPr lang="es">
                <a:solidFill>
                  <a:srgbClr val="E15BBA"/>
                </a:solidFill>
              </a:rPr>
              <a:t>adaptable</a:t>
            </a:r>
            <a:r>
              <a:rPr lang="es"/>
              <a:t> a distintos dispositivos.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311700" y="597425"/>
            <a:ext cx="376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de tabla</a:t>
            </a:r>
            <a:endParaRPr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&lt;table&gt;</a:t>
            </a:r>
            <a:r>
              <a:rPr lang="es"/>
              <a:t> tabla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Etiqueta </a:t>
            </a:r>
            <a:r>
              <a:rPr lang="es"/>
              <a:t>raíz para definir el inicio de una tabla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&lt;tr&gt;</a:t>
            </a:r>
            <a:r>
              <a:rPr lang="es"/>
              <a:t> fila de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Se utiliza para establecer una fila.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&lt;th&gt;</a:t>
            </a:r>
            <a:r>
              <a:rPr lang="es"/>
              <a:t> encabezado de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Usada dentro de </a:t>
            </a:r>
            <a:r>
              <a:rPr b="1" lang="es"/>
              <a:t>&lt;tr&gt;</a:t>
            </a:r>
            <a:r>
              <a:rPr lang="es"/>
              <a:t> para definir el encabezado de esa fila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&lt;td&gt;</a:t>
            </a:r>
            <a:r>
              <a:rPr lang="es"/>
              <a:t> celda de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Usada dentro de </a:t>
            </a:r>
            <a:r>
              <a:rPr b="1" lang="es"/>
              <a:t>&lt;tr&gt;</a:t>
            </a:r>
            <a:r>
              <a:rPr lang="es"/>
              <a:t> para definir una celda de esa fila.</a:t>
            </a:r>
            <a:endParaRPr/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4849293" y="11701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&lt;thead&gt;</a:t>
            </a:r>
            <a:r>
              <a:rPr lang="es"/>
              <a:t> </a:t>
            </a:r>
            <a:r>
              <a:rPr lang="es"/>
              <a:t>cabecera de tabla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Contiene las </a:t>
            </a:r>
            <a:r>
              <a:rPr b="1" lang="es"/>
              <a:t>&lt;tr&gt;</a:t>
            </a:r>
            <a:r>
              <a:rPr lang="es"/>
              <a:t> de la cabecera de la tabla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&lt;tbody&gt;</a:t>
            </a:r>
            <a:r>
              <a:rPr lang="es"/>
              <a:t> cuerpo de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Contiene las </a:t>
            </a:r>
            <a:r>
              <a:rPr b="1" lang="es"/>
              <a:t>&lt;tr&gt;</a:t>
            </a:r>
            <a:r>
              <a:rPr lang="es"/>
              <a:t> del cuerpo de la tabla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&lt;tfoot&gt;</a:t>
            </a:r>
            <a:r>
              <a:rPr lang="es"/>
              <a:t> pie de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Contiene las </a:t>
            </a:r>
            <a:r>
              <a:rPr b="1" lang="es"/>
              <a:t>&lt;tr&gt;</a:t>
            </a:r>
            <a:r>
              <a:rPr lang="es"/>
              <a:t> del pie de la tabla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900"/>
              <a:t>*estas </a:t>
            </a:r>
            <a:r>
              <a:rPr b="1" i="1" lang="es" sz="900"/>
              <a:t>3</a:t>
            </a:r>
            <a:r>
              <a:rPr i="1" lang="es" sz="900"/>
              <a:t> etiquetas son </a:t>
            </a:r>
            <a:r>
              <a:rPr i="1" lang="es" sz="900">
                <a:highlight>
                  <a:srgbClr val="F8C823"/>
                </a:highlight>
              </a:rPr>
              <a:t>opcionales</a:t>
            </a:r>
            <a:r>
              <a:rPr i="1" lang="es" sz="900"/>
              <a:t> y se usan para dar sentido </a:t>
            </a:r>
            <a:r>
              <a:rPr i="1" lang="es" sz="900">
                <a:highlight>
                  <a:srgbClr val="F8C823"/>
                </a:highlight>
              </a:rPr>
              <a:t>semántico</a:t>
            </a:r>
            <a:r>
              <a:rPr i="1" lang="es" sz="900"/>
              <a:t> a la estructura de nuestra tabla.</a:t>
            </a:r>
            <a:endParaRPr i="1"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381949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Dónde</a:t>
            </a:r>
            <a:r>
              <a:rPr lang="es"/>
              <a:t> </a:t>
            </a:r>
            <a:r>
              <a:rPr lang="es"/>
              <a:t>usar</a:t>
            </a:r>
            <a:r>
              <a:rPr lang="es"/>
              <a:t> las tablas?</a:t>
            </a:r>
            <a:endParaRPr/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" y="874125"/>
            <a:ext cx="8288949" cy="25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432025" y="3786625"/>
            <a:ext cx="8280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900"/>
              <a:t>Referencia: </a:t>
            </a:r>
            <a:r>
              <a:rPr lang="es" sz="900" u="sng">
                <a:solidFill>
                  <a:schemeClr val="hlink"/>
                </a:solidFill>
                <a:hlinkClick r:id="rId4"/>
              </a:rPr>
              <a:t>https://es.wikipedia.org/wiki/Sistema_solar</a:t>
            </a: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360488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Composición de una tabla</a:t>
            </a:r>
            <a:endParaRPr/>
          </a:p>
        </p:txBody>
      </p:sp>
      <p:pic>
        <p:nvPicPr>
          <p:cNvPr id="273" name="Google Shape;2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" y="875213"/>
            <a:ext cx="8258428" cy="25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2"/>
          <p:cNvSpPr/>
          <p:nvPr/>
        </p:nvSpPr>
        <p:spPr>
          <a:xfrm rot="5400000">
            <a:off x="432336" y="39302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F8C8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2"/>
          <p:cNvSpPr/>
          <p:nvPr/>
        </p:nvSpPr>
        <p:spPr>
          <a:xfrm rot="5400000">
            <a:off x="432336" y="369920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377B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2"/>
          <p:cNvSpPr/>
          <p:nvPr/>
        </p:nvSpPr>
        <p:spPr>
          <a:xfrm rot="5400000">
            <a:off x="2242211" y="369920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2"/>
          <p:cNvSpPr/>
          <p:nvPr/>
        </p:nvSpPr>
        <p:spPr>
          <a:xfrm rot="5400000">
            <a:off x="2242211" y="39302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579450" y="3588350"/>
            <a:ext cx="101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&lt;table&gt;</a:t>
            </a:r>
            <a:endParaRPr sz="1000"/>
          </a:p>
        </p:txBody>
      </p:sp>
      <p:sp>
        <p:nvSpPr>
          <p:cNvPr id="279" name="Google Shape;279;p32"/>
          <p:cNvSpPr txBox="1"/>
          <p:nvPr/>
        </p:nvSpPr>
        <p:spPr>
          <a:xfrm>
            <a:off x="579450" y="3819425"/>
            <a:ext cx="101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&lt;thead&gt;</a:t>
            </a:r>
            <a:endParaRPr b="1" sz="1000">
              <a:solidFill>
                <a:schemeClr val="dk2"/>
              </a:solidFill>
              <a:highlight>
                <a:srgbClr val="FEDE5D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&lt;tbody&gt;</a:t>
            </a:r>
            <a:endParaRPr b="1" sz="1000">
              <a:solidFill>
                <a:schemeClr val="dk2"/>
              </a:solidFill>
              <a:highlight>
                <a:srgbClr val="FEDE5D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2358900" y="3588350"/>
            <a:ext cx="101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&lt;tr&gt;</a:t>
            </a:r>
            <a:endParaRPr sz="1000"/>
          </a:p>
        </p:txBody>
      </p:sp>
      <p:sp>
        <p:nvSpPr>
          <p:cNvPr id="281" name="Google Shape;281;p32"/>
          <p:cNvSpPr txBox="1"/>
          <p:nvPr/>
        </p:nvSpPr>
        <p:spPr>
          <a:xfrm>
            <a:off x="2358900" y="3819425"/>
            <a:ext cx="101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&lt;th&gt;</a:t>
            </a:r>
            <a:endParaRPr b="1" sz="1000">
              <a:solidFill>
                <a:schemeClr val="dk2"/>
              </a:solidFill>
              <a:highlight>
                <a:srgbClr val="FEDE5D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&lt;td&gt;</a:t>
            </a:r>
            <a:endParaRPr b="1" sz="1000">
              <a:solidFill>
                <a:schemeClr val="dk2"/>
              </a:solidFill>
              <a:highlight>
                <a:srgbClr val="FEDE5D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Tablas en acción</a:t>
            </a:r>
            <a:endParaRPr/>
          </a:p>
        </p:txBody>
      </p:sp>
      <p:sp>
        <p:nvSpPr>
          <p:cNvPr id="287" name="Google Shape;287;p33"/>
          <p:cNvSpPr txBox="1"/>
          <p:nvPr>
            <p:ph idx="1" type="body"/>
          </p:nvPr>
        </p:nvSpPr>
        <p:spPr>
          <a:xfrm>
            <a:off x="411835" y="1170125"/>
            <a:ext cx="3999900" cy="34170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"1px solid #2b2b2b"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cellpadding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"5px"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cellspacing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Cosme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Fulanito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Tony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Stark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8" name="Google Shape;2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975" y="1864213"/>
            <a:ext cx="33528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type="title"/>
          </p:nvPr>
        </p:nvSpPr>
        <p:spPr>
          <a:xfrm>
            <a:off x="311700" y="597425"/>
            <a:ext cx="376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 de tabla</a:t>
            </a:r>
            <a:endParaRPr/>
          </a:p>
        </p:txBody>
      </p:sp>
      <p:sp>
        <p:nvSpPr>
          <p:cNvPr id="294" name="Google Shape;294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cellpadding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 el espaciado interno de cada celda.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cellspacing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 la distancia entre celdas.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colspan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Para combinar 2 o más columnas.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rowspan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Para combinar 2 o más filas.</a:t>
            </a:r>
            <a:endParaRPr/>
          </a:p>
        </p:txBody>
      </p:sp>
      <p:sp>
        <p:nvSpPr>
          <p:cNvPr id="295" name="Google Shape;295;p34"/>
          <p:cNvSpPr txBox="1"/>
          <p:nvPr>
            <p:ph idx="1" type="body"/>
          </p:nvPr>
        </p:nvSpPr>
        <p:spPr>
          <a:xfrm>
            <a:off x="4849293" y="1170125"/>
            <a:ext cx="39999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border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Define </a:t>
            </a:r>
            <a:r>
              <a:rPr i="1" lang="es">
                <a:highlight>
                  <a:srgbClr val="F8C823"/>
                </a:highlight>
              </a:rPr>
              <a:t>tamaño</a:t>
            </a:r>
            <a:r>
              <a:rPr lang="es">
                <a:highlight>
                  <a:srgbClr val="F8C823"/>
                </a:highlight>
              </a:rPr>
              <a:t> | </a:t>
            </a:r>
            <a:r>
              <a:rPr i="1" lang="es">
                <a:highlight>
                  <a:srgbClr val="F8C823"/>
                </a:highlight>
              </a:rPr>
              <a:t>estilo</a:t>
            </a:r>
            <a:r>
              <a:rPr lang="es">
                <a:highlight>
                  <a:srgbClr val="F8C823"/>
                </a:highlight>
              </a:rPr>
              <a:t>| </a:t>
            </a:r>
            <a:r>
              <a:rPr i="1" lang="es">
                <a:highlight>
                  <a:srgbClr val="F8C823"/>
                </a:highlight>
              </a:rPr>
              <a:t>color</a:t>
            </a:r>
            <a:r>
              <a:rPr lang="es"/>
              <a:t> de borde de una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bgcolor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Color de fondo de las celdas de una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width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Ancho total de la tabla.</a:t>
            </a:r>
            <a:endParaRPr i="1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idx="1" type="body"/>
          </p:nvPr>
        </p:nvSpPr>
        <p:spPr>
          <a:xfrm>
            <a:off x="1449750" y="1723350"/>
            <a:ext cx="62445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código entra por los dedos y no por la cabeza.</a:t>
            </a:r>
            <a:endParaRPr/>
          </a:p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50"/>
              <a:t>Anónimo</a:t>
            </a:r>
            <a:endParaRPr sz="17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085850"/>
            <a:ext cx="47625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Clase 02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03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01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Introducción a HTML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Estructura Inicial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Etiquetas Semánticas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Encabezados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Etiquetas básicas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9" name="Google Shape;159;p18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HTML Revoluciones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Multimedia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Formularios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60" name="Google Shape;160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HTML Revoluciones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Listas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Enlaces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Tablas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649154" y="25742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649154" y="280532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9154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3434104" y="25742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3434104" y="28053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245511" y="279565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245511" y="25645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3434091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49154" y="325999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</a:t>
            </a:r>
            <a:endParaRPr/>
          </a:p>
        </p:txBody>
      </p:sp>
      <p:sp>
        <p:nvSpPr>
          <p:cNvPr id="175" name="Google Shape;175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Recargado</a:t>
            </a:r>
            <a:endParaRPr/>
          </a:p>
        </p:txBody>
      </p:sp>
      <p:pic>
        <p:nvPicPr>
          <p:cNvPr descr="logo de HTML5"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12131" r="12002" t="0"/>
          <a:stretch/>
        </p:blipFill>
        <p:spPr>
          <a:xfrm>
            <a:off x="5322325" y="1475575"/>
            <a:ext cx="1774125" cy="21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</a:t>
            </a:r>
            <a:r>
              <a:rPr lang="es">
                <a:solidFill>
                  <a:srgbClr val="7685E6"/>
                </a:solidFill>
              </a:rPr>
              <a:t>listas</a:t>
            </a:r>
            <a:r>
              <a:rPr lang="es"/>
              <a:t> en HTML nos permiten definir semánticamente un conjunto de elementos que tienen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mejor sentido juntos que separados</a:t>
            </a:r>
            <a:r>
              <a:rPr lang="es"/>
              <a:t>. Un ejemplo de esto puede ser una serie de pasos para realizar algo o la descripción de propiedades de un objeto.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Actualmente existen </a:t>
            </a:r>
            <a:r>
              <a:rPr lang="es">
                <a:solidFill>
                  <a:srgbClr val="7685E6"/>
                </a:solidFill>
              </a:rPr>
              <a:t>3</a:t>
            </a:r>
            <a:r>
              <a:rPr lang="es"/>
              <a:t> tipos de listas: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ordenadas</a:t>
            </a:r>
            <a:r>
              <a:rPr lang="es"/>
              <a:t>,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no ordenadas</a:t>
            </a:r>
            <a:r>
              <a:rPr lang="es"/>
              <a:t> y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descriptivas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311700" y="1133525"/>
            <a:ext cx="267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listas.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311700" y="1688575"/>
            <a:ext cx="3999900" cy="23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&lt;ol&gt;</a:t>
            </a:r>
            <a:r>
              <a:rPr lang="es"/>
              <a:t> lis</a:t>
            </a:r>
            <a:r>
              <a:rPr lang="es"/>
              <a:t>ta </a:t>
            </a:r>
            <a:r>
              <a:rPr b="1" lang="es"/>
              <a:t>ordenada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Define un conjunto de elementos con jerarquía.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&lt;ul&gt;</a:t>
            </a:r>
            <a:r>
              <a:rPr lang="es"/>
              <a:t> lista </a:t>
            </a:r>
            <a:r>
              <a:rPr b="1" lang="es"/>
              <a:t>no</a:t>
            </a:r>
            <a:r>
              <a:rPr lang="es"/>
              <a:t> </a:t>
            </a:r>
            <a:r>
              <a:rPr b="1" lang="es"/>
              <a:t>ordenada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Define un conjunto de elementos relacionados pero sin jerarquía.</a:t>
            </a:r>
            <a:endParaRPr/>
          </a:p>
        </p:txBody>
      </p:sp>
      <p:sp>
        <p:nvSpPr>
          <p:cNvPr id="189" name="Google Shape;189;p21"/>
          <p:cNvSpPr txBox="1"/>
          <p:nvPr>
            <p:ph type="title"/>
          </p:nvPr>
        </p:nvSpPr>
        <p:spPr>
          <a:xfrm>
            <a:off x="4820675" y="1133525"/>
            <a:ext cx="30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de </a:t>
            </a:r>
            <a:r>
              <a:rPr lang="es"/>
              <a:t>ítem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4849300" y="1706225"/>
            <a:ext cx="3999900" cy="13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&lt;li&gt;</a:t>
            </a:r>
            <a:r>
              <a:rPr lang="es"/>
              <a:t> </a:t>
            </a:r>
            <a:r>
              <a:rPr b="1" lang="es"/>
              <a:t>elemento </a:t>
            </a:r>
            <a:r>
              <a:rPr lang="es"/>
              <a:t>de lista.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 usa en listas </a:t>
            </a:r>
            <a:r>
              <a:rPr b="1" lang="es"/>
              <a:t>ordenadas</a:t>
            </a:r>
            <a:r>
              <a:rPr lang="es"/>
              <a:t> y </a:t>
            </a:r>
            <a:r>
              <a:rPr b="1" lang="es"/>
              <a:t>no ordenadas</a:t>
            </a:r>
            <a:r>
              <a:rPr lang="es"/>
              <a:t> para definir un elemento de lista.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Listas Ordenadas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311700" y="1810225"/>
            <a:ext cx="3999900" cy="21009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Pasos para preparar un té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Calentar agua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Colocar un saquito de té en una taza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Colocar el agua caliente en la taza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Esperar 3m que se propague el té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Endulzar a gusto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Disfrutar!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150" y="1596613"/>
            <a:ext cx="4313575" cy="25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Listas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NO</a:t>
            </a:r>
            <a:r>
              <a:rPr lang="es"/>
              <a:t> Ordenadas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311700" y="1810225"/>
            <a:ext cx="3999900" cy="21009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Periféricos de PC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Teclado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Mouse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Parlantes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Monitor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Micrófono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Impresora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525" y="1522488"/>
            <a:ext cx="2888900" cy="26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Estilos de lista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432025" y="1304875"/>
            <a:ext cx="82800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Estos funcionan solamente en listas </a:t>
            </a:r>
            <a:r>
              <a:rPr lang="es" u="sng"/>
              <a:t>ordenadas</a:t>
            </a:r>
            <a:r>
              <a:rPr lang="es"/>
              <a:t> y </a:t>
            </a:r>
            <a:r>
              <a:rPr lang="es" u="sng"/>
              <a:t>no ordenadas</a:t>
            </a:r>
            <a:r>
              <a:rPr lang="es"/>
              <a:t> y se aplican modificando sus estilos con </a:t>
            </a:r>
            <a:r>
              <a:rPr b="1" lang="es">
                <a:solidFill>
                  <a:srgbClr val="377BC7"/>
                </a:solidFill>
              </a:rPr>
              <a:t>CSS</a:t>
            </a:r>
            <a:r>
              <a:rPr lang="es"/>
              <a:t> por eso los veremos más adelante.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587" y="2098100"/>
            <a:ext cx="6514825" cy="18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432025" y="4218575"/>
            <a:ext cx="8280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900"/>
              <a:t>Referencia: </a:t>
            </a:r>
            <a:r>
              <a:rPr lang="es" sz="900" u="sng">
                <a:solidFill>
                  <a:schemeClr val="hlink"/>
                </a:solidFill>
                <a:hlinkClick r:id="rId4"/>
              </a:rPr>
              <a:t>https://www.w3schools.com/css/css_list.asp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