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Bukhari Script" panose="020B0604020202020204" charset="0"/>
      <p:regular r:id="rId14"/>
    </p:embeddedFont>
    <p:embeddedFont>
      <p:font typeface="Inter Bold" panose="020B0604020202020204" charset="0"/>
      <p:regular r:id="rId15"/>
    </p:embeddedFont>
    <p:embeddedFont>
      <p:font typeface="Roboto" panose="02000000000000000000" pitchFamily="2" charset="0"/>
      <p:regular r:id="rId16"/>
    </p:embeddedFont>
    <p:embeddedFont>
      <p:font typeface="Roboto Bold" panose="02000000000000000000" charset="0"/>
      <p:regular r:id="rId17"/>
    </p:embeddedFont>
    <p:embeddedFont>
      <p:font typeface="Roboto Bold Italics" panose="020B0604020202020204" charset="0"/>
      <p:regular r:id="rId18"/>
    </p:embeddedFont>
    <p:embeddedFont>
      <p:font typeface="Roboto Italics"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90147"/>
        </a:solidFill>
        <a:effectLst/>
      </p:bgPr>
    </p:bg>
    <p:spTree>
      <p:nvGrpSpPr>
        <p:cNvPr id="1" name=""/>
        <p:cNvGrpSpPr/>
        <p:nvPr/>
      </p:nvGrpSpPr>
      <p:grpSpPr>
        <a:xfrm>
          <a:off x="0" y="0"/>
          <a:ext cx="0" cy="0"/>
          <a:chOff x="0" y="0"/>
          <a:chExt cx="0" cy="0"/>
        </a:xfrm>
      </p:grpSpPr>
      <p:grpSp>
        <p:nvGrpSpPr>
          <p:cNvPr id="4" name="Group 4"/>
          <p:cNvGrpSpPr/>
          <p:nvPr/>
        </p:nvGrpSpPr>
        <p:grpSpPr>
          <a:xfrm>
            <a:off x="1312718" y="9258300"/>
            <a:ext cx="4392025" cy="763702"/>
            <a:chOff x="0" y="0"/>
            <a:chExt cx="1156747" cy="201140"/>
          </a:xfrm>
        </p:grpSpPr>
        <p:sp>
          <p:nvSpPr>
            <p:cNvPr id="5" name="Freeform 5"/>
            <p:cNvSpPr/>
            <p:nvPr/>
          </p:nvSpPr>
          <p:spPr>
            <a:xfrm>
              <a:off x="0" y="0"/>
              <a:ext cx="1156747" cy="201140"/>
            </a:xfrm>
            <a:custGeom>
              <a:avLst/>
              <a:gdLst/>
              <a:ahLst/>
              <a:cxnLst/>
              <a:rect l="l" t="t" r="r" b="b"/>
              <a:pathLst>
                <a:path w="1156747" h="201140">
                  <a:moveTo>
                    <a:pt x="100570" y="0"/>
                  </a:moveTo>
                  <a:lnTo>
                    <a:pt x="1056178" y="0"/>
                  </a:lnTo>
                  <a:cubicBezTo>
                    <a:pt x="1111721" y="0"/>
                    <a:pt x="1156747" y="45027"/>
                    <a:pt x="1156747" y="100570"/>
                  </a:cubicBezTo>
                  <a:lnTo>
                    <a:pt x="1156747" y="100570"/>
                  </a:lnTo>
                  <a:cubicBezTo>
                    <a:pt x="1156747" y="156113"/>
                    <a:pt x="1111721" y="201140"/>
                    <a:pt x="1056178" y="201140"/>
                  </a:cubicBezTo>
                  <a:lnTo>
                    <a:pt x="100570" y="201140"/>
                  </a:lnTo>
                  <a:cubicBezTo>
                    <a:pt x="45027" y="201140"/>
                    <a:pt x="0" y="156113"/>
                    <a:pt x="0" y="100570"/>
                  </a:cubicBezTo>
                  <a:lnTo>
                    <a:pt x="0" y="100570"/>
                  </a:lnTo>
                  <a:cubicBezTo>
                    <a:pt x="0" y="45027"/>
                    <a:pt x="45027" y="0"/>
                    <a:pt x="100570" y="0"/>
                  </a:cubicBezTo>
                  <a:close/>
                </a:path>
              </a:pathLst>
            </a:custGeom>
            <a:solidFill>
              <a:srgbClr val="000000">
                <a:alpha val="0"/>
              </a:srgbClr>
            </a:solidFill>
            <a:ln w="38100" cap="rnd">
              <a:solidFill>
                <a:srgbClr val="FD696E"/>
              </a:solidFill>
              <a:prstDash val="solid"/>
              <a:round/>
            </a:ln>
          </p:spPr>
        </p:sp>
        <p:sp>
          <p:nvSpPr>
            <p:cNvPr id="6" name="TextBox 6"/>
            <p:cNvSpPr txBox="1"/>
            <p:nvPr/>
          </p:nvSpPr>
          <p:spPr>
            <a:xfrm>
              <a:off x="0" y="-66675"/>
              <a:ext cx="1156747" cy="267815"/>
            </a:xfrm>
            <a:prstGeom prst="rect">
              <a:avLst/>
            </a:prstGeom>
          </p:spPr>
          <p:txBody>
            <a:bodyPr lIns="50800" tIns="50800" rIns="50800" bIns="50800" rtlCol="0" anchor="ctr"/>
            <a:lstStyle/>
            <a:p>
              <a:pPr algn="ctr">
                <a:lnSpc>
                  <a:spcPts val="3295"/>
                </a:lnSpc>
              </a:pPr>
              <a:endParaRPr/>
            </a:p>
          </p:txBody>
        </p:sp>
      </p:grpSp>
      <p:sp>
        <p:nvSpPr>
          <p:cNvPr id="7" name="AutoShape 7"/>
          <p:cNvSpPr/>
          <p:nvPr/>
        </p:nvSpPr>
        <p:spPr>
          <a:xfrm flipV="1">
            <a:off x="4646316" y="9258300"/>
            <a:ext cx="596327" cy="0"/>
          </a:xfrm>
          <a:prstGeom prst="line">
            <a:avLst/>
          </a:prstGeom>
          <a:ln w="38100" cap="flat">
            <a:solidFill>
              <a:srgbClr val="FFFFFF"/>
            </a:solidFill>
            <a:prstDash val="solid"/>
            <a:headEnd type="none" w="sm" len="sm"/>
            <a:tailEnd type="arrow" w="med" len="sm"/>
          </a:ln>
        </p:spPr>
      </p:sp>
      <p:sp>
        <p:nvSpPr>
          <p:cNvPr id="8" name="Freeform 8"/>
          <p:cNvSpPr/>
          <p:nvPr/>
        </p:nvSpPr>
        <p:spPr>
          <a:xfrm>
            <a:off x="0" y="-246996"/>
            <a:ext cx="18609269" cy="10533996"/>
          </a:xfrm>
          <a:custGeom>
            <a:avLst/>
            <a:gdLst/>
            <a:ahLst/>
            <a:cxnLst/>
            <a:rect l="l" t="t" r="r" b="b"/>
            <a:pathLst>
              <a:path w="18609269" h="10533996">
                <a:moveTo>
                  <a:pt x="0" y="0"/>
                </a:moveTo>
                <a:lnTo>
                  <a:pt x="18609269" y="0"/>
                </a:lnTo>
                <a:lnTo>
                  <a:pt x="18609269" y="10533996"/>
                </a:lnTo>
                <a:lnTo>
                  <a:pt x="0" y="10533996"/>
                </a:lnTo>
                <a:lnTo>
                  <a:pt x="0" y="0"/>
                </a:lnTo>
                <a:close/>
              </a:path>
            </a:pathLst>
          </a:custGeom>
          <a:blipFill>
            <a:blip r:embed="rId2"/>
            <a:stretch>
              <a:fillRect l="-19741" t="-11465" b="-6994"/>
            </a:stretch>
          </a:blipFill>
        </p:spPr>
      </p:sp>
      <p:sp>
        <p:nvSpPr>
          <p:cNvPr id="9" name="TextBox 9"/>
          <p:cNvSpPr txBox="1"/>
          <p:nvPr/>
        </p:nvSpPr>
        <p:spPr>
          <a:xfrm>
            <a:off x="-609600" y="9602859"/>
            <a:ext cx="6845685" cy="667940"/>
          </a:xfrm>
          <a:prstGeom prst="rect">
            <a:avLst/>
          </a:prstGeom>
        </p:spPr>
        <p:txBody>
          <a:bodyPr wrap="square" lIns="0" tIns="0" rIns="0" bIns="0" rtlCol="0" anchor="t">
            <a:spAutoFit/>
          </a:bodyPr>
          <a:lstStyle/>
          <a:p>
            <a:pPr algn="ctr">
              <a:lnSpc>
                <a:spcPts val="5646"/>
              </a:lnSpc>
              <a:spcBef>
                <a:spcPct val="0"/>
              </a:spcBef>
            </a:pPr>
            <a:r>
              <a:rPr lang="en-US" sz="4033" b="1" spc="120" dirty="0">
                <a:solidFill>
                  <a:srgbClr val="090147"/>
                </a:solidFill>
                <a:latin typeface="Roboto Bold"/>
                <a:ea typeface="Roboto Bold"/>
                <a:cs typeface="Roboto Bold"/>
                <a:sym typeface="Roboto Bold"/>
              </a:rPr>
              <a:t>Sahil Raghuwanshi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sp>
        <p:nvSpPr>
          <p:cNvPr id="2" name="Freeform 2"/>
          <p:cNvSpPr/>
          <p:nvPr/>
        </p:nvSpPr>
        <p:spPr>
          <a:xfrm>
            <a:off x="1028700" y="1629552"/>
            <a:ext cx="3766701" cy="8223154"/>
          </a:xfrm>
          <a:custGeom>
            <a:avLst/>
            <a:gdLst/>
            <a:ahLst/>
            <a:cxnLst/>
            <a:rect l="l" t="t" r="r" b="b"/>
            <a:pathLst>
              <a:path w="3766701" h="8223154">
                <a:moveTo>
                  <a:pt x="0" y="0"/>
                </a:moveTo>
                <a:lnTo>
                  <a:pt x="3766701" y="0"/>
                </a:lnTo>
                <a:lnTo>
                  <a:pt x="3766701" y="8223153"/>
                </a:lnTo>
                <a:lnTo>
                  <a:pt x="0" y="8223153"/>
                </a:lnTo>
                <a:lnTo>
                  <a:pt x="0" y="0"/>
                </a:lnTo>
                <a:close/>
              </a:path>
            </a:pathLst>
          </a:custGeom>
          <a:blipFill>
            <a:blip r:embed="rId2"/>
            <a:stretch>
              <a:fillRect t="-929" r="-3585" b="-929"/>
            </a:stretch>
          </a:blipFill>
        </p:spPr>
      </p:sp>
      <p:sp>
        <p:nvSpPr>
          <p:cNvPr id="3" name="Freeform 3"/>
          <p:cNvSpPr/>
          <p:nvPr/>
        </p:nvSpPr>
        <p:spPr>
          <a:xfrm>
            <a:off x="5988112" y="1346799"/>
            <a:ext cx="3292159" cy="8505906"/>
          </a:xfrm>
          <a:custGeom>
            <a:avLst/>
            <a:gdLst/>
            <a:ahLst/>
            <a:cxnLst/>
            <a:rect l="l" t="t" r="r" b="b"/>
            <a:pathLst>
              <a:path w="3292159" h="8505906">
                <a:moveTo>
                  <a:pt x="0" y="0"/>
                </a:moveTo>
                <a:lnTo>
                  <a:pt x="3292159" y="0"/>
                </a:lnTo>
                <a:lnTo>
                  <a:pt x="3292159" y="8505906"/>
                </a:lnTo>
                <a:lnTo>
                  <a:pt x="0" y="8505906"/>
                </a:lnTo>
                <a:lnTo>
                  <a:pt x="0" y="0"/>
                </a:lnTo>
                <a:close/>
              </a:path>
            </a:pathLst>
          </a:custGeom>
          <a:blipFill>
            <a:blip r:embed="rId3"/>
            <a:stretch>
              <a:fillRect t="-1162" b="-1909"/>
            </a:stretch>
          </a:blipFill>
        </p:spPr>
      </p:sp>
      <p:grpSp>
        <p:nvGrpSpPr>
          <p:cNvPr id="4" name="Group 4"/>
          <p:cNvGrpSpPr/>
          <p:nvPr/>
        </p:nvGrpSpPr>
        <p:grpSpPr>
          <a:xfrm>
            <a:off x="5988112" y="2159807"/>
            <a:ext cx="3603831" cy="3761401"/>
            <a:chOff x="0" y="0"/>
            <a:chExt cx="949157" cy="990657"/>
          </a:xfrm>
        </p:grpSpPr>
        <p:sp>
          <p:nvSpPr>
            <p:cNvPr id="5" name="Freeform 5"/>
            <p:cNvSpPr/>
            <p:nvPr/>
          </p:nvSpPr>
          <p:spPr>
            <a:xfrm>
              <a:off x="0" y="0"/>
              <a:ext cx="949157" cy="990657"/>
            </a:xfrm>
            <a:custGeom>
              <a:avLst/>
              <a:gdLst/>
              <a:ahLst/>
              <a:cxnLst/>
              <a:rect l="l" t="t" r="r" b="b"/>
              <a:pathLst>
                <a:path w="949157" h="990657">
                  <a:moveTo>
                    <a:pt x="0" y="0"/>
                  </a:moveTo>
                  <a:lnTo>
                    <a:pt x="949157" y="0"/>
                  </a:lnTo>
                  <a:lnTo>
                    <a:pt x="949157" y="990657"/>
                  </a:lnTo>
                  <a:lnTo>
                    <a:pt x="0" y="990657"/>
                  </a:lnTo>
                  <a:close/>
                </a:path>
              </a:pathLst>
            </a:custGeom>
            <a:solidFill>
              <a:srgbClr val="000000">
                <a:alpha val="0"/>
              </a:srgbClr>
            </a:solidFill>
            <a:ln w="38100" cap="sq">
              <a:solidFill>
                <a:srgbClr val="000000"/>
              </a:solidFill>
              <a:prstDash val="dash"/>
              <a:miter/>
            </a:ln>
          </p:spPr>
        </p:sp>
        <p:sp>
          <p:nvSpPr>
            <p:cNvPr id="6" name="TextBox 6"/>
            <p:cNvSpPr txBox="1"/>
            <p:nvPr/>
          </p:nvSpPr>
          <p:spPr>
            <a:xfrm>
              <a:off x="0" y="-47625"/>
              <a:ext cx="949157" cy="1038282"/>
            </a:xfrm>
            <a:prstGeom prst="rect">
              <a:avLst/>
            </a:prstGeom>
          </p:spPr>
          <p:txBody>
            <a:bodyPr lIns="50800" tIns="50800" rIns="50800" bIns="50800" rtlCol="0" anchor="ctr"/>
            <a:lstStyle/>
            <a:p>
              <a:pPr algn="ctr">
                <a:lnSpc>
                  <a:spcPts val="3482"/>
                </a:lnSpc>
              </a:pPr>
              <a:endParaRPr/>
            </a:p>
          </p:txBody>
        </p:sp>
      </p:grpSp>
      <p:sp>
        <p:nvSpPr>
          <p:cNvPr id="7" name="AutoShape 7"/>
          <p:cNvSpPr/>
          <p:nvPr/>
        </p:nvSpPr>
        <p:spPr>
          <a:xfrm flipV="1">
            <a:off x="4795401" y="4040508"/>
            <a:ext cx="1192711" cy="1700620"/>
          </a:xfrm>
          <a:prstGeom prst="line">
            <a:avLst/>
          </a:prstGeom>
          <a:ln w="38100" cap="flat">
            <a:solidFill>
              <a:srgbClr val="000000"/>
            </a:solidFill>
            <a:prstDash val="solid"/>
            <a:headEnd type="none" w="sm" len="sm"/>
            <a:tailEnd type="triangle" w="lg" len="med"/>
          </a:ln>
        </p:spPr>
      </p:sp>
      <p:sp>
        <p:nvSpPr>
          <p:cNvPr id="8" name="TextBox 8"/>
          <p:cNvSpPr txBox="1"/>
          <p:nvPr/>
        </p:nvSpPr>
        <p:spPr>
          <a:xfrm>
            <a:off x="9971947" y="987521"/>
            <a:ext cx="8023422" cy="8309290"/>
          </a:xfrm>
          <a:prstGeom prst="rect">
            <a:avLst/>
          </a:prstGeom>
        </p:spPr>
        <p:txBody>
          <a:bodyPr lIns="0" tIns="0" rIns="0" bIns="0" rtlCol="0" anchor="t">
            <a:spAutoFit/>
          </a:bodyPr>
          <a:lstStyle/>
          <a:p>
            <a:pPr algn="l">
              <a:lnSpc>
                <a:spcPts val="3482"/>
              </a:lnSpc>
            </a:pPr>
            <a:r>
              <a:rPr lang="en-US" sz="2487" spc="74">
                <a:solidFill>
                  <a:srgbClr val="000000"/>
                </a:solidFill>
                <a:latin typeface="Roboto"/>
                <a:ea typeface="Roboto"/>
                <a:cs typeface="Roboto"/>
                <a:sym typeface="Roboto"/>
              </a:rPr>
              <a:t>         </a:t>
            </a:r>
            <a:r>
              <a:rPr lang="en-US" sz="2487" b="1" spc="74">
                <a:solidFill>
                  <a:srgbClr val="000000"/>
                </a:solidFill>
                <a:latin typeface="Roboto Bold"/>
                <a:ea typeface="Roboto Bold"/>
                <a:cs typeface="Roboto Bold"/>
                <a:sym typeface="Roboto Bold"/>
              </a:rPr>
              <a:t>Proposed Solution: 'Sunday Sale' Feature</a:t>
            </a:r>
          </a:p>
          <a:p>
            <a:pPr algn="l">
              <a:lnSpc>
                <a:spcPts val="3482"/>
              </a:lnSpc>
              <a:spcBef>
                <a:spcPct val="0"/>
              </a:spcBef>
            </a:pPr>
            <a:r>
              <a:rPr lang="en-US" sz="2487" spc="74">
                <a:solidFill>
                  <a:srgbClr val="000000"/>
                </a:solidFill>
                <a:latin typeface="Roboto"/>
                <a:ea typeface="Roboto"/>
                <a:cs typeface="Roboto"/>
                <a:sym typeface="Roboto"/>
              </a:rPr>
              <a:t>To enhance user engagement, improve AOV, and strengthen customer loyalty, Blinkit will introduce a dedicated 'Sunday Sale' feature. This initiative will offer attractive deals and discounts across various product categories every Sunday, encouraging users to spend more time on the platform and increase their purchase volume.</a:t>
            </a:r>
          </a:p>
          <a:p>
            <a:pPr algn="l">
              <a:lnSpc>
                <a:spcPts val="3482"/>
              </a:lnSpc>
              <a:spcBef>
                <a:spcPct val="0"/>
              </a:spcBef>
            </a:pPr>
            <a:endParaRPr lang="en-US" sz="2487" spc="74">
              <a:solidFill>
                <a:srgbClr val="000000"/>
              </a:solidFill>
              <a:latin typeface="Roboto"/>
              <a:ea typeface="Roboto"/>
              <a:cs typeface="Roboto"/>
              <a:sym typeface="Roboto"/>
            </a:endParaRPr>
          </a:p>
          <a:p>
            <a:pPr algn="l">
              <a:lnSpc>
                <a:spcPts val="3482"/>
              </a:lnSpc>
              <a:spcBef>
                <a:spcPct val="0"/>
              </a:spcBef>
            </a:pPr>
            <a:r>
              <a:rPr lang="en-US" sz="2487" spc="74">
                <a:solidFill>
                  <a:srgbClr val="000000"/>
                </a:solidFill>
                <a:latin typeface="Roboto"/>
                <a:ea typeface="Roboto"/>
                <a:cs typeface="Roboto"/>
                <a:sym typeface="Roboto"/>
              </a:rPr>
              <a:t>          </a:t>
            </a:r>
            <a:r>
              <a:rPr lang="en-US" sz="2487" b="1" spc="74">
                <a:solidFill>
                  <a:srgbClr val="000000"/>
                </a:solidFill>
                <a:latin typeface="Roboto Bold"/>
                <a:ea typeface="Roboto Bold"/>
                <a:cs typeface="Roboto Bold"/>
                <a:sym typeface="Roboto Bold"/>
              </a:rPr>
              <a:t>Rationale for Introducing 'Sunday Sale'</a:t>
            </a:r>
          </a:p>
          <a:p>
            <a:pPr marL="537071" lvl="1" indent="-268536" algn="l">
              <a:lnSpc>
                <a:spcPts val="3482"/>
              </a:lnSpc>
              <a:spcBef>
                <a:spcPct val="0"/>
              </a:spcBef>
              <a:buFont typeface="Arial"/>
              <a:buChar char="•"/>
            </a:pPr>
            <a:r>
              <a:rPr lang="en-US" sz="2487" b="1" spc="74">
                <a:solidFill>
                  <a:srgbClr val="000000"/>
                </a:solidFill>
                <a:latin typeface="Roboto Bold"/>
                <a:ea typeface="Roboto Bold"/>
                <a:cs typeface="Roboto Bold"/>
                <a:sym typeface="Roboto Bold"/>
              </a:rPr>
              <a:t>User Behavior Insight</a:t>
            </a:r>
            <a:r>
              <a:rPr lang="en-US" sz="2487" spc="74">
                <a:solidFill>
                  <a:srgbClr val="000000"/>
                </a:solidFill>
                <a:latin typeface="Roboto"/>
                <a:ea typeface="Roboto"/>
                <a:cs typeface="Roboto"/>
                <a:sym typeface="Roboto"/>
              </a:rPr>
              <a:t>: During weekdays, users typically prioritize urgent or essential purchases, limiting browsing time and resulting in lower AOV.</a:t>
            </a:r>
          </a:p>
          <a:p>
            <a:pPr marL="537071" lvl="1" indent="-268536" algn="l">
              <a:lnSpc>
                <a:spcPts val="3482"/>
              </a:lnSpc>
              <a:spcBef>
                <a:spcPct val="0"/>
              </a:spcBef>
              <a:buFont typeface="Arial"/>
              <a:buChar char="•"/>
            </a:pPr>
            <a:r>
              <a:rPr lang="en-US" sz="2487" b="1" spc="74">
                <a:solidFill>
                  <a:srgbClr val="000000"/>
                </a:solidFill>
                <a:latin typeface="Roboto Bold"/>
                <a:ea typeface="Roboto Bold"/>
                <a:cs typeface="Roboto Bold"/>
                <a:sym typeface="Roboto Bold"/>
              </a:rPr>
              <a:t>Sunday Advantage</a:t>
            </a:r>
            <a:r>
              <a:rPr lang="en-US" sz="2487" spc="74">
                <a:solidFill>
                  <a:srgbClr val="000000"/>
                </a:solidFill>
                <a:latin typeface="Roboto"/>
                <a:ea typeface="Roboto"/>
                <a:cs typeface="Roboto"/>
                <a:sym typeface="Roboto"/>
              </a:rPr>
              <a:t>: On Sundays, consumers are generally more relaxed, willing to explore deals, and spend more time on shopping platforms. Leveraging this behavioral pattern can maximize engagement and increase basket size.</a:t>
            </a:r>
          </a:p>
          <a:p>
            <a:pPr algn="ctr">
              <a:lnSpc>
                <a:spcPts val="3482"/>
              </a:lnSpc>
              <a:spcBef>
                <a:spcPct val="0"/>
              </a:spcBef>
            </a:pPr>
            <a:endParaRPr lang="en-US" sz="2487" spc="74">
              <a:solidFill>
                <a:srgbClr val="000000"/>
              </a:solidFill>
              <a:latin typeface="Roboto"/>
              <a:ea typeface="Roboto"/>
              <a:cs typeface="Roboto"/>
              <a:sym typeface="Roboto"/>
            </a:endParaRPr>
          </a:p>
        </p:txBody>
      </p:sp>
      <p:sp>
        <p:nvSpPr>
          <p:cNvPr id="9" name="TextBox 9"/>
          <p:cNvSpPr txBox="1"/>
          <p:nvPr/>
        </p:nvSpPr>
        <p:spPr>
          <a:xfrm>
            <a:off x="452794" y="197729"/>
            <a:ext cx="6502361" cy="590231"/>
          </a:xfrm>
          <a:prstGeom prst="rect">
            <a:avLst/>
          </a:prstGeom>
        </p:spPr>
        <p:txBody>
          <a:bodyPr lIns="0" tIns="0" rIns="0" bIns="0" rtlCol="0" anchor="t">
            <a:spAutoFit/>
          </a:bodyPr>
          <a:lstStyle/>
          <a:p>
            <a:pPr algn="ctr">
              <a:lnSpc>
                <a:spcPts val="4742"/>
              </a:lnSpc>
              <a:spcBef>
                <a:spcPct val="0"/>
              </a:spcBef>
            </a:pPr>
            <a:r>
              <a:rPr lang="en-US" sz="3387" b="1" spc="101">
                <a:solidFill>
                  <a:srgbClr val="004AAD"/>
                </a:solidFill>
                <a:latin typeface="Roboto Bold"/>
                <a:ea typeface="Roboto Bold"/>
                <a:cs typeface="Roboto Bold"/>
                <a:sym typeface="Roboto Bold"/>
              </a:rPr>
              <a:t>SOLUTION AND WIREFRAMING</a:t>
            </a:r>
            <a:r>
              <a:rPr lang="en-US" sz="3387" spc="101">
                <a:solidFill>
                  <a:srgbClr val="004AAD"/>
                </a:solidFill>
                <a:latin typeface="Roboto"/>
                <a:ea typeface="Roboto"/>
                <a:cs typeface="Roboto"/>
                <a:sym typeface="Roboto"/>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sp>
        <p:nvSpPr>
          <p:cNvPr id="2" name="TextBox 2"/>
          <p:cNvSpPr txBox="1"/>
          <p:nvPr/>
        </p:nvSpPr>
        <p:spPr>
          <a:xfrm>
            <a:off x="1028700" y="551617"/>
            <a:ext cx="16230600" cy="9218422"/>
          </a:xfrm>
          <a:prstGeom prst="rect">
            <a:avLst/>
          </a:prstGeom>
        </p:spPr>
        <p:txBody>
          <a:bodyPr lIns="0" tIns="0" rIns="0" bIns="0" rtlCol="0" anchor="t">
            <a:spAutoFit/>
          </a:bodyPr>
          <a:lstStyle/>
          <a:p>
            <a:pPr algn="l">
              <a:lnSpc>
                <a:spcPts val="4297"/>
              </a:lnSpc>
            </a:pPr>
            <a:r>
              <a:rPr lang="en-US" sz="3069" spc="92">
                <a:solidFill>
                  <a:srgbClr val="000000"/>
                </a:solidFill>
                <a:latin typeface="Roboto"/>
                <a:ea typeface="Roboto"/>
                <a:cs typeface="Roboto"/>
                <a:sym typeface="Roboto"/>
              </a:rPr>
              <a:t>                                                         </a:t>
            </a:r>
            <a:r>
              <a:rPr lang="en-US" sz="3069" b="1" spc="92">
                <a:solidFill>
                  <a:srgbClr val="000000"/>
                </a:solidFill>
                <a:latin typeface="Roboto Bold"/>
                <a:ea typeface="Roboto Bold"/>
                <a:cs typeface="Roboto Bold"/>
                <a:sym typeface="Roboto Bold"/>
              </a:rPr>
              <a:t>Execution Strategy</a:t>
            </a:r>
          </a:p>
          <a:p>
            <a:pPr marL="662811" lvl="1" indent="-331405" algn="l">
              <a:lnSpc>
                <a:spcPts val="4297"/>
              </a:lnSpc>
              <a:buAutoNum type="arabicPeriod"/>
            </a:pPr>
            <a:r>
              <a:rPr lang="en-US" sz="3069" b="1" i="1" spc="92">
                <a:solidFill>
                  <a:srgbClr val="000000"/>
                </a:solidFill>
                <a:latin typeface="Roboto Bold Italics"/>
                <a:ea typeface="Roboto Bold Italics"/>
                <a:cs typeface="Roboto Bold Italics"/>
                <a:sym typeface="Roboto Bold Italics"/>
              </a:rPr>
              <a:t>Curated Offers:</a:t>
            </a:r>
            <a:r>
              <a:rPr lang="en-US" sz="3069" i="1" spc="92">
                <a:solidFill>
                  <a:srgbClr val="000000"/>
                </a:solidFill>
                <a:latin typeface="Roboto Italics"/>
                <a:ea typeface="Roboto Italics"/>
                <a:cs typeface="Roboto Italics"/>
                <a:sym typeface="Roboto Italics"/>
              </a:rPr>
              <a:t> Highlight popular categories such as snacks, beverages, household essentials, and personal care with dynamic discounts.</a:t>
            </a:r>
          </a:p>
          <a:p>
            <a:pPr marL="662811" lvl="1" indent="-331405" algn="l">
              <a:lnSpc>
                <a:spcPts val="4297"/>
              </a:lnSpc>
              <a:buAutoNum type="arabicPeriod"/>
            </a:pPr>
            <a:r>
              <a:rPr lang="en-US" sz="3069" b="1" i="1" spc="92">
                <a:solidFill>
                  <a:srgbClr val="000000"/>
                </a:solidFill>
                <a:latin typeface="Roboto Bold Italics"/>
                <a:ea typeface="Roboto Bold Italics"/>
                <a:cs typeface="Roboto Bold Italics"/>
                <a:sym typeface="Roboto Bold Italics"/>
              </a:rPr>
              <a:t>Gamified Experience</a:t>
            </a:r>
            <a:r>
              <a:rPr lang="en-US" sz="3069" i="1" spc="92">
                <a:solidFill>
                  <a:srgbClr val="000000"/>
                </a:solidFill>
                <a:latin typeface="Roboto Italics"/>
                <a:ea typeface="Roboto Italics"/>
                <a:cs typeface="Roboto Italics"/>
                <a:sym typeface="Roboto Italics"/>
              </a:rPr>
              <a:t>: Introduce interactive elements like 'Spin the Wheel' for bonus discounts to boost excitement.</a:t>
            </a:r>
          </a:p>
          <a:p>
            <a:pPr marL="662811" lvl="1" indent="-331405" algn="l">
              <a:lnSpc>
                <a:spcPts val="4297"/>
              </a:lnSpc>
              <a:buAutoNum type="arabicPeriod"/>
            </a:pPr>
            <a:r>
              <a:rPr lang="en-US" sz="3069" b="1" i="1" spc="92">
                <a:solidFill>
                  <a:srgbClr val="000000"/>
                </a:solidFill>
                <a:latin typeface="Roboto Bold Italics"/>
                <a:ea typeface="Roboto Bold Italics"/>
                <a:cs typeface="Roboto Bold Italics"/>
                <a:sym typeface="Roboto Bold Italics"/>
              </a:rPr>
              <a:t>Exclusive Time Slots</a:t>
            </a:r>
            <a:r>
              <a:rPr lang="en-US" sz="3069" i="1" spc="92">
                <a:solidFill>
                  <a:srgbClr val="000000"/>
                </a:solidFill>
                <a:latin typeface="Roboto Italics"/>
                <a:ea typeface="Roboto Italics"/>
                <a:cs typeface="Roboto Italics"/>
                <a:sym typeface="Roboto Italics"/>
              </a:rPr>
              <a:t>: Implement 'Flash Deals' during peak browsing hours (e.g., 12 PM to 6 PM) to drive urgency.</a:t>
            </a:r>
          </a:p>
          <a:p>
            <a:pPr marL="662811" lvl="1" indent="-331405" algn="l">
              <a:lnSpc>
                <a:spcPts val="4297"/>
              </a:lnSpc>
              <a:spcBef>
                <a:spcPct val="0"/>
              </a:spcBef>
              <a:buAutoNum type="arabicPeriod"/>
            </a:pPr>
            <a:r>
              <a:rPr lang="en-US" sz="3069" b="1" i="1" spc="92">
                <a:solidFill>
                  <a:srgbClr val="000000"/>
                </a:solidFill>
                <a:latin typeface="Roboto Bold Italics"/>
                <a:ea typeface="Roboto Bold Italics"/>
                <a:cs typeface="Roboto Bold Italics"/>
                <a:sym typeface="Roboto Bold Italics"/>
              </a:rPr>
              <a:t>Personalized Recommendations</a:t>
            </a:r>
            <a:r>
              <a:rPr lang="en-US" sz="3069" i="1" spc="92">
                <a:solidFill>
                  <a:srgbClr val="000000"/>
                </a:solidFill>
                <a:latin typeface="Roboto Italics"/>
                <a:ea typeface="Roboto Italics"/>
                <a:cs typeface="Roboto Italics"/>
                <a:sym typeface="Roboto Italics"/>
              </a:rPr>
              <a:t>: Leverage user data to showcase customized product bundles, encouraging bulk purchases.</a:t>
            </a:r>
          </a:p>
          <a:p>
            <a:pPr algn="l">
              <a:lnSpc>
                <a:spcPts val="4297"/>
              </a:lnSpc>
              <a:spcBef>
                <a:spcPct val="0"/>
              </a:spcBef>
            </a:pPr>
            <a:endParaRPr lang="en-US" sz="3069" i="1" spc="92">
              <a:solidFill>
                <a:srgbClr val="000000"/>
              </a:solidFill>
              <a:latin typeface="Roboto Italics"/>
              <a:ea typeface="Roboto Italics"/>
              <a:cs typeface="Roboto Italics"/>
              <a:sym typeface="Roboto Italics"/>
            </a:endParaRPr>
          </a:p>
          <a:p>
            <a:pPr algn="ctr">
              <a:lnSpc>
                <a:spcPts val="4297"/>
              </a:lnSpc>
              <a:spcBef>
                <a:spcPct val="0"/>
              </a:spcBef>
            </a:pPr>
            <a:r>
              <a:rPr lang="en-US" sz="3069" b="1" spc="92">
                <a:solidFill>
                  <a:srgbClr val="000000"/>
                </a:solidFill>
                <a:latin typeface="Roboto Bold"/>
                <a:ea typeface="Roboto Bold"/>
                <a:cs typeface="Roboto Bold"/>
                <a:sym typeface="Roboto Bold"/>
              </a:rPr>
              <a:t>Key Performance Indicators (KPIs)</a:t>
            </a:r>
          </a:p>
          <a:p>
            <a:pPr marL="662811" lvl="1" indent="-331405" algn="l">
              <a:lnSpc>
                <a:spcPts val="4297"/>
              </a:lnSpc>
              <a:spcBef>
                <a:spcPct val="0"/>
              </a:spcBef>
              <a:buFont typeface="Arial"/>
              <a:buChar char="•"/>
            </a:pPr>
            <a:r>
              <a:rPr lang="en-US" sz="3069" b="1" i="1" spc="92">
                <a:solidFill>
                  <a:srgbClr val="000000"/>
                </a:solidFill>
                <a:latin typeface="Roboto Bold Italics"/>
                <a:ea typeface="Roboto Bold Italics"/>
                <a:cs typeface="Roboto Bold Italics"/>
                <a:sym typeface="Roboto Bold Italics"/>
              </a:rPr>
              <a:t>AOV Growth</a:t>
            </a:r>
            <a:r>
              <a:rPr lang="en-US" sz="3069" i="1" spc="92">
                <a:solidFill>
                  <a:srgbClr val="000000"/>
                </a:solidFill>
                <a:latin typeface="Roboto Italics"/>
                <a:ea typeface="Roboto Italics"/>
                <a:cs typeface="Roboto Italics"/>
                <a:sym typeface="Roboto Italics"/>
              </a:rPr>
              <a:t>: Track the percentage increase in order values during and after the 'Sunday Sale' campaign.</a:t>
            </a:r>
          </a:p>
          <a:p>
            <a:pPr marL="662811" lvl="1" indent="-331405" algn="l">
              <a:lnSpc>
                <a:spcPts val="4297"/>
              </a:lnSpc>
              <a:spcBef>
                <a:spcPct val="0"/>
              </a:spcBef>
              <a:buFont typeface="Arial"/>
              <a:buChar char="•"/>
            </a:pPr>
            <a:r>
              <a:rPr lang="en-US" sz="3069" b="1" i="1" spc="92">
                <a:solidFill>
                  <a:srgbClr val="000000"/>
                </a:solidFill>
                <a:latin typeface="Roboto Bold Italics"/>
                <a:ea typeface="Roboto Bold Italics"/>
                <a:cs typeface="Roboto Bold Italics"/>
                <a:sym typeface="Roboto Bold Italics"/>
              </a:rPr>
              <a:t>User Engagement</a:t>
            </a:r>
            <a:r>
              <a:rPr lang="en-US" sz="3069" i="1" spc="92">
                <a:solidFill>
                  <a:srgbClr val="000000"/>
                </a:solidFill>
                <a:latin typeface="Roboto Italics"/>
                <a:ea typeface="Roboto Italics"/>
                <a:cs typeface="Roboto Italics"/>
                <a:sym typeface="Roboto Italics"/>
              </a:rPr>
              <a:t>: Monitor session duration and click-through rates on promotional banners.</a:t>
            </a:r>
          </a:p>
          <a:p>
            <a:pPr marL="662811" lvl="1" indent="-331405" algn="l">
              <a:lnSpc>
                <a:spcPts val="4297"/>
              </a:lnSpc>
              <a:spcBef>
                <a:spcPct val="0"/>
              </a:spcBef>
              <a:buFont typeface="Arial"/>
              <a:buChar char="•"/>
            </a:pPr>
            <a:r>
              <a:rPr lang="en-US" sz="3069" b="1" i="1" spc="92">
                <a:solidFill>
                  <a:srgbClr val="000000"/>
                </a:solidFill>
                <a:latin typeface="Roboto Bold Italics"/>
                <a:ea typeface="Roboto Bold Italics"/>
                <a:cs typeface="Roboto Bold Italics"/>
                <a:sym typeface="Roboto Bold Italics"/>
              </a:rPr>
              <a:t>Customer Retention</a:t>
            </a:r>
            <a:r>
              <a:rPr lang="en-US" sz="3069" i="1" spc="92">
                <a:solidFill>
                  <a:srgbClr val="000000"/>
                </a:solidFill>
                <a:latin typeface="Roboto Italics"/>
                <a:ea typeface="Roboto Italics"/>
                <a:cs typeface="Roboto Italics"/>
                <a:sym typeface="Roboto Italics"/>
              </a:rPr>
              <a:t>: Measure repeat purchase rates over multiple sale cycles.</a:t>
            </a:r>
          </a:p>
          <a:p>
            <a:pPr algn="l">
              <a:lnSpc>
                <a:spcPts val="4297"/>
              </a:lnSpc>
              <a:spcBef>
                <a:spcPct val="0"/>
              </a:spcBef>
            </a:pPr>
            <a:endParaRPr lang="en-US" sz="3069" i="1" spc="92">
              <a:solidFill>
                <a:srgbClr val="000000"/>
              </a:solidFill>
              <a:latin typeface="Roboto Italics"/>
              <a:ea typeface="Roboto Italics"/>
              <a:cs typeface="Roboto Italics"/>
              <a:sym typeface="Roboto Itali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grpSp>
        <p:nvGrpSpPr>
          <p:cNvPr id="2" name="Group 2"/>
          <p:cNvGrpSpPr/>
          <p:nvPr/>
        </p:nvGrpSpPr>
        <p:grpSpPr>
          <a:xfrm>
            <a:off x="3729755" y="1478918"/>
            <a:ext cx="10828489" cy="7329165"/>
            <a:chOff x="0" y="0"/>
            <a:chExt cx="14437985" cy="9772219"/>
          </a:xfrm>
        </p:grpSpPr>
        <p:sp>
          <p:nvSpPr>
            <p:cNvPr id="3" name="TextBox 3"/>
            <p:cNvSpPr txBox="1"/>
            <p:nvPr/>
          </p:nvSpPr>
          <p:spPr>
            <a:xfrm rot="-592460">
              <a:off x="324577" y="1551422"/>
              <a:ext cx="13634597" cy="4125035"/>
            </a:xfrm>
            <a:prstGeom prst="rect">
              <a:avLst/>
            </a:prstGeom>
          </p:spPr>
          <p:txBody>
            <a:bodyPr lIns="0" tIns="0" rIns="0" bIns="0" rtlCol="0" anchor="t">
              <a:spAutoFit/>
            </a:bodyPr>
            <a:lstStyle/>
            <a:p>
              <a:pPr algn="ctr">
                <a:lnSpc>
                  <a:spcPts val="22455"/>
                </a:lnSpc>
                <a:spcBef>
                  <a:spcPct val="0"/>
                </a:spcBef>
              </a:pPr>
              <a:r>
                <a:rPr lang="en-US" sz="22455">
                  <a:solidFill>
                    <a:srgbClr val="F4E246"/>
                  </a:solidFill>
                  <a:latin typeface="Bukhari Script"/>
                  <a:ea typeface="Bukhari Script"/>
                  <a:cs typeface="Bukhari Script"/>
                  <a:sym typeface="Bukhari Script"/>
                </a:rPr>
                <a:t>Thank</a:t>
              </a:r>
            </a:p>
          </p:txBody>
        </p:sp>
        <p:sp>
          <p:nvSpPr>
            <p:cNvPr id="4" name="TextBox 4"/>
            <p:cNvSpPr txBox="1"/>
            <p:nvPr/>
          </p:nvSpPr>
          <p:spPr>
            <a:xfrm rot="-515361">
              <a:off x="1794515" y="5132692"/>
              <a:ext cx="12434519" cy="3731897"/>
            </a:xfrm>
            <a:prstGeom prst="rect">
              <a:avLst/>
            </a:prstGeom>
          </p:spPr>
          <p:txBody>
            <a:bodyPr lIns="0" tIns="0" rIns="0" bIns="0" rtlCol="0" anchor="t">
              <a:spAutoFit/>
            </a:bodyPr>
            <a:lstStyle/>
            <a:p>
              <a:pPr algn="ctr">
                <a:lnSpc>
                  <a:spcPts val="20210"/>
                </a:lnSpc>
                <a:spcBef>
                  <a:spcPct val="0"/>
                </a:spcBef>
              </a:pPr>
              <a:r>
                <a:rPr lang="en-US" sz="20210">
                  <a:solidFill>
                    <a:srgbClr val="F4E246"/>
                  </a:solidFill>
                  <a:latin typeface="Bukhari Script"/>
                  <a:ea typeface="Bukhari Script"/>
                  <a:cs typeface="Bukhari Script"/>
                  <a:sym typeface="Bukhari Script"/>
                </a:rPr>
                <a:t>you!</a:t>
              </a:r>
            </a:p>
          </p:txBody>
        </p:sp>
      </p:grpSp>
      <p:sp>
        <p:nvSpPr>
          <p:cNvPr id="5" name="TextBox 5"/>
          <p:cNvSpPr txBox="1"/>
          <p:nvPr/>
        </p:nvSpPr>
        <p:spPr>
          <a:xfrm>
            <a:off x="14737482" y="8835710"/>
            <a:ext cx="2814280" cy="422590"/>
          </a:xfrm>
          <a:prstGeom prst="rect">
            <a:avLst/>
          </a:prstGeom>
        </p:spPr>
        <p:txBody>
          <a:bodyPr lIns="0" tIns="0" rIns="0" bIns="0" rtlCol="0" anchor="t">
            <a:spAutoFit/>
          </a:bodyPr>
          <a:lstStyle/>
          <a:p>
            <a:pPr algn="ctr">
              <a:lnSpc>
                <a:spcPts val="3482"/>
              </a:lnSpc>
              <a:spcBef>
                <a:spcPct val="0"/>
              </a:spcBef>
            </a:pPr>
            <a:r>
              <a:rPr lang="en-US" sz="2487" spc="74">
                <a:solidFill>
                  <a:srgbClr val="000000"/>
                </a:solidFill>
                <a:latin typeface="Roboto"/>
                <a:ea typeface="Roboto"/>
                <a:cs typeface="Roboto"/>
                <a:sym typeface="Roboto"/>
              </a:rPr>
              <a:t>Sahil Raghuwanshi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sp>
        <p:nvSpPr>
          <p:cNvPr id="2" name="Freeform 2"/>
          <p:cNvSpPr/>
          <p:nvPr/>
        </p:nvSpPr>
        <p:spPr>
          <a:xfrm>
            <a:off x="-2626120" y="-1977818"/>
            <a:ext cx="5252241" cy="5244173"/>
          </a:xfrm>
          <a:custGeom>
            <a:avLst/>
            <a:gdLst/>
            <a:ahLst/>
            <a:cxnLst/>
            <a:rect l="l" t="t" r="r" b="b"/>
            <a:pathLst>
              <a:path w="5252241" h="5244173">
                <a:moveTo>
                  <a:pt x="0" y="0"/>
                </a:moveTo>
                <a:lnTo>
                  <a:pt x="5252240" y="0"/>
                </a:lnTo>
                <a:lnTo>
                  <a:pt x="5252240" y="5244172"/>
                </a:lnTo>
                <a:lnTo>
                  <a:pt x="0" y="5244172"/>
                </a:lnTo>
                <a:lnTo>
                  <a:pt x="0" y="0"/>
                </a:lnTo>
                <a:close/>
              </a:path>
            </a:pathLst>
          </a:custGeom>
          <a:blipFill>
            <a:blip r:embed="rId2">
              <a:alphaModFix amt="24000"/>
              <a:extLst>
                <a:ext uri="{96DAC541-7B7A-43D3-8B79-37D633B846F1}">
                  <asvg:svgBlip xmlns:asvg="http://schemas.microsoft.com/office/drawing/2016/SVG/main" r:embed="rId3"/>
                </a:ext>
              </a:extLst>
            </a:blip>
            <a:stretch>
              <a:fillRect/>
            </a:stretch>
          </a:blipFill>
        </p:spPr>
      </p:sp>
      <p:sp>
        <p:nvSpPr>
          <p:cNvPr id="3" name="Freeform 3"/>
          <p:cNvSpPr/>
          <p:nvPr/>
        </p:nvSpPr>
        <p:spPr>
          <a:xfrm>
            <a:off x="706557" y="2928385"/>
            <a:ext cx="5209272" cy="4565032"/>
          </a:xfrm>
          <a:custGeom>
            <a:avLst/>
            <a:gdLst/>
            <a:ahLst/>
            <a:cxnLst/>
            <a:rect l="l" t="t" r="r" b="b"/>
            <a:pathLst>
              <a:path w="5209272" h="4565032">
                <a:moveTo>
                  <a:pt x="0" y="0"/>
                </a:moveTo>
                <a:lnTo>
                  <a:pt x="5209272" y="0"/>
                </a:lnTo>
                <a:lnTo>
                  <a:pt x="5209272" y="4565032"/>
                </a:lnTo>
                <a:lnTo>
                  <a:pt x="0" y="4565032"/>
                </a:lnTo>
                <a:lnTo>
                  <a:pt x="0" y="0"/>
                </a:lnTo>
                <a:close/>
              </a:path>
            </a:pathLst>
          </a:custGeom>
          <a:blipFill>
            <a:blip r:embed="rId4"/>
            <a:stretch>
              <a:fillRect l="-3590" t="-16100" r="-1346" b="-9294"/>
            </a:stretch>
          </a:blipFill>
          <a:ln cap="rnd">
            <a:noFill/>
            <a:prstDash val="solid"/>
            <a:round/>
          </a:ln>
        </p:spPr>
      </p:sp>
      <p:sp>
        <p:nvSpPr>
          <p:cNvPr id="4" name="TextBox 4"/>
          <p:cNvSpPr txBox="1"/>
          <p:nvPr/>
        </p:nvSpPr>
        <p:spPr>
          <a:xfrm>
            <a:off x="-217420" y="315914"/>
            <a:ext cx="7183153" cy="606741"/>
          </a:xfrm>
          <a:prstGeom prst="rect">
            <a:avLst/>
          </a:prstGeom>
        </p:spPr>
        <p:txBody>
          <a:bodyPr lIns="0" tIns="0" rIns="0" bIns="0" rtlCol="0" anchor="t">
            <a:spAutoFit/>
          </a:bodyPr>
          <a:lstStyle/>
          <a:p>
            <a:pPr algn="ctr">
              <a:lnSpc>
                <a:spcPts val="4882"/>
              </a:lnSpc>
              <a:spcBef>
                <a:spcPct val="0"/>
              </a:spcBef>
            </a:pPr>
            <a:r>
              <a:rPr lang="en-US" sz="3487" b="1" spc="104">
                <a:solidFill>
                  <a:srgbClr val="004AAD"/>
                </a:solidFill>
                <a:latin typeface="Roboto Bold"/>
                <a:ea typeface="Roboto Bold"/>
                <a:cs typeface="Roboto Bold"/>
                <a:sym typeface="Roboto Bold"/>
              </a:rPr>
              <a:t>ABOUT THE PROJECT</a:t>
            </a:r>
          </a:p>
        </p:txBody>
      </p:sp>
      <p:sp>
        <p:nvSpPr>
          <p:cNvPr id="5" name="TextBox 5"/>
          <p:cNvSpPr txBox="1"/>
          <p:nvPr/>
        </p:nvSpPr>
        <p:spPr>
          <a:xfrm>
            <a:off x="7478576" y="2004597"/>
            <a:ext cx="10089103" cy="8747440"/>
          </a:xfrm>
          <a:prstGeom prst="rect">
            <a:avLst/>
          </a:prstGeom>
        </p:spPr>
        <p:txBody>
          <a:bodyPr lIns="0" tIns="0" rIns="0" bIns="0" rtlCol="0" anchor="t">
            <a:spAutoFit/>
          </a:bodyPr>
          <a:lstStyle/>
          <a:p>
            <a:pPr algn="l">
              <a:lnSpc>
                <a:spcPts val="3482"/>
              </a:lnSpc>
            </a:pPr>
            <a:r>
              <a:rPr lang="en-US" sz="2487" spc="74">
                <a:solidFill>
                  <a:srgbClr val="080405"/>
                </a:solidFill>
                <a:latin typeface="Roboto"/>
                <a:ea typeface="Roboto"/>
                <a:cs typeface="Roboto"/>
                <a:sym typeface="Roboto"/>
              </a:rPr>
              <a:t>This project explore potential feature enhancement for Blinkit, a rapid grocery delivery platform. The proposed feature focus on two areas</a:t>
            </a:r>
          </a:p>
          <a:p>
            <a:pPr algn="ctr">
              <a:lnSpc>
                <a:spcPts val="3482"/>
              </a:lnSpc>
            </a:pPr>
            <a:r>
              <a:rPr lang="en-US" sz="2487" spc="74">
                <a:solidFill>
                  <a:srgbClr val="080405"/>
                </a:solidFill>
                <a:latin typeface="Roboto"/>
                <a:ea typeface="Roboto"/>
                <a:cs typeface="Roboto"/>
                <a:sym typeface="Roboto"/>
              </a:rPr>
              <a:t> </a:t>
            </a:r>
          </a:p>
          <a:p>
            <a:pPr marL="537071" lvl="1" indent="-268536" algn="l">
              <a:lnSpc>
                <a:spcPts val="3482"/>
              </a:lnSpc>
              <a:buFont typeface="Arial"/>
              <a:buChar char="•"/>
            </a:pPr>
            <a:r>
              <a:rPr lang="en-US" sz="2487" b="1" spc="74">
                <a:solidFill>
                  <a:srgbClr val="080405"/>
                </a:solidFill>
                <a:latin typeface="Roboto Bold"/>
                <a:ea typeface="Roboto Bold"/>
                <a:cs typeface="Roboto Bold"/>
                <a:sym typeface="Roboto Bold"/>
              </a:rPr>
              <a:t>Enhancing Product Discovery and Engagement</a:t>
            </a:r>
            <a:r>
              <a:rPr lang="en-US" sz="2487" spc="74">
                <a:solidFill>
                  <a:srgbClr val="080405"/>
                </a:solidFill>
                <a:latin typeface="Roboto"/>
                <a:ea typeface="Roboto"/>
                <a:cs typeface="Roboto"/>
                <a:sym typeface="Roboto"/>
              </a:rPr>
              <a:t>: By encouraging users to explore a wider range of products through curated offers and promotions, driving increased interaction within the app.</a:t>
            </a:r>
          </a:p>
          <a:p>
            <a:pPr algn="l">
              <a:lnSpc>
                <a:spcPts val="3482"/>
              </a:lnSpc>
            </a:pPr>
            <a:endParaRPr lang="en-US" sz="2487" spc="74">
              <a:solidFill>
                <a:srgbClr val="080405"/>
              </a:solidFill>
              <a:latin typeface="Roboto"/>
              <a:ea typeface="Roboto"/>
              <a:cs typeface="Roboto"/>
              <a:sym typeface="Roboto"/>
            </a:endParaRPr>
          </a:p>
          <a:p>
            <a:pPr marL="537071" lvl="1" indent="-268536" algn="l">
              <a:lnSpc>
                <a:spcPts val="3482"/>
              </a:lnSpc>
              <a:buFont typeface="Arial"/>
              <a:buChar char="•"/>
            </a:pPr>
            <a:r>
              <a:rPr lang="en-US" sz="2487" b="1" spc="74">
                <a:solidFill>
                  <a:srgbClr val="080405"/>
                </a:solidFill>
                <a:latin typeface="Roboto Bold"/>
                <a:ea typeface="Roboto Bold"/>
                <a:cs typeface="Roboto Bold"/>
                <a:sym typeface="Roboto Bold"/>
              </a:rPr>
              <a:t>Boosting Average Order Value (AOV):</a:t>
            </a:r>
            <a:r>
              <a:rPr lang="en-US" sz="2487" spc="74">
                <a:solidFill>
                  <a:srgbClr val="080405"/>
                </a:solidFill>
                <a:latin typeface="Roboto"/>
                <a:ea typeface="Roboto"/>
                <a:cs typeface="Roboto"/>
                <a:sym typeface="Roboto"/>
              </a:rPr>
              <a:t> By presenting attractive deals and discounts, the feature motivates users to spend more time browsing and ultimately increase their purchase value.</a:t>
            </a:r>
          </a:p>
          <a:p>
            <a:pPr algn="l">
              <a:lnSpc>
                <a:spcPts val="3482"/>
              </a:lnSpc>
            </a:pPr>
            <a:endParaRPr lang="en-US" sz="2487" spc="74">
              <a:solidFill>
                <a:srgbClr val="080405"/>
              </a:solidFill>
              <a:latin typeface="Roboto"/>
              <a:ea typeface="Roboto"/>
              <a:cs typeface="Roboto"/>
              <a:sym typeface="Roboto"/>
            </a:endParaRPr>
          </a:p>
          <a:p>
            <a:pPr algn="l">
              <a:lnSpc>
                <a:spcPts val="3482"/>
              </a:lnSpc>
            </a:pPr>
            <a:r>
              <a:rPr lang="en-US" sz="2487" spc="74">
                <a:solidFill>
                  <a:srgbClr val="080405"/>
                </a:solidFill>
                <a:latin typeface="Roboto"/>
                <a:ea typeface="Roboto"/>
                <a:cs typeface="Roboto"/>
                <a:sym typeface="Roboto"/>
              </a:rPr>
              <a:t>The project aims to analyze the feasibility , user needs for implementing these features , balancing user satisfaction with business objectives.</a:t>
            </a:r>
          </a:p>
          <a:p>
            <a:pPr algn="l">
              <a:lnSpc>
                <a:spcPts val="3482"/>
              </a:lnSpc>
            </a:pPr>
            <a:endParaRPr lang="en-US" sz="2487" spc="74">
              <a:solidFill>
                <a:srgbClr val="080405"/>
              </a:solidFill>
              <a:latin typeface="Roboto"/>
              <a:ea typeface="Roboto"/>
              <a:cs typeface="Roboto"/>
              <a:sym typeface="Roboto"/>
            </a:endParaRPr>
          </a:p>
          <a:p>
            <a:pPr algn="ctr">
              <a:lnSpc>
                <a:spcPts val="3482"/>
              </a:lnSpc>
            </a:pPr>
            <a:endParaRPr lang="en-US" sz="2487" spc="74">
              <a:solidFill>
                <a:srgbClr val="080405"/>
              </a:solidFill>
              <a:latin typeface="Roboto"/>
              <a:ea typeface="Roboto"/>
              <a:cs typeface="Roboto"/>
              <a:sym typeface="Roboto"/>
            </a:endParaRPr>
          </a:p>
          <a:p>
            <a:pPr algn="ctr">
              <a:lnSpc>
                <a:spcPts val="3482"/>
              </a:lnSpc>
            </a:pPr>
            <a:endParaRPr lang="en-US" sz="2487" spc="74">
              <a:solidFill>
                <a:srgbClr val="080405"/>
              </a:solidFill>
              <a:latin typeface="Roboto"/>
              <a:ea typeface="Roboto"/>
              <a:cs typeface="Roboto"/>
              <a:sym typeface="Roboto"/>
            </a:endParaRPr>
          </a:p>
          <a:p>
            <a:pPr algn="ctr">
              <a:lnSpc>
                <a:spcPts val="3482"/>
              </a:lnSpc>
              <a:spcBef>
                <a:spcPct val="0"/>
              </a:spcBef>
            </a:pPr>
            <a:endParaRPr lang="en-US" sz="2487" spc="74">
              <a:solidFill>
                <a:srgbClr val="080405"/>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grpSp>
        <p:nvGrpSpPr>
          <p:cNvPr id="2" name="Group 2"/>
          <p:cNvGrpSpPr/>
          <p:nvPr/>
        </p:nvGrpSpPr>
        <p:grpSpPr>
          <a:xfrm>
            <a:off x="1557338" y="3115628"/>
            <a:ext cx="189548" cy="184785"/>
            <a:chOff x="0" y="0"/>
            <a:chExt cx="252730" cy="246380"/>
          </a:xfrm>
        </p:grpSpPr>
        <p:sp>
          <p:nvSpPr>
            <p:cNvPr id="3" name="Freeform 3"/>
            <p:cNvSpPr/>
            <p:nvPr/>
          </p:nvSpPr>
          <p:spPr>
            <a:xfrm>
              <a:off x="50800" y="49530"/>
              <a:ext cx="149860" cy="153670"/>
            </a:xfrm>
            <a:custGeom>
              <a:avLst/>
              <a:gdLst/>
              <a:ahLst/>
              <a:cxnLst/>
              <a:rect l="l" t="t" r="r" b="b"/>
              <a:pathLst>
                <a:path w="149860" h="153670">
                  <a:moveTo>
                    <a:pt x="149860" y="53340"/>
                  </a:moveTo>
                  <a:cubicBezTo>
                    <a:pt x="146050" y="107950"/>
                    <a:pt x="127000" y="137160"/>
                    <a:pt x="107950" y="146050"/>
                  </a:cubicBezTo>
                  <a:cubicBezTo>
                    <a:pt x="88900" y="153670"/>
                    <a:pt x="53340" y="148590"/>
                    <a:pt x="36830" y="140970"/>
                  </a:cubicBezTo>
                  <a:cubicBezTo>
                    <a:pt x="25400" y="135890"/>
                    <a:pt x="17780" y="125730"/>
                    <a:pt x="11430" y="115570"/>
                  </a:cubicBezTo>
                  <a:cubicBezTo>
                    <a:pt x="5080" y="105410"/>
                    <a:pt x="0" y="93980"/>
                    <a:pt x="0" y="81280"/>
                  </a:cubicBezTo>
                  <a:cubicBezTo>
                    <a:pt x="1270" y="62230"/>
                    <a:pt x="16510" y="29210"/>
                    <a:pt x="29210" y="16510"/>
                  </a:cubicBezTo>
                  <a:cubicBezTo>
                    <a:pt x="39370" y="6350"/>
                    <a:pt x="49530" y="2540"/>
                    <a:pt x="62230" y="1270"/>
                  </a:cubicBezTo>
                  <a:cubicBezTo>
                    <a:pt x="81280" y="0"/>
                    <a:pt x="130810" y="22860"/>
                    <a:pt x="130810" y="22860"/>
                  </a:cubicBezTo>
                </a:path>
              </a:pathLst>
            </a:custGeom>
            <a:solidFill>
              <a:srgbClr val="E7191F"/>
            </a:solidFill>
            <a:ln cap="sq">
              <a:noFill/>
              <a:prstDash val="solid"/>
              <a:miter/>
            </a:ln>
          </p:spPr>
        </p:sp>
      </p:grpSp>
      <p:grpSp>
        <p:nvGrpSpPr>
          <p:cNvPr id="4" name="Group 4"/>
          <p:cNvGrpSpPr/>
          <p:nvPr/>
        </p:nvGrpSpPr>
        <p:grpSpPr>
          <a:xfrm>
            <a:off x="802918" y="1568729"/>
            <a:ext cx="10389495" cy="2992082"/>
            <a:chOff x="0" y="0"/>
            <a:chExt cx="2736328" cy="788038"/>
          </a:xfrm>
        </p:grpSpPr>
        <p:sp>
          <p:nvSpPr>
            <p:cNvPr id="5" name="Freeform 5"/>
            <p:cNvSpPr/>
            <p:nvPr/>
          </p:nvSpPr>
          <p:spPr>
            <a:xfrm>
              <a:off x="0" y="0"/>
              <a:ext cx="2736328" cy="788038"/>
            </a:xfrm>
            <a:custGeom>
              <a:avLst/>
              <a:gdLst/>
              <a:ahLst/>
              <a:cxnLst/>
              <a:rect l="l" t="t" r="r" b="b"/>
              <a:pathLst>
                <a:path w="2736328" h="788038">
                  <a:moveTo>
                    <a:pt x="33533" y="0"/>
                  </a:moveTo>
                  <a:lnTo>
                    <a:pt x="2702795" y="0"/>
                  </a:lnTo>
                  <a:cubicBezTo>
                    <a:pt x="2721315" y="0"/>
                    <a:pt x="2736328" y="15013"/>
                    <a:pt x="2736328" y="33533"/>
                  </a:cubicBezTo>
                  <a:lnTo>
                    <a:pt x="2736328" y="754505"/>
                  </a:lnTo>
                  <a:cubicBezTo>
                    <a:pt x="2736328" y="773025"/>
                    <a:pt x="2721315" y="788038"/>
                    <a:pt x="2702795" y="788038"/>
                  </a:cubicBezTo>
                  <a:lnTo>
                    <a:pt x="33533" y="788038"/>
                  </a:lnTo>
                  <a:cubicBezTo>
                    <a:pt x="15013" y="788038"/>
                    <a:pt x="0" y="773025"/>
                    <a:pt x="0" y="754505"/>
                  </a:cubicBezTo>
                  <a:lnTo>
                    <a:pt x="0" y="33533"/>
                  </a:lnTo>
                  <a:cubicBezTo>
                    <a:pt x="0" y="15013"/>
                    <a:pt x="15013" y="0"/>
                    <a:pt x="33533" y="0"/>
                  </a:cubicBezTo>
                  <a:close/>
                </a:path>
              </a:pathLst>
            </a:custGeom>
            <a:solidFill>
              <a:srgbClr val="D6FDDB"/>
            </a:solidFill>
            <a:ln w="38100" cap="rnd">
              <a:solidFill>
                <a:srgbClr val="000000"/>
              </a:solidFill>
              <a:prstDash val="dash"/>
              <a:round/>
            </a:ln>
          </p:spPr>
        </p:sp>
        <p:sp>
          <p:nvSpPr>
            <p:cNvPr id="6" name="TextBox 6"/>
            <p:cNvSpPr txBox="1"/>
            <p:nvPr/>
          </p:nvSpPr>
          <p:spPr>
            <a:xfrm>
              <a:off x="0" y="-47625"/>
              <a:ext cx="2736328" cy="835663"/>
            </a:xfrm>
            <a:prstGeom prst="rect">
              <a:avLst/>
            </a:prstGeom>
          </p:spPr>
          <p:txBody>
            <a:bodyPr lIns="50800" tIns="50800" rIns="50800" bIns="50800" rtlCol="0" anchor="ctr"/>
            <a:lstStyle/>
            <a:p>
              <a:pPr algn="ctr">
                <a:lnSpc>
                  <a:spcPts val="2922"/>
                </a:lnSpc>
              </a:pPr>
              <a:r>
                <a:rPr lang="en-US" sz="2087" spc="62">
                  <a:solidFill>
                    <a:srgbClr val="000000"/>
                  </a:solidFill>
                  <a:latin typeface="Roboto"/>
                  <a:ea typeface="Roboto"/>
                  <a:cs typeface="Roboto"/>
                  <a:sym typeface="Roboto"/>
                </a:rPr>
                <a:t>Blinkit is an online grocery delivery company that allows customers to place online orders for daily essentials and get them delivered to their doorsteps. From fruits to chicken to snacks to vegetables to pulses and bakery products, get everything in 10-25 minutes at your preferred location. In short, Blinkit is an eCommerce marketplace that makes grocery shopping extremely easy and comfortable.</a:t>
              </a:r>
            </a:p>
          </p:txBody>
        </p:sp>
      </p:grpSp>
      <p:grpSp>
        <p:nvGrpSpPr>
          <p:cNvPr id="7" name="Group 7"/>
          <p:cNvGrpSpPr/>
          <p:nvPr/>
        </p:nvGrpSpPr>
        <p:grpSpPr>
          <a:xfrm>
            <a:off x="865399" y="5006025"/>
            <a:ext cx="4509205" cy="2728959"/>
            <a:chOff x="0" y="0"/>
            <a:chExt cx="1187610" cy="718738"/>
          </a:xfrm>
        </p:grpSpPr>
        <p:sp>
          <p:nvSpPr>
            <p:cNvPr id="8" name="Freeform 8"/>
            <p:cNvSpPr/>
            <p:nvPr/>
          </p:nvSpPr>
          <p:spPr>
            <a:xfrm>
              <a:off x="0" y="0"/>
              <a:ext cx="1187609" cy="718738"/>
            </a:xfrm>
            <a:custGeom>
              <a:avLst/>
              <a:gdLst/>
              <a:ahLst/>
              <a:cxnLst/>
              <a:rect l="l" t="t" r="r" b="b"/>
              <a:pathLst>
                <a:path w="1187609" h="718738">
                  <a:moveTo>
                    <a:pt x="24037" y="0"/>
                  </a:moveTo>
                  <a:lnTo>
                    <a:pt x="1163573" y="0"/>
                  </a:lnTo>
                  <a:cubicBezTo>
                    <a:pt x="1176848" y="0"/>
                    <a:pt x="1187609" y="10762"/>
                    <a:pt x="1187609" y="24037"/>
                  </a:cubicBezTo>
                  <a:lnTo>
                    <a:pt x="1187609" y="694701"/>
                  </a:lnTo>
                  <a:cubicBezTo>
                    <a:pt x="1187609" y="701076"/>
                    <a:pt x="1185077" y="707190"/>
                    <a:pt x="1180569" y="711698"/>
                  </a:cubicBezTo>
                  <a:cubicBezTo>
                    <a:pt x="1176061" y="716206"/>
                    <a:pt x="1169948" y="718738"/>
                    <a:pt x="1163573" y="718738"/>
                  </a:cubicBezTo>
                  <a:lnTo>
                    <a:pt x="24037" y="718738"/>
                  </a:lnTo>
                  <a:cubicBezTo>
                    <a:pt x="10762" y="718738"/>
                    <a:pt x="0" y="707976"/>
                    <a:pt x="0" y="694701"/>
                  </a:cubicBezTo>
                  <a:lnTo>
                    <a:pt x="0" y="24037"/>
                  </a:lnTo>
                  <a:cubicBezTo>
                    <a:pt x="0" y="10762"/>
                    <a:pt x="10762" y="0"/>
                    <a:pt x="24037" y="0"/>
                  </a:cubicBezTo>
                  <a:close/>
                </a:path>
              </a:pathLst>
            </a:custGeom>
            <a:solidFill>
              <a:srgbClr val="D6FDDB"/>
            </a:solidFill>
            <a:ln w="38100" cap="sq">
              <a:solidFill>
                <a:srgbClr val="000000"/>
              </a:solidFill>
              <a:prstDash val="dash"/>
              <a:miter/>
            </a:ln>
          </p:spPr>
        </p:sp>
        <p:sp>
          <p:nvSpPr>
            <p:cNvPr id="9" name="TextBox 9"/>
            <p:cNvSpPr txBox="1"/>
            <p:nvPr/>
          </p:nvSpPr>
          <p:spPr>
            <a:xfrm>
              <a:off x="0" y="-47625"/>
              <a:ext cx="1187610" cy="766363"/>
            </a:xfrm>
            <a:prstGeom prst="rect">
              <a:avLst/>
            </a:prstGeom>
          </p:spPr>
          <p:txBody>
            <a:bodyPr lIns="50800" tIns="50800" rIns="50800" bIns="50800" rtlCol="0" anchor="ctr"/>
            <a:lstStyle/>
            <a:p>
              <a:pPr algn="ctr">
                <a:lnSpc>
                  <a:spcPts val="3482"/>
                </a:lnSpc>
              </a:pPr>
              <a:endParaRPr/>
            </a:p>
          </p:txBody>
        </p:sp>
      </p:grpSp>
      <p:grpSp>
        <p:nvGrpSpPr>
          <p:cNvPr id="10" name="Group 10"/>
          <p:cNvGrpSpPr/>
          <p:nvPr/>
        </p:nvGrpSpPr>
        <p:grpSpPr>
          <a:xfrm>
            <a:off x="5727545" y="5006025"/>
            <a:ext cx="6117659" cy="2928984"/>
            <a:chOff x="0" y="0"/>
            <a:chExt cx="1611235" cy="771420"/>
          </a:xfrm>
        </p:grpSpPr>
        <p:sp>
          <p:nvSpPr>
            <p:cNvPr id="11" name="Freeform 11"/>
            <p:cNvSpPr/>
            <p:nvPr/>
          </p:nvSpPr>
          <p:spPr>
            <a:xfrm>
              <a:off x="0" y="0"/>
              <a:ext cx="1611235" cy="771420"/>
            </a:xfrm>
            <a:custGeom>
              <a:avLst/>
              <a:gdLst/>
              <a:ahLst/>
              <a:cxnLst/>
              <a:rect l="l" t="t" r="r" b="b"/>
              <a:pathLst>
                <a:path w="1611235" h="771420">
                  <a:moveTo>
                    <a:pt x="20248" y="0"/>
                  </a:moveTo>
                  <a:lnTo>
                    <a:pt x="1590987" y="0"/>
                  </a:lnTo>
                  <a:cubicBezTo>
                    <a:pt x="1602170" y="0"/>
                    <a:pt x="1611235" y="9065"/>
                    <a:pt x="1611235" y="20248"/>
                  </a:cubicBezTo>
                  <a:lnTo>
                    <a:pt x="1611235" y="751172"/>
                  </a:lnTo>
                  <a:cubicBezTo>
                    <a:pt x="1611235" y="762354"/>
                    <a:pt x="1602170" y="771420"/>
                    <a:pt x="1590987" y="771420"/>
                  </a:cubicBezTo>
                  <a:lnTo>
                    <a:pt x="20248" y="771420"/>
                  </a:lnTo>
                  <a:cubicBezTo>
                    <a:pt x="9065" y="771420"/>
                    <a:pt x="0" y="762354"/>
                    <a:pt x="0" y="751172"/>
                  </a:cubicBezTo>
                  <a:lnTo>
                    <a:pt x="0" y="20248"/>
                  </a:lnTo>
                  <a:cubicBezTo>
                    <a:pt x="0" y="9065"/>
                    <a:pt x="9065" y="0"/>
                    <a:pt x="20248" y="0"/>
                  </a:cubicBezTo>
                  <a:close/>
                </a:path>
              </a:pathLst>
            </a:custGeom>
            <a:solidFill>
              <a:srgbClr val="D6FDDB"/>
            </a:solidFill>
            <a:ln w="38100" cap="sq">
              <a:solidFill>
                <a:srgbClr val="000000"/>
              </a:solidFill>
              <a:prstDash val="dash"/>
              <a:miter/>
            </a:ln>
          </p:spPr>
        </p:sp>
        <p:sp>
          <p:nvSpPr>
            <p:cNvPr id="12" name="TextBox 12"/>
            <p:cNvSpPr txBox="1"/>
            <p:nvPr/>
          </p:nvSpPr>
          <p:spPr>
            <a:xfrm>
              <a:off x="0" y="-47625"/>
              <a:ext cx="1611235" cy="819045"/>
            </a:xfrm>
            <a:prstGeom prst="rect">
              <a:avLst/>
            </a:prstGeom>
          </p:spPr>
          <p:txBody>
            <a:bodyPr lIns="63500" tIns="63500" rIns="63500" bIns="63500" rtlCol="0" anchor="ctr"/>
            <a:lstStyle/>
            <a:p>
              <a:pPr algn="ctr">
                <a:lnSpc>
                  <a:spcPts val="3544"/>
                </a:lnSpc>
              </a:pPr>
              <a:endParaRPr/>
            </a:p>
            <a:p>
              <a:pPr marL="450713" lvl="1" indent="-225357" algn="l">
                <a:lnSpc>
                  <a:spcPts val="2922"/>
                </a:lnSpc>
                <a:buFont typeface="Arial"/>
                <a:buChar char="•"/>
              </a:pPr>
              <a:r>
                <a:rPr lang="en-US" sz="2087" spc="62">
                  <a:solidFill>
                    <a:srgbClr val="000000"/>
                  </a:solidFill>
                  <a:latin typeface="Roboto"/>
                  <a:ea typeface="Roboto"/>
                  <a:cs typeface="Roboto"/>
                  <a:sym typeface="Roboto"/>
                </a:rPr>
                <a:t>Intellectual properties and technologies</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Online Sales and Delivery Platforms</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IT and Communication Infrastructure</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Delivery Channels: A network of local merchants/vendors</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Funding rounds </a:t>
              </a:r>
            </a:p>
          </p:txBody>
        </p:sp>
      </p:grpSp>
      <p:sp>
        <p:nvSpPr>
          <p:cNvPr id="13" name="Freeform 13"/>
          <p:cNvSpPr/>
          <p:nvPr/>
        </p:nvSpPr>
        <p:spPr>
          <a:xfrm>
            <a:off x="3818189" y="1110865"/>
            <a:ext cx="4358954" cy="840089"/>
          </a:xfrm>
          <a:custGeom>
            <a:avLst/>
            <a:gdLst/>
            <a:ahLst/>
            <a:cxnLst/>
            <a:rect l="l" t="t" r="r" b="b"/>
            <a:pathLst>
              <a:path w="4358954" h="840089">
                <a:moveTo>
                  <a:pt x="0" y="0"/>
                </a:moveTo>
                <a:lnTo>
                  <a:pt x="4358954" y="0"/>
                </a:lnTo>
                <a:lnTo>
                  <a:pt x="4358954" y="840089"/>
                </a:lnTo>
                <a:lnTo>
                  <a:pt x="0" y="84008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582534" y="175219"/>
            <a:ext cx="8028066" cy="547842"/>
          </a:xfrm>
          <a:prstGeom prst="rect">
            <a:avLst/>
          </a:prstGeom>
        </p:spPr>
        <p:txBody>
          <a:bodyPr wrap="square" lIns="0" tIns="0" rIns="0" bIns="0" rtlCol="0" anchor="t">
            <a:spAutoFit/>
          </a:bodyPr>
          <a:lstStyle/>
          <a:p>
            <a:pPr algn="l">
              <a:lnSpc>
                <a:spcPts val="4602"/>
              </a:lnSpc>
              <a:spcBef>
                <a:spcPct val="0"/>
              </a:spcBef>
            </a:pPr>
            <a:r>
              <a:rPr lang="en-US" sz="3287" b="1" spc="98" dirty="0">
                <a:solidFill>
                  <a:srgbClr val="004AAD"/>
                </a:solidFill>
                <a:latin typeface="Roboto Bold"/>
                <a:ea typeface="Roboto Bold"/>
                <a:cs typeface="Roboto Bold"/>
                <a:sym typeface="Roboto Bold"/>
              </a:rPr>
              <a:t>UNDERSTANDING OF THE PRODUCT</a:t>
            </a:r>
          </a:p>
        </p:txBody>
      </p:sp>
      <p:sp>
        <p:nvSpPr>
          <p:cNvPr id="15" name="TextBox 15"/>
          <p:cNvSpPr txBox="1"/>
          <p:nvPr/>
        </p:nvSpPr>
        <p:spPr>
          <a:xfrm>
            <a:off x="865399" y="5633189"/>
            <a:ext cx="4634166" cy="1850782"/>
          </a:xfrm>
          <a:prstGeom prst="rect">
            <a:avLst/>
          </a:prstGeom>
        </p:spPr>
        <p:txBody>
          <a:bodyPr lIns="0" tIns="0" rIns="0" bIns="0" rtlCol="0" anchor="t">
            <a:spAutoFit/>
          </a:bodyPr>
          <a:lstStyle/>
          <a:p>
            <a:pPr marL="460853" lvl="1" indent="-230427" algn="l">
              <a:lnSpc>
                <a:spcPts val="2988"/>
              </a:lnSpc>
              <a:buFont typeface="Arial"/>
              <a:buChar char="•"/>
            </a:pPr>
            <a:r>
              <a:rPr lang="en-US" sz="2134" spc="64">
                <a:solidFill>
                  <a:srgbClr val="000000"/>
                </a:solidFill>
                <a:latin typeface="Roboto"/>
                <a:ea typeface="Roboto"/>
                <a:cs typeface="Roboto"/>
                <a:sym typeface="Roboto"/>
              </a:rPr>
              <a:t>Local merchants and brands</a:t>
            </a:r>
          </a:p>
          <a:p>
            <a:pPr marL="460853" lvl="1" indent="-230427" algn="l">
              <a:lnSpc>
                <a:spcPts val="2988"/>
              </a:lnSpc>
              <a:buFont typeface="Arial"/>
              <a:buChar char="•"/>
            </a:pPr>
            <a:r>
              <a:rPr lang="en-US" sz="2134" spc="64">
                <a:solidFill>
                  <a:srgbClr val="000000"/>
                </a:solidFill>
                <a:latin typeface="Roboto"/>
                <a:ea typeface="Roboto"/>
                <a:cs typeface="Roboto"/>
                <a:sym typeface="Roboto"/>
              </a:rPr>
              <a:t>Logistic Providers</a:t>
            </a:r>
          </a:p>
          <a:p>
            <a:pPr marL="460853" lvl="1" indent="-230427" algn="l">
              <a:lnSpc>
                <a:spcPts val="2988"/>
              </a:lnSpc>
              <a:buFont typeface="Arial"/>
              <a:buChar char="•"/>
            </a:pPr>
            <a:r>
              <a:rPr lang="en-US" sz="2134" spc="64">
                <a:solidFill>
                  <a:srgbClr val="000000"/>
                </a:solidFill>
                <a:latin typeface="Roboto"/>
                <a:ea typeface="Roboto"/>
                <a:cs typeface="Roboto"/>
                <a:sym typeface="Roboto"/>
              </a:rPr>
              <a:t>Payment Providers</a:t>
            </a:r>
          </a:p>
          <a:p>
            <a:pPr marL="460853" lvl="1" indent="-230427" algn="l">
              <a:lnSpc>
                <a:spcPts val="2988"/>
              </a:lnSpc>
              <a:buFont typeface="Arial"/>
              <a:buChar char="•"/>
            </a:pPr>
            <a:r>
              <a:rPr lang="en-US" sz="2134" spc="64">
                <a:solidFill>
                  <a:srgbClr val="000000"/>
                </a:solidFill>
                <a:latin typeface="Roboto"/>
                <a:ea typeface="Roboto"/>
                <a:cs typeface="Roboto"/>
                <a:sym typeface="Roboto"/>
              </a:rPr>
              <a:t>Investors</a:t>
            </a:r>
          </a:p>
          <a:p>
            <a:pPr marL="460853" lvl="1" indent="-230427" algn="l">
              <a:lnSpc>
                <a:spcPts val="2988"/>
              </a:lnSpc>
              <a:buFont typeface="Arial"/>
              <a:buChar char="•"/>
            </a:pPr>
            <a:r>
              <a:rPr lang="en-US" sz="2134" spc="64">
                <a:solidFill>
                  <a:srgbClr val="000000"/>
                </a:solidFill>
                <a:latin typeface="Roboto"/>
                <a:ea typeface="Roboto"/>
                <a:cs typeface="Roboto"/>
                <a:sym typeface="Roboto"/>
              </a:rPr>
              <a:t>Acquisitions</a:t>
            </a:r>
          </a:p>
        </p:txBody>
      </p:sp>
      <p:sp>
        <p:nvSpPr>
          <p:cNvPr id="16" name="TextBox 16"/>
          <p:cNvSpPr txBox="1"/>
          <p:nvPr/>
        </p:nvSpPr>
        <p:spPr>
          <a:xfrm>
            <a:off x="4318801" y="1343147"/>
            <a:ext cx="3357729" cy="413065"/>
          </a:xfrm>
          <a:prstGeom prst="rect">
            <a:avLst/>
          </a:prstGeom>
        </p:spPr>
        <p:txBody>
          <a:bodyPr lIns="0" tIns="0" rIns="0" bIns="0" rtlCol="0" anchor="t">
            <a:spAutoFit/>
          </a:bodyPr>
          <a:lstStyle/>
          <a:p>
            <a:pPr algn="ctr">
              <a:lnSpc>
                <a:spcPts val="3482"/>
              </a:lnSpc>
              <a:spcBef>
                <a:spcPct val="0"/>
              </a:spcBef>
            </a:pPr>
            <a:r>
              <a:rPr lang="en-US" sz="2487" b="1" spc="74">
                <a:solidFill>
                  <a:srgbClr val="000000"/>
                </a:solidFill>
                <a:latin typeface="Inter Bold"/>
                <a:ea typeface="Inter Bold"/>
                <a:cs typeface="Inter Bold"/>
                <a:sym typeface="Inter Bold"/>
              </a:rPr>
              <a:t>About Blinkit</a:t>
            </a:r>
          </a:p>
        </p:txBody>
      </p:sp>
      <p:sp>
        <p:nvSpPr>
          <p:cNvPr id="17" name="Freeform 17"/>
          <p:cNvSpPr/>
          <p:nvPr/>
        </p:nvSpPr>
        <p:spPr>
          <a:xfrm>
            <a:off x="1359245" y="4619090"/>
            <a:ext cx="3682500" cy="709718"/>
          </a:xfrm>
          <a:custGeom>
            <a:avLst/>
            <a:gdLst/>
            <a:ahLst/>
            <a:cxnLst/>
            <a:rect l="l" t="t" r="r" b="b"/>
            <a:pathLst>
              <a:path w="3682500" h="709718">
                <a:moveTo>
                  <a:pt x="0" y="0"/>
                </a:moveTo>
                <a:lnTo>
                  <a:pt x="3682500" y="0"/>
                </a:lnTo>
                <a:lnTo>
                  <a:pt x="3682500" y="709718"/>
                </a:lnTo>
                <a:lnTo>
                  <a:pt x="0" y="70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2294890" y="4698349"/>
            <a:ext cx="1864638" cy="415605"/>
          </a:xfrm>
          <a:prstGeom prst="rect">
            <a:avLst/>
          </a:prstGeom>
        </p:spPr>
        <p:txBody>
          <a:bodyPr lIns="0" tIns="0" rIns="0" bIns="0" rtlCol="0" anchor="t">
            <a:spAutoFit/>
          </a:bodyPr>
          <a:lstStyle/>
          <a:p>
            <a:pPr algn="ctr">
              <a:lnSpc>
                <a:spcPts val="3342"/>
              </a:lnSpc>
              <a:spcBef>
                <a:spcPct val="0"/>
              </a:spcBef>
            </a:pPr>
            <a:r>
              <a:rPr lang="en-US" sz="2387" b="1" spc="71">
                <a:solidFill>
                  <a:srgbClr val="000000"/>
                </a:solidFill>
                <a:latin typeface="Roboto Bold"/>
                <a:ea typeface="Roboto Bold"/>
                <a:cs typeface="Roboto Bold"/>
                <a:sym typeface="Roboto Bold"/>
              </a:rPr>
              <a:t>Key Partners</a:t>
            </a:r>
          </a:p>
        </p:txBody>
      </p:sp>
      <p:grpSp>
        <p:nvGrpSpPr>
          <p:cNvPr id="19" name="Group 19"/>
          <p:cNvGrpSpPr/>
          <p:nvPr/>
        </p:nvGrpSpPr>
        <p:grpSpPr>
          <a:xfrm>
            <a:off x="927879" y="8289867"/>
            <a:ext cx="4509205" cy="1923021"/>
            <a:chOff x="0" y="0"/>
            <a:chExt cx="1187610" cy="506475"/>
          </a:xfrm>
        </p:grpSpPr>
        <p:sp>
          <p:nvSpPr>
            <p:cNvPr id="20" name="Freeform 20"/>
            <p:cNvSpPr/>
            <p:nvPr/>
          </p:nvSpPr>
          <p:spPr>
            <a:xfrm>
              <a:off x="0" y="0"/>
              <a:ext cx="1187609" cy="506475"/>
            </a:xfrm>
            <a:custGeom>
              <a:avLst/>
              <a:gdLst/>
              <a:ahLst/>
              <a:cxnLst/>
              <a:rect l="l" t="t" r="r" b="b"/>
              <a:pathLst>
                <a:path w="1187609" h="506475">
                  <a:moveTo>
                    <a:pt x="27471" y="0"/>
                  </a:moveTo>
                  <a:lnTo>
                    <a:pt x="1160139" y="0"/>
                  </a:lnTo>
                  <a:cubicBezTo>
                    <a:pt x="1175310" y="0"/>
                    <a:pt x="1187609" y="12299"/>
                    <a:pt x="1187609" y="27471"/>
                  </a:cubicBezTo>
                  <a:lnTo>
                    <a:pt x="1187609" y="479004"/>
                  </a:lnTo>
                  <a:cubicBezTo>
                    <a:pt x="1187609" y="486290"/>
                    <a:pt x="1184715" y="493277"/>
                    <a:pt x="1179564" y="498429"/>
                  </a:cubicBezTo>
                  <a:cubicBezTo>
                    <a:pt x="1174412" y="503581"/>
                    <a:pt x="1167424" y="506475"/>
                    <a:pt x="1160139" y="506475"/>
                  </a:cubicBezTo>
                  <a:lnTo>
                    <a:pt x="27471" y="506475"/>
                  </a:lnTo>
                  <a:cubicBezTo>
                    <a:pt x="20185" y="506475"/>
                    <a:pt x="13198" y="503581"/>
                    <a:pt x="8046" y="498429"/>
                  </a:cubicBezTo>
                  <a:cubicBezTo>
                    <a:pt x="2894" y="493277"/>
                    <a:pt x="0" y="486290"/>
                    <a:pt x="0" y="479004"/>
                  </a:cubicBezTo>
                  <a:lnTo>
                    <a:pt x="0" y="27471"/>
                  </a:lnTo>
                  <a:cubicBezTo>
                    <a:pt x="0" y="12299"/>
                    <a:pt x="12299" y="0"/>
                    <a:pt x="27471" y="0"/>
                  </a:cubicBezTo>
                  <a:close/>
                </a:path>
              </a:pathLst>
            </a:custGeom>
            <a:solidFill>
              <a:srgbClr val="D6FDDB"/>
            </a:solidFill>
            <a:ln w="38100" cap="sq">
              <a:solidFill>
                <a:srgbClr val="000000"/>
              </a:solidFill>
              <a:prstDash val="dash"/>
              <a:miter/>
            </a:ln>
          </p:spPr>
        </p:sp>
        <p:sp>
          <p:nvSpPr>
            <p:cNvPr id="21" name="TextBox 21"/>
            <p:cNvSpPr txBox="1"/>
            <p:nvPr/>
          </p:nvSpPr>
          <p:spPr>
            <a:xfrm>
              <a:off x="0" y="-47625"/>
              <a:ext cx="1187610" cy="554100"/>
            </a:xfrm>
            <a:prstGeom prst="rect">
              <a:avLst/>
            </a:prstGeom>
          </p:spPr>
          <p:txBody>
            <a:bodyPr lIns="25400" tIns="25400" rIns="25400" bIns="25400" rtlCol="0" anchor="b"/>
            <a:lstStyle/>
            <a:p>
              <a:pPr marL="450713" lvl="1" indent="-225357" algn="l">
                <a:lnSpc>
                  <a:spcPts val="2922"/>
                </a:lnSpc>
                <a:buFont typeface="Arial"/>
                <a:buChar char="•"/>
              </a:pPr>
              <a:r>
                <a:rPr lang="en-US" sz="2087" spc="62">
                  <a:solidFill>
                    <a:srgbClr val="000000"/>
                  </a:solidFill>
                  <a:latin typeface="Roboto"/>
                  <a:ea typeface="Roboto"/>
                  <a:cs typeface="Roboto"/>
                  <a:sym typeface="Roboto"/>
                </a:rPr>
                <a:t>Instant Grocery Delivery</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Wide Product Range</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Flexible Delivery Slot</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Discount and Offer</a:t>
              </a:r>
            </a:p>
          </p:txBody>
        </p:sp>
      </p:grpSp>
      <p:sp>
        <p:nvSpPr>
          <p:cNvPr id="22" name="Freeform 22"/>
          <p:cNvSpPr/>
          <p:nvPr/>
        </p:nvSpPr>
        <p:spPr>
          <a:xfrm>
            <a:off x="1181033" y="7935008"/>
            <a:ext cx="3682500" cy="709718"/>
          </a:xfrm>
          <a:custGeom>
            <a:avLst/>
            <a:gdLst/>
            <a:ahLst/>
            <a:cxnLst/>
            <a:rect l="l" t="t" r="r" b="b"/>
            <a:pathLst>
              <a:path w="3682500" h="709718">
                <a:moveTo>
                  <a:pt x="0" y="0"/>
                </a:moveTo>
                <a:lnTo>
                  <a:pt x="3682499" y="0"/>
                </a:lnTo>
                <a:lnTo>
                  <a:pt x="3682499" y="709718"/>
                </a:lnTo>
                <a:lnTo>
                  <a:pt x="0" y="7097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3" name="TextBox 23"/>
          <p:cNvSpPr txBox="1"/>
          <p:nvPr/>
        </p:nvSpPr>
        <p:spPr>
          <a:xfrm>
            <a:off x="1981498" y="8027254"/>
            <a:ext cx="2081570" cy="415605"/>
          </a:xfrm>
          <a:prstGeom prst="rect">
            <a:avLst/>
          </a:prstGeom>
        </p:spPr>
        <p:txBody>
          <a:bodyPr lIns="0" tIns="0" rIns="0" bIns="0" rtlCol="0" anchor="t">
            <a:spAutoFit/>
          </a:bodyPr>
          <a:lstStyle/>
          <a:p>
            <a:pPr algn="ctr">
              <a:lnSpc>
                <a:spcPts val="3342"/>
              </a:lnSpc>
              <a:spcBef>
                <a:spcPct val="0"/>
              </a:spcBef>
            </a:pPr>
            <a:r>
              <a:rPr lang="en-US" sz="2387" b="1" spc="71">
                <a:solidFill>
                  <a:srgbClr val="000000"/>
                </a:solidFill>
                <a:latin typeface="Roboto Bold"/>
                <a:ea typeface="Roboto Bold"/>
                <a:cs typeface="Roboto Bold"/>
                <a:sym typeface="Roboto Bold"/>
              </a:rPr>
              <a:t>Key Offerings</a:t>
            </a:r>
            <a:r>
              <a:rPr lang="en-US" sz="2387" spc="71">
                <a:solidFill>
                  <a:srgbClr val="000000"/>
                </a:solidFill>
                <a:latin typeface="Roboto"/>
                <a:ea typeface="Roboto"/>
                <a:cs typeface="Roboto"/>
                <a:sym typeface="Roboto"/>
              </a:rPr>
              <a:t>t</a:t>
            </a:r>
          </a:p>
        </p:txBody>
      </p:sp>
      <p:sp>
        <p:nvSpPr>
          <p:cNvPr id="24" name="Freeform 24"/>
          <p:cNvSpPr/>
          <p:nvPr/>
        </p:nvSpPr>
        <p:spPr>
          <a:xfrm>
            <a:off x="6514027" y="4619090"/>
            <a:ext cx="4015358" cy="773869"/>
          </a:xfrm>
          <a:custGeom>
            <a:avLst/>
            <a:gdLst/>
            <a:ahLst/>
            <a:cxnLst/>
            <a:rect l="l" t="t" r="r" b="b"/>
            <a:pathLst>
              <a:path w="4015358" h="773869">
                <a:moveTo>
                  <a:pt x="0" y="0"/>
                </a:moveTo>
                <a:lnTo>
                  <a:pt x="4015358" y="0"/>
                </a:lnTo>
                <a:lnTo>
                  <a:pt x="4015358" y="773869"/>
                </a:lnTo>
                <a:lnTo>
                  <a:pt x="0" y="7738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5"/>
          <p:cNvSpPr txBox="1"/>
          <p:nvPr/>
        </p:nvSpPr>
        <p:spPr>
          <a:xfrm>
            <a:off x="5789272" y="4741168"/>
            <a:ext cx="5464868" cy="415605"/>
          </a:xfrm>
          <a:prstGeom prst="rect">
            <a:avLst/>
          </a:prstGeom>
        </p:spPr>
        <p:txBody>
          <a:bodyPr lIns="0" tIns="0" rIns="0" bIns="0" rtlCol="0" anchor="t">
            <a:spAutoFit/>
          </a:bodyPr>
          <a:lstStyle/>
          <a:p>
            <a:pPr algn="ctr">
              <a:lnSpc>
                <a:spcPts val="3342"/>
              </a:lnSpc>
              <a:spcBef>
                <a:spcPct val="0"/>
              </a:spcBef>
            </a:pPr>
            <a:r>
              <a:rPr lang="en-US" sz="2387" b="1" spc="71">
                <a:solidFill>
                  <a:srgbClr val="000000"/>
                </a:solidFill>
                <a:latin typeface="Roboto Bold"/>
                <a:ea typeface="Roboto Bold"/>
                <a:cs typeface="Roboto Bold"/>
                <a:sym typeface="Roboto Bold"/>
              </a:rPr>
              <a:t>Key Resources</a:t>
            </a:r>
          </a:p>
        </p:txBody>
      </p:sp>
      <p:grpSp>
        <p:nvGrpSpPr>
          <p:cNvPr id="26" name="Group 26"/>
          <p:cNvGrpSpPr/>
          <p:nvPr/>
        </p:nvGrpSpPr>
        <p:grpSpPr>
          <a:xfrm>
            <a:off x="8128384" y="8536828"/>
            <a:ext cx="3416455" cy="1676060"/>
            <a:chOff x="0" y="0"/>
            <a:chExt cx="899807" cy="441431"/>
          </a:xfrm>
        </p:grpSpPr>
        <p:sp>
          <p:nvSpPr>
            <p:cNvPr id="27" name="Freeform 27"/>
            <p:cNvSpPr/>
            <p:nvPr/>
          </p:nvSpPr>
          <p:spPr>
            <a:xfrm>
              <a:off x="0" y="0"/>
              <a:ext cx="899807" cy="441431"/>
            </a:xfrm>
            <a:custGeom>
              <a:avLst/>
              <a:gdLst/>
              <a:ahLst/>
              <a:cxnLst/>
              <a:rect l="l" t="t" r="r" b="b"/>
              <a:pathLst>
                <a:path w="899807" h="441431">
                  <a:moveTo>
                    <a:pt x="36257" y="0"/>
                  </a:moveTo>
                  <a:lnTo>
                    <a:pt x="863550" y="0"/>
                  </a:lnTo>
                  <a:cubicBezTo>
                    <a:pt x="873166" y="0"/>
                    <a:pt x="882388" y="3820"/>
                    <a:pt x="889188" y="10619"/>
                  </a:cubicBezTo>
                  <a:cubicBezTo>
                    <a:pt x="895987" y="17419"/>
                    <a:pt x="899807" y="26641"/>
                    <a:pt x="899807" y="36257"/>
                  </a:cubicBezTo>
                  <a:lnTo>
                    <a:pt x="899807" y="405174"/>
                  </a:lnTo>
                  <a:cubicBezTo>
                    <a:pt x="899807" y="414790"/>
                    <a:pt x="895987" y="424012"/>
                    <a:pt x="889188" y="430812"/>
                  </a:cubicBezTo>
                  <a:cubicBezTo>
                    <a:pt x="882388" y="437612"/>
                    <a:pt x="873166" y="441431"/>
                    <a:pt x="863550" y="441431"/>
                  </a:cubicBezTo>
                  <a:lnTo>
                    <a:pt x="36257" y="441431"/>
                  </a:lnTo>
                  <a:cubicBezTo>
                    <a:pt x="26641" y="441431"/>
                    <a:pt x="17419" y="437612"/>
                    <a:pt x="10619" y="430812"/>
                  </a:cubicBezTo>
                  <a:cubicBezTo>
                    <a:pt x="3820" y="424012"/>
                    <a:pt x="0" y="414790"/>
                    <a:pt x="0" y="405174"/>
                  </a:cubicBezTo>
                  <a:lnTo>
                    <a:pt x="0" y="36257"/>
                  </a:lnTo>
                  <a:cubicBezTo>
                    <a:pt x="0" y="26641"/>
                    <a:pt x="3820" y="17419"/>
                    <a:pt x="10619" y="10619"/>
                  </a:cubicBezTo>
                  <a:cubicBezTo>
                    <a:pt x="17419" y="3820"/>
                    <a:pt x="26641" y="0"/>
                    <a:pt x="36257" y="0"/>
                  </a:cubicBezTo>
                  <a:close/>
                </a:path>
              </a:pathLst>
            </a:custGeom>
            <a:solidFill>
              <a:srgbClr val="D6FDDB"/>
            </a:solidFill>
            <a:ln w="38100" cap="sq">
              <a:solidFill>
                <a:srgbClr val="000000"/>
              </a:solidFill>
              <a:prstDash val="dash"/>
              <a:miter/>
            </a:ln>
          </p:spPr>
        </p:sp>
        <p:sp>
          <p:nvSpPr>
            <p:cNvPr id="28" name="TextBox 28"/>
            <p:cNvSpPr txBox="1"/>
            <p:nvPr/>
          </p:nvSpPr>
          <p:spPr>
            <a:xfrm>
              <a:off x="0" y="-47625"/>
              <a:ext cx="899807" cy="489056"/>
            </a:xfrm>
            <a:prstGeom prst="rect">
              <a:avLst/>
            </a:prstGeom>
          </p:spPr>
          <p:txBody>
            <a:bodyPr lIns="25400" tIns="25400" rIns="25400" bIns="25400" rtlCol="0" anchor="b"/>
            <a:lstStyle/>
            <a:p>
              <a:pPr algn="l">
                <a:lnSpc>
                  <a:spcPts val="2922"/>
                </a:lnSpc>
              </a:pPr>
              <a:endParaRPr/>
            </a:p>
          </p:txBody>
        </p:sp>
      </p:grpSp>
      <p:sp>
        <p:nvSpPr>
          <p:cNvPr id="29" name="TextBox 29"/>
          <p:cNvSpPr txBox="1"/>
          <p:nvPr/>
        </p:nvSpPr>
        <p:spPr>
          <a:xfrm>
            <a:off x="8177143" y="8775261"/>
            <a:ext cx="4509205" cy="1151570"/>
          </a:xfrm>
          <a:prstGeom prst="rect">
            <a:avLst/>
          </a:prstGeom>
        </p:spPr>
        <p:txBody>
          <a:bodyPr lIns="0" tIns="0" rIns="0" bIns="0" rtlCol="0" anchor="t">
            <a:spAutoFit/>
          </a:bodyPr>
          <a:lstStyle/>
          <a:p>
            <a:pPr algn="ctr">
              <a:lnSpc>
                <a:spcPts val="3482"/>
              </a:lnSpc>
              <a:spcBef>
                <a:spcPct val="0"/>
              </a:spcBef>
            </a:pPr>
            <a:endParaRPr/>
          </a:p>
          <a:p>
            <a:pPr marL="450713" lvl="1" indent="-225357" algn="l">
              <a:lnSpc>
                <a:spcPts val="2922"/>
              </a:lnSpc>
              <a:buFont typeface="Arial"/>
              <a:buChar char="•"/>
            </a:pPr>
            <a:r>
              <a:rPr lang="en-US" sz="2087" spc="62">
                <a:solidFill>
                  <a:srgbClr val="000000"/>
                </a:solidFill>
                <a:latin typeface="Roboto"/>
                <a:ea typeface="Roboto"/>
                <a:cs typeface="Roboto"/>
                <a:sym typeface="Roboto"/>
              </a:rPr>
              <a:t>Mobile App</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Website</a:t>
            </a:r>
          </a:p>
        </p:txBody>
      </p:sp>
      <p:sp>
        <p:nvSpPr>
          <p:cNvPr id="30" name="Freeform 30"/>
          <p:cNvSpPr/>
          <p:nvPr/>
        </p:nvSpPr>
        <p:spPr>
          <a:xfrm>
            <a:off x="8419082" y="8263632"/>
            <a:ext cx="2835058" cy="546393"/>
          </a:xfrm>
          <a:custGeom>
            <a:avLst/>
            <a:gdLst/>
            <a:ahLst/>
            <a:cxnLst/>
            <a:rect l="l" t="t" r="r" b="b"/>
            <a:pathLst>
              <a:path w="2835058" h="546393">
                <a:moveTo>
                  <a:pt x="0" y="0"/>
                </a:moveTo>
                <a:lnTo>
                  <a:pt x="2835058" y="0"/>
                </a:lnTo>
                <a:lnTo>
                  <a:pt x="2835058" y="546393"/>
                </a:lnTo>
                <a:lnTo>
                  <a:pt x="0" y="546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TextBox 31"/>
          <p:cNvSpPr txBox="1"/>
          <p:nvPr/>
        </p:nvSpPr>
        <p:spPr>
          <a:xfrm>
            <a:off x="9118293" y="8300451"/>
            <a:ext cx="1436637" cy="398780"/>
          </a:xfrm>
          <a:prstGeom prst="rect">
            <a:avLst/>
          </a:prstGeom>
        </p:spPr>
        <p:txBody>
          <a:bodyPr lIns="0" tIns="0" rIns="0" bIns="0" rtlCol="0" anchor="t">
            <a:spAutoFit/>
          </a:bodyPr>
          <a:lstStyle/>
          <a:p>
            <a:pPr algn="ctr">
              <a:lnSpc>
                <a:spcPts val="3220"/>
              </a:lnSpc>
              <a:spcBef>
                <a:spcPct val="0"/>
              </a:spcBef>
            </a:pPr>
            <a:r>
              <a:rPr lang="en-US" sz="2300" spc="69">
                <a:solidFill>
                  <a:srgbClr val="000000"/>
                </a:solidFill>
                <a:latin typeface="Roboto"/>
                <a:ea typeface="Roboto"/>
                <a:cs typeface="Roboto"/>
                <a:sym typeface="Roboto"/>
              </a:rPr>
              <a:t> </a:t>
            </a:r>
            <a:r>
              <a:rPr lang="en-US" sz="2300" b="1" spc="69">
                <a:solidFill>
                  <a:srgbClr val="000000"/>
                </a:solidFill>
                <a:latin typeface="Roboto Bold"/>
                <a:ea typeface="Roboto Bold"/>
                <a:cs typeface="Roboto Bold"/>
                <a:sym typeface="Roboto Bold"/>
              </a:rPr>
              <a:t>Channel</a:t>
            </a:r>
            <a:r>
              <a:rPr lang="en-US" sz="2300" spc="69">
                <a:solidFill>
                  <a:srgbClr val="000000"/>
                </a:solidFill>
                <a:latin typeface="Roboto"/>
                <a:ea typeface="Roboto"/>
                <a:cs typeface="Roboto"/>
                <a:sym typeface="Roboto"/>
              </a:rPr>
              <a:t> </a:t>
            </a:r>
          </a:p>
        </p:txBody>
      </p:sp>
      <p:grpSp>
        <p:nvGrpSpPr>
          <p:cNvPr id="32" name="Group 32"/>
          <p:cNvGrpSpPr/>
          <p:nvPr/>
        </p:nvGrpSpPr>
        <p:grpSpPr>
          <a:xfrm>
            <a:off x="11544839" y="1568729"/>
            <a:ext cx="5982599" cy="2752536"/>
            <a:chOff x="0" y="0"/>
            <a:chExt cx="1575664" cy="724948"/>
          </a:xfrm>
        </p:grpSpPr>
        <p:sp>
          <p:nvSpPr>
            <p:cNvPr id="33" name="Freeform 33"/>
            <p:cNvSpPr/>
            <p:nvPr/>
          </p:nvSpPr>
          <p:spPr>
            <a:xfrm>
              <a:off x="0" y="0"/>
              <a:ext cx="1575664" cy="724948"/>
            </a:xfrm>
            <a:custGeom>
              <a:avLst/>
              <a:gdLst/>
              <a:ahLst/>
              <a:cxnLst/>
              <a:rect l="l" t="t" r="r" b="b"/>
              <a:pathLst>
                <a:path w="1575664" h="724948">
                  <a:moveTo>
                    <a:pt x="33646" y="0"/>
                  </a:moveTo>
                  <a:lnTo>
                    <a:pt x="1542018" y="0"/>
                  </a:lnTo>
                  <a:cubicBezTo>
                    <a:pt x="1560600" y="0"/>
                    <a:pt x="1575664" y="15064"/>
                    <a:pt x="1575664" y="33646"/>
                  </a:cubicBezTo>
                  <a:lnTo>
                    <a:pt x="1575664" y="691302"/>
                  </a:lnTo>
                  <a:cubicBezTo>
                    <a:pt x="1575664" y="709884"/>
                    <a:pt x="1560600" y="724948"/>
                    <a:pt x="1542018" y="724948"/>
                  </a:cubicBezTo>
                  <a:lnTo>
                    <a:pt x="33646" y="724948"/>
                  </a:lnTo>
                  <a:cubicBezTo>
                    <a:pt x="15064" y="724948"/>
                    <a:pt x="0" y="709884"/>
                    <a:pt x="0" y="691302"/>
                  </a:cubicBezTo>
                  <a:lnTo>
                    <a:pt x="0" y="33646"/>
                  </a:lnTo>
                  <a:cubicBezTo>
                    <a:pt x="0" y="15064"/>
                    <a:pt x="15064" y="0"/>
                    <a:pt x="33646" y="0"/>
                  </a:cubicBezTo>
                  <a:close/>
                </a:path>
              </a:pathLst>
            </a:custGeom>
            <a:solidFill>
              <a:srgbClr val="D6FDDB"/>
            </a:solidFill>
            <a:ln w="38100" cap="rnd">
              <a:solidFill>
                <a:srgbClr val="000000"/>
              </a:solidFill>
              <a:prstDash val="dash"/>
              <a:round/>
            </a:ln>
          </p:spPr>
        </p:sp>
        <p:sp>
          <p:nvSpPr>
            <p:cNvPr id="34" name="TextBox 34"/>
            <p:cNvSpPr txBox="1"/>
            <p:nvPr/>
          </p:nvSpPr>
          <p:spPr>
            <a:xfrm>
              <a:off x="0" y="-38100"/>
              <a:ext cx="1575664" cy="763048"/>
            </a:xfrm>
            <a:prstGeom prst="rect">
              <a:avLst/>
            </a:prstGeom>
          </p:spPr>
          <p:txBody>
            <a:bodyPr lIns="63500" tIns="63500" rIns="63500" bIns="63500" rtlCol="0" anchor="ctr"/>
            <a:lstStyle/>
            <a:p>
              <a:pPr algn="ctr">
                <a:lnSpc>
                  <a:spcPts val="2877"/>
                </a:lnSpc>
              </a:pPr>
              <a:endParaRPr/>
            </a:p>
            <a:p>
              <a:pPr algn="ctr">
                <a:lnSpc>
                  <a:spcPts val="2877"/>
                </a:lnSpc>
              </a:pPr>
              <a:endParaRPr/>
            </a:p>
            <a:p>
              <a:pPr algn="ctr">
                <a:lnSpc>
                  <a:spcPts val="2877"/>
                </a:lnSpc>
              </a:pPr>
              <a:r>
                <a:rPr lang="en-US" sz="2100" spc="63">
                  <a:solidFill>
                    <a:srgbClr val="000000"/>
                  </a:solidFill>
                  <a:latin typeface="Roboto"/>
                  <a:ea typeface="Roboto"/>
                  <a:cs typeface="Roboto"/>
                  <a:sym typeface="Roboto"/>
                </a:rPr>
                <a:t>To simplify grocery shopping by providing ultra-fast delivery of essentials, helping customers save time while offering convenience and affordability.</a:t>
              </a:r>
            </a:p>
            <a:p>
              <a:pPr algn="l">
                <a:lnSpc>
                  <a:spcPts val="2940"/>
                </a:lnSpc>
              </a:pPr>
              <a:endParaRPr lang="en-US" sz="2100" spc="63">
                <a:solidFill>
                  <a:srgbClr val="000000"/>
                </a:solidFill>
                <a:latin typeface="Roboto"/>
                <a:ea typeface="Roboto"/>
                <a:cs typeface="Roboto"/>
                <a:sym typeface="Roboto"/>
              </a:endParaRPr>
            </a:p>
          </p:txBody>
        </p:sp>
      </p:grpSp>
      <p:grpSp>
        <p:nvGrpSpPr>
          <p:cNvPr id="35" name="Group 35"/>
          <p:cNvGrpSpPr/>
          <p:nvPr/>
        </p:nvGrpSpPr>
        <p:grpSpPr>
          <a:xfrm>
            <a:off x="12528459" y="5006025"/>
            <a:ext cx="4730841" cy="4368834"/>
            <a:chOff x="0" y="0"/>
            <a:chExt cx="1245983" cy="1150639"/>
          </a:xfrm>
        </p:grpSpPr>
        <p:sp>
          <p:nvSpPr>
            <p:cNvPr id="36" name="Freeform 36"/>
            <p:cNvSpPr/>
            <p:nvPr/>
          </p:nvSpPr>
          <p:spPr>
            <a:xfrm>
              <a:off x="0" y="0"/>
              <a:ext cx="1245983" cy="1150639"/>
            </a:xfrm>
            <a:custGeom>
              <a:avLst/>
              <a:gdLst/>
              <a:ahLst/>
              <a:cxnLst/>
              <a:rect l="l" t="t" r="r" b="b"/>
              <a:pathLst>
                <a:path w="1245983" h="1150639">
                  <a:moveTo>
                    <a:pt x="26184" y="0"/>
                  </a:moveTo>
                  <a:lnTo>
                    <a:pt x="1219799" y="0"/>
                  </a:lnTo>
                  <a:cubicBezTo>
                    <a:pt x="1234260" y="0"/>
                    <a:pt x="1245983" y="11723"/>
                    <a:pt x="1245983" y="26184"/>
                  </a:cubicBezTo>
                  <a:lnTo>
                    <a:pt x="1245983" y="1124456"/>
                  </a:lnTo>
                  <a:cubicBezTo>
                    <a:pt x="1245983" y="1138917"/>
                    <a:pt x="1234260" y="1150639"/>
                    <a:pt x="1219799" y="1150639"/>
                  </a:cubicBezTo>
                  <a:lnTo>
                    <a:pt x="26184" y="1150639"/>
                  </a:lnTo>
                  <a:cubicBezTo>
                    <a:pt x="19239" y="1150639"/>
                    <a:pt x="12579" y="1147881"/>
                    <a:pt x="7669" y="1142970"/>
                  </a:cubicBezTo>
                  <a:cubicBezTo>
                    <a:pt x="2759" y="1138060"/>
                    <a:pt x="0" y="1131400"/>
                    <a:pt x="0" y="1124456"/>
                  </a:cubicBezTo>
                  <a:lnTo>
                    <a:pt x="0" y="26184"/>
                  </a:lnTo>
                  <a:cubicBezTo>
                    <a:pt x="0" y="11723"/>
                    <a:pt x="11723" y="0"/>
                    <a:pt x="26184" y="0"/>
                  </a:cubicBezTo>
                  <a:close/>
                </a:path>
              </a:pathLst>
            </a:custGeom>
            <a:solidFill>
              <a:srgbClr val="D6FDDB"/>
            </a:solidFill>
            <a:ln w="38100" cap="sq">
              <a:solidFill>
                <a:srgbClr val="000000"/>
              </a:solidFill>
              <a:prstDash val="dash"/>
              <a:miter/>
            </a:ln>
          </p:spPr>
        </p:sp>
        <p:sp>
          <p:nvSpPr>
            <p:cNvPr id="37" name="TextBox 37"/>
            <p:cNvSpPr txBox="1"/>
            <p:nvPr/>
          </p:nvSpPr>
          <p:spPr>
            <a:xfrm>
              <a:off x="0" y="-47625"/>
              <a:ext cx="1245983" cy="1198264"/>
            </a:xfrm>
            <a:prstGeom prst="rect">
              <a:avLst/>
            </a:prstGeom>
          </p:spPr>
          <p:txBody>
            <a:bodyPr lIns="63500" tIns="63500" rIns="63500" bIns="63500" rtlCol="0" anchor="ctr"/>
            <a:lstStyle/>
            <a:p>
              <a:pPr algn="l">
                <a:lnSpc>
                  <a:spcPts val="2922"/>
                </a:lnSpc>
              </a:pPr>
              <a:endParaRPr/>
            </a:p>
            <a:p>
              <a:pPr marL="450713" lvl="1" indent="-225357" algn="l">
                <a:lnSpc>
                  <a:spcPts val="2922"/>
                </a:lnSpc>
                <a:buFont typeface="Arial"/>
                <a:buChar char="•"/>
              </a:pPr>
              <a:r>
                <a:rPr lang="en-US" sz="2087" spc="62">
                  <a:solidFill>
                    <a:srgbClr val="000000"/>
                  </a:solidFill>
                  <a:latin typeface="Roboto"/>
                  <a:ea typeface="Roboto"/>
                  <a:cs typeface="Roboto"/>
                  <a:sym typeface="Roboto"/>
                </a:rPr>
                <a:t>GOV: ₹6132 Cr</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Market Share: 47%</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Total Revenue: ₹2.36 B</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Cities: 28</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GMV: ₹1.7 B</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Total Orders: 39.2 M</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Warehouses: 2,000</a:t>
              </a:r>
            </a:p>
            <a:p>
              <a:pPr marL="450713" lvl="1" indent="-225357" algn="l">
                <a:lnSpc>
                  <a:spcPts val="2922"/>
                </a:lnSpc>
                <a:buFont typeface="Arial"/>
                <a:buChar char="•"/>
              </a:pPr>
              <a:r>
                <a:rPr lang="en-US" sz="2087" spc="62">
                  <a:solidFill>
                    <a:srgbClr val="000000"/>
                  </a:solidFill>
                  <a:latin typeface="Roboto"/>
                  <a:ea typeface="Roboto"/>
                  <a:cs typeface="Roboto"/>
                  <a:sym typeface="Roboto"/>
                </a:rPr>
                <a:t>Dark Stores: 791</a:t>
              </a:r>
            </a:p>
          </p:txBody>
        </p:sp>
      </p:grpSp>
      <p:sp>
        <p:nvSpPr>
          <p:cNvPr id="38" name="Freeform 38"/>
          <p:cNvSpPr/>
          <p:nvPr/>
        </p:nvSpPr>
        <p:spPr>
          <a:xfrm>
            <a:off x="12886201" y="4607121"/>
            <a:ext cx="4015358" cy="773869"/>
          </a:xfrm>
          <a:custGeom>
            <a:avLst/>
            <a:gdLst/>
            <a:ahLst/>
            <a:cxnLst/>
            <a:rect l="l" t="t" r="r" b="b"/>
            <a:pathLst>
              <a:path w="4015358" h="773869">
                <a:moveTo>
                  <a:pt x="0" y="0"/>
                </a:moveTo>
                <a:lnTo>
                  <a:pt x="4015358" y="0"/>
                </a:lnTo>
                <a:lnTo>
                  <a:pt x="4015358" y="773869"/>
                </a:lnTo>
                <a:lnTo>
                  <a:pt x="0" y="7738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9" name="TextBox 39"/>
          <p:cNvSpPr txBox="1"/>
          <p:nvPr/>
        </p:nvSpPr>
        <p:spPr>
          <a:xfrm>
            <a:off x="14047493" y="4722729"/>
            <a:ext cx="2012752" cy="399095"/>
          </a:xfrm>
          <a:prstGeom prst="rect">
            <a:avLst/>
          </a:prstGeom>
        </p:spPr>
        <p:txBody>
          <a:bodyPr lIns="0" tIns="0" rIns="0" bIns="0" rtlCol="0" anchor="t">
            <a:spAutoFit/>
          </a:bodyPr>
          <a:lstStyle/>
          <a:p>
            <a:pPr algn="ctr">
              <a:lnSpc>
                <a:spcPts val="3202"/>
              </a:lnSpc>
              <a:spcBef>
                <a:spcPct val="0"/>
              </a:spcBef>
            </a:pPr>
            <a:r>
              <a:rPr lang="en-US" sz="2287" b="1" spc="68">
                <a:solidFill>
                  <a:srgbClr val="000000"/>
                </a:solidFill>
                <a:latin typeface="Roboto Bold"/>
                <a:ea typeface="Roboto Bold"/>
                <a:cs typeface="Roboto Bold"/>
                <a:sym typeface="Roboto Bold"/>
              </a:rPr>
              <a:t>Key Statistics</a:t>
            </a:r>
            <a:r>
              <a:rPr lang="en-US" sz="2287" spc="68">
                <a:solidFill>
                  <a:srgbClr val="000000"/>
                </a:solidFill>
                <a:latin typeface="Roboto"/>
                <a:ea typeface="Roboto"/>
                <a:cs typeface="Roboto"/>
                <a:sym typeface="Roboto"/>
              </a:rPr>
              <a:t>t</a:t>
            </a:r>
          </a:p>
        </p:txBody>
      </p:sp>
      <p:sp>
        <p:nvSpPr>
          <p:cNvPr id="40" name="Freeform 40"/>
          <p:cNvSpPr/>
          <p:nvPr/>
        </p:nvSpPr>
        <p:spPr>
          <a:xfrm>
            <a:off x="12686348" y="1148685"/>
            <a:ext cx="4015358" cy="773869"/>
          </a:xfrm>
          <a:custGeom>
            <a:avLst/>
            <a:gdLst/>
            <a:ahLst/>
            <a:cxnLst/>
            <a:rect l="l" t="t" r="r" b="b"/>
            <a:pathLst>
              <a:path w="4015358" h="773869">
                <a:moveTo>
                  <a:pt x="0" y="0"/>
                </a:moveTo>
                <a:lnTo>
                  <a:pt x="4015358" y="0"/>
                </a:lnTo>
                <a:lnTo>
                  <a:pt x="4015358" y="773869"/>
                </a:lnTo>
                <a:lnTo>
                  <a:pt x="0" y="7738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1" name="TextBox 41"/>
          <p:cNvSpPr txBox="1"/>
          <p:nvPr/>
        </p:nvSpPr>
        <p:spPr>
          <a:xfrm>
            <a:off x="11276701" y="1307497"/>
            <a:ext cx="5982599" cy="399095"/>
          </a:xfrm>
          <a:prstGeom prst="rect">
            <a:avLst/>
          </a:prstGeom>
        </p:spPr>
        <p:txBody>
          <a:bodyPr lIns="0" tIns="0" rIns="0" bIns="0" rtlCol="0" anchor="t">
            <a:spAutoFit/>
          </a:bodyPr>
          <a:lstStyle/>
          <a:p>
            <a:pPr algn="ctr">
              <a:lnSpc>
                <a:spcPts val="3202"/>
              </a:lnSpc>
              <a:spcBef>
                <a:spcPct val="0"/>
              </a:spcBef>
            </a:pPr>
            <a:r>
              <a:rPr lang="en-US" sz="2287" b="1" spc="68">
                <a:solidFill>
                  <a:srgbClr val="000000"/>
                </a:solidFill>
                <a:latin typeface="Roboto Bold"/>
                <a:ea typeface="Roboto Bold"/>
                <a:cs typeface="Roboto Bold"/>
                <a:sym typeface="Roboto Bold"/>
              </a:rPr>
              <a:t>      Mission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sp>
        <p:nvSpPr>
          <p:cNvPr id="2" name="AutoShape 2"/>
          <p:cNvSpPr/>
          <p:nvPr/>
        </p:nvSpPr>
        <p:spPr>
          <a:xfrm>
            <a:off x="15218997" y="9239250"/>
            <a:ext cx="2040303" cy="0"/>
          </a:xfrm>
          <a:prstGeom prst="line">
            <a:avLst/>
          </a:prstGeom>
          <a:ln w="38100" cap="flat">
            <a:solidFill>
              <a:srgbClr val="FFFFFF"/>
            </a:solidFill>
            <a:prstDash val="solid"/>
            <a:headEnd type="none" w="sm" len="sm"/>
            <a:tailEnd type="arrow" w="med" len="sm"/>
          </a:ln>
        </p:spPr>
      </p:sp>
      <p:grpSp>
        <p:nvGrpSpPr>
          <p:cNvPr id="3" name="Group 3"/>
          <p:cNvGrpSpPr/>
          <p:nvPr/>
        </p:nvGrpSpPr>
        <p:grpSpPr>
          <a:xfrm>
            <a:off x="590568" y="1028700"/>
            <a:ext cx="16938852" cy="1843858"/>
            <a:chOff x="0" y="0"/>
            <a:chExt cx="4461261" cy="485625"/>
          </a:xfrm>
        </p:grpSpPr>
        <p:sp>
          <p:nvSpPr>
            <p:cNvPr id="4" name="Freeform 4"/>
            <p:cNvSpPr/>
            <p:nvPr/>
          </p:nvSpPr>
          <p:spPr>
            <a:xfrm>
              <a:off x="0" y="0"/>
              <a:ext cx="4461261" cy="485625"/>
            </a:xfrm>
            <a:custGeom>
              <a:avLst/>
              <a:gdLst/>
              <a:ahLst/>
              <a:cxnLst/>
              <a:rect l="l" t="t" r="r" b="b"/>
              <a:pathLst>
                <a:path w="4461261" h="485625">
                  <a:moveTo>
                    <a:pt x="20567" y="0"/>
                  </a:moveTo>
                  <a:lnTo>
                    <a:pt x="4440694" y="0"/>
                  </a:lnTo>
                  <a:cubicBezTo>
                    <a:pt x="4446149" y="0"/>
                    <a:pt x="4451380" y="2167"/>
                    <a:pt x="4455237" y="6024"/>
                  </a:cubicBezTo>
                  <a:cubicBezTo>
                    <a:pt x="4459094" y="9881"/>
                    <a:pt x="4461261" y="15113"/>
                    <a:pt x="4461261" y="20567"/>
                  </a:cubicBezTo>
                  <a:lnTo>
                    <a:pt x="4461261" y="465058"/>
                  </a:lnTo>
                  <a:cubicBezTo>
                    <a:pt x="4461261" y="476417"/>
                    <a:pt x="4452053" y="485625"/>
                    <a:pt x="4440694" y="485625"/>
                  </a:cubicBezTo>
                  <a:lnTo>
                    <a:pt x="20567" y="485625"/>
                  </a:lnTo>
                  <a:cubicBezTo>
                    <a:pt x="9208" y="485625"/>
                    <a:pt x="0" y="476417"/>
                    <a:pt x="0" y="465058"/>
                  </a:cubicBezTo>
                  <a:lnTo>
                    <a:pt x="0" y="20567"/>
                  </a:lnTo>
                  <a:cubicBezTo>
                    <a:pt x="0" y="9208"/>
                    <a:pt x="9208" y="0"/>
                    <a:pt x="20567" y="0"/>
                  </a:cubicBezTo>
                  <a:close/>
                </a:path>
              </a:pathLst>
            </a:custGeom>
            <a:solidFill>
              <a:srgbClr val="D6FDDB"/>
            </a:solidFill>
            <a:ln w="38100" cap="rnd">
              <a:solidFill>
                <a:srgbClr val="000000"/>
              </a:solidFill>
              <a:prstDash val="dash"/>
              <a:round/>
            </a:ln>
          </p:spPr>
        </p:sp>
        <p:sp>
          <p:nvSpPr>
            <p:cNvPr id="5" name="TextBox 5"/>
            <p:cNvSpPr txBox="1"/>
            <p:nvPr/>
          </p:nvSpPr>
          <p:spPr>
            <a:xfrm>
              <a:off x="0" y="-47625"/>
              <a:ext cx="4461261" cy="533250"/>
            </a:xfrm>
            <a:prstGeom prst="rect">
              <a:avLst/>
            </a:prstGeom>
          </p:spPr>
          <p:txBody>
            <a:bodyPr lIns="50800" tIns="50800" rIns="50800" bIns="50800" rtlCol="0" anchor="ctr"/>
            <a:lstStyle/>
            <a:p>
              <a:pPr algn="ctr">
                <a:lnSpc>
                  <a:spcPts val="2922"/>
                </a:lnSpc>
              </a:pPr>
              <a:endParaRPr/>
            </a:p>
          </p:txBody>
        </p:sp>
      </p:grpSp>
      <p:sp>
        <p:nvSpPr>
          <p:cNvPr id="6" name="TextBox 6"/>
          <p:cNvSpPr txBox="1"/>
          <p:nvPr/>
        </p:nvSpPr>
        <p:spPr>
          <a:xfrm>
            <a:off x="23414" y="163689"/>
            <a:ext cx="5559213" cy="548227"/>
          </a:xfrm>
          <a:prstGeom prst="rect">
            <a:avLst/>
          </a:prstGeom>
        </p:spPr>
        <p:txBody>
          <a:bodyPr lIns="0" tIns="0" rIns="0" bIns="0" rtlCol="0" anchor="t">
            <a:spAutoFit/>
          </a:bodyPr>
          <a:lstStyle/>
          <a:p>
            <a:pPr algn="ctr">
              <a:lnSpc>
                <a:spcPts val="4462"/>
              </a:lnSpc>
              <a:spcBef>
                <a:spcPct val="0"/>
              </a:spcBef>
            </a:pPr>
            <a:r>
              <a:rPr lang="en-US" sz="3200" b="1" spc="95" dirty="0">
                <a:solidFill>
                  <a:srgbClr val="004AAD"/>
                </a:solidFill>
                <a:latin typeface="Roboto Bold"/>
                <a:ea typeface="Roboto Bold"/>
                <a:cs typeface="Roboto Bold"/>
                <a:sym typeface="Roboto Bold"/>
              </a:rPr>
              <a:t>PROBLEM STATEMENT</a:t>
            </a:r>
          </a:p>
        </p:txBody>
      </p:sp>
      <p:sp>
        <p:nvSpPr>
          <p:cNvPr id="7" name="TextBox 7"/>
          <p:cNvSpPr txBox="1"/>
          <p:nvPr/>
        </p:nvSpPr>
        <p:spPr>
          <a:xfrm>
            <a:off x="802918" y="1296327"/>
            <a:ext cx="16253791" cy="1298890"/>
          </a:xfrm>
          <a:prstGeom prst="rect">
            <a:avLst/>
          </a:prstGeom>
        </p:spPr>
        <p:txBody>
          <a:bodyPr lIns="0" tIns="0" rIns="0" bIns="0" rtlCol="0" anchor="t">
            <a:spAutoFit/>
          </a:bodyPr>
          <a:lstStyle/>
          <a:p>
            <a:pPr algn="ctr">
              <a:lnSpc>
                <a:spcPts val="3482"/>
              </a:lnSpc>
              <a:spcBef>
                <a:spcPct val="0"/>
              </a:spcBef>
            </a:pPr>
            <a:r>
              <a:rPr lang="en-US" sz="2487" spc="74">
                <a:solidFill>
                  <a:srgbClr val="000000"/>
                </a:solidFill>
                <a:latin typeface="Roboto"/>
                <a:ea typeface="Roboto"/>
                <a:cs typeface="Roboto"/>
                <a:sym typeface="Roboto"/>
              </a:rPr>
              <a:t>Blinkit has achieved significant success in the quick commerce grocery sector, offering 10-minute deliveries in over 30 cities across India. Despite this, Blinkit’s customer retention rate has plateaued at around 45%, and its average order value (AOV) stands at ₹460, compared to Zepto’s ₹607.</a:t>
            </a:r>
          </a:p>
        </p:txBody>
      </p:sp>
      <p:grpSp>
        <p:nvGrpSpPr>
          <p:cNvPr id="8" name="Group 8"/>
          <p:cNvGrpSpPr/>
          <p:nvPr/>
        </p:nvGrpSpPr>
        <p:grpSpPr>
          <a:xfrm>
            <a:off x="802918" y="3129733"/>
            <a:ext cx="9196080" cy="1014941"/>
            <a:chOff x="0" y="0"/>
            <a:chExt cx="2422013" cy="267310"/>
          </a:xfrm>
        </p:grpSpPr>
        <p:sp>
          <p:nvSpPr>
            <p:cNvPr id="9" name="Freeform 9"/>
            <p:cNvSpPr/>
            <p:nvPr/>
          </p:nvSpPr>
          <p:spPr>
            <a:xfrm>
              <a:off x="0" y="0"/>
              <a:ext cx="2422013" cy="267310"/>
            </a:xfrm>
            <a:custGeom>
              <a:avLst/>
              <a:gdLst/>
              <a:ahLst/>
              <a:cxnLst/>
              <a:rect l="l" t="t" r="r" b="b"/>
              <a:pathLst>
                <a:path w="2422013" h="267310">
                  <a:moveTo>
                    <a:pt x="37884" y="0"/>
                  </a:moveTo>
                  <a:lnTo>
                    <a:pt x="2384129" y="0"/>
                  </a:lnTo>
                  <a:cubicBezTo>
                    <a:pt x="2394176" y="0"/>
                    <a:pt x="2403812" y="3991"/>
                    <a:pt x="2410917" y="11096"/>
                  </a:cubicBezTo>
                  <a:cubicBezTo>
                    <a:pt x="2418021" y="18201"/>
                    <a:pt x="2422013" y="27837"/>
                    <a:pt x="2422013" y="37884"/>
                  </a:cubicBezTo>
                  <a:lnTo>
                    <a:pt x="2422013" y="229425"/>
                  </a:lnTo>
                  <a:cubicBezTo>
                    <a:pt x="2422013" y="239473"/>
                    <a:pt x="2418021" y="249109"/>
                    <a:pt x="2410917" y="256214"/>
                  </a:cubicBezTo>
                  <a:cubicBezTo>
                    <a:pt x="2403812" y="263318"/>
                    <a:pt x="2394176" y="267310"/>
                    <a:pt x="2384129" y="267310"/>
                  </a:cubicBezTo>
                  <a:lnTo>
                    <a:pt x="37884" y="267310"/>
                  </a:lnTo>
                  <a:cubicBezTo>
                    <a:pt x="27837" y="267310"/>
                    <a:pt x="18201" y="263318"/>
                    <a:pt x="11096" y="256214"/>
                  </a:cubicBezTo>
                  <a:cubicBezTo>
                    <a:pt x="3991" y="249109"/>
                    <a:pt x="0" y="239473"/>
                    <a:pt x="0" y="229425"/>
                  </a:cubicBezTo>
                  <a:lnTo>
                    <a:pt x="0" y="37884"/>
                  </a:lnTo>
                  <a:cubicBezTo>
                    <a:pt x="0" y="27837"/>
                    <a:pt x="3991" y="18201"/>
                    <a:pt x="11096" y="11096"/>
                  </a:cubicBezTo>
                  <a:cubicBezTo>
                    <a:pt x="18201" y="3991"/>
                    <a:pt x="27837" y="0"/>
                    <a:pt x="37884" y="0"/>
                  </a:cubicBezTo>
                  <a:close/>
                </a:path>
              </a:pathLst>
            </a:custGeom>
            <a:solidFill>
              <a:srgbClr val="FDE043"/>
            </a:solidFill>
            <a:ln cap="rnd">
              <a:noFill/>
              <a:prstDash val="solid"/>
              <a:round/>
            </a:ln>
          </p:spPr>
        </p:sp>
        <p:sp>
          <p:nvSpPr>
            <p:cNvPr id="10" name="TextBox 10"/>
            <p:cNvSpPr txBox="1"/>
            <p:nvPr/>
          </p:nvSpPr>
          <p:spPr>
            <a:xfrm>
              <a:off x="0" y="-76200"/>
              <a:ext cx="2422013" cy="343510"/>
            </a:xfrm>
            <a:prstGeom prst="rect">
              <a:avLst/>
            </a:prstGeom>
          </p:spPr>
          <p:txBody>
            <a:bodyPr lIns="50800" tIns="50800" rIns="50800" bIns="50800" rtlCol="0" anchor="ctr"/>
            <a:lstStyle/>
            <a:p>
              <a:pPr algn="ctr">
                <a:lnSpc>
                  <a:spcPts val="3902"/>
                </a:lnSpc>
              </a:pPr>
              <a:r>
                <a:rPr lang="en-US" sz="2787" spc="83">
                  <a:solidFill>
                    <a:srgbClr val="000000"/>
                  </a:solidFill>
                  <a:latin typeface="Roboto"/>
                  <a:ea typeface="Roboto"/>
                  <a:cs typeface="Roboto"/>
                  <a:sym typeface="Roboto"/>
                </a:rPr>
                <a:t>Why do we need to solve this problem?</a:t>
              </a:r>
            </a:p>
          </p:txBody>
        </p:sp>
      </p:grpSp>
      <p:grpSp>
        <p:nvGrpSpPr>
          <p:cNvPr id="11" name="Group 11"/>
          <p:cNvGrpSpPr/>
          <p:nvPr/>
        </p:nvGrpSpPr>
        <p:grpSpPr>
          <a:xfrm>
            <a:off x="590568" y="4632071"/>
            <a:ext cx="4658811" cy="2384099"/>
            <a:chOff x="0" y="0"/>
            <a:chExt cx="1227012" cy="627911"/>
          </a:xfrm>
        </p:grpSpPr>
        <p:sp>
          <p:nvSpPr>
            <p:cNvPr id="12" name="Freeform 12"/>
            <p:cNvSpPr/>
            <p:nvPr/>
          </p:nvSpPr>
          <p:spPr>
            <a:xfrm>
              <a:off x="0" y="0"/>
              <a:ext cx="1227012" cy="627911"/>
            </a:xfrm>
            <a:custGeom>
              <a:avLst/>
              <a:gdLst/>
              <a:ahLst/>
              <a:cxnLst/>
              <a:rect l="l" t="t" r="r" b="b"/>
              <a:pathLst>
                <a:path w="1227012" h="627911">
                  <a:moveTo>
                    <a:pt x="74780" y="0"/>
                  </a:moveTo>
                  <a:lnTo>
                    <a:pt x="1152232" y="0"/>
                  </a:lnTo>
                  <a:cubicBezTo>
                    <a:pt x="1193532" y="0"/>
                    <a:pt x="1227012" y="33480"/>
                    <a:pt x="1227012" y="74780"/>
                  </a:cubicBezTo>
                  <a:lnTo>
                    <a:pt x="1227012" y="553131"/>
                  </a:lnTo>
                  <a:cubicBezTo>
                    <a:pt x="1227012" y="594431"/>
                    <a:pt x="1193532" y="627911"/>
                    <a:pt x="1152232" y="627911"/>
                  </a:cubicBezTo>
                  <a:lnTo>
                    <a:pt x="74780" y="627911"/>
                  </a:lnTo>
                  <a:cubicBezTo>
                    <a:pt x="33480" y="627911"/>
                    <a:pt x="0" y="594431"/>
                    <a:pt x="0" y="553131"/>
                  </a:cubicBezTo>
                  <a:lnTo>
                    <a:pt x="0" y="74780"/>
                  </a:lnTo>
                  <a:cubicBezTo>
                    <a:pt x="0" y="33480"/>
                    <a:pt x="33480" y="0"/>
                    <a:pt x="74780" y="0"/>
                  </a:cubicBezTo>
                  <a:close/>
                </a:path>
              </a:pathLst>
            </a:custGeom>
            <a:solidFill>
              <a:srgbClr val="FDFEF8"/>
            </a:solidFill>
            <a:ln w="38100" cap="rnd">
              <a:solidFill>
                <a:srgbClr val="000000"/>
              </a:solidFill>
              <a:prstDash val="dash"/>
              <a:round/>
            </a:ln>
          </p:spPr>
        </p:sp>
        <p:sp>
          <p:nvSpPr>
            <p:cNvPr id="13" name="TextBox 13"/>
            <p:cNvSpPr txBox="1"/>
            <p:nvPr/>
          </p:nvSpPr>
          <p:spPr>
            <a:xfrm>
              <a:off x="0" y="-47625"/>
              <a:ext cx="1227012" cy="675536"/>
            </a:xfrm>
            <a:prstGeom prst="rect">
              <a:avLst/>
            </a:prstGeom>
          </p:spPr>
          <p:txBody>
            <a:bodyPr lIns="50800" tIns="50800" rIns="50800" bIns="50800" rtlCol="0" anchor="ctr"/>
            <a:lstStyle/>
            <a:p>
              <a:pPr algn="ctr">
                <a:lnSpc>
                  <a:spcPts val="2922"/>
                </a:lnSpc>
              </a:pPr>
              <a:endParaRPr/>
            </a:p>
          </p:txBody>
        </p:sp>
      </p:grpSp>
      <p:grpSp>
        <p:nvGrpSpPr>
          <p:cNvPr id="14" name="Group 14"/>
          <p:cNvGrpSpPr/>
          <p:nvPr/>
        </p:nvGrpSpPr>
        <p:grpSpPr>
          <a:xfrm>
            <a:off x="5582627" y="4544724"/>
            <a:ext cx="4591281" cy="2384099"/>
            <a:chOff x="0" y="0"/>
            <a:chExt cx="1209226" cy="627911"/>
          </a:xfrm>
        </p:grpSpPr>
        <p:sp>
          <p:nvSpPr>
            <p:cNvPr id="15" name="Freeform 15"/>
            <p:cNvSpPr/>
            <p:nvPr/>
          </p:nvSpPr>
          <p:spPr>
            <a:xfrm>
              <a:off x="0" y="0"/>
              <a:ext cx="1209226" cy="627911"/>
            </a:xfrm>
            <a:custGeom>
              <a:avLst/>
              <a:gdLst/>
              <a:ahLst/>
              <a:cxnLst/>
              <a:rect l="l" t="t" r="r" b="b"/>
              <a:pathLst>
                <a:path w="1209226" h="627911">
                  <a:moveTo>
                    <a:pt x="75880" y="0"/>
                  </a:moveTo>
                  <a:lnTo>
                    <a:pt x="1133346" y="0"/>
                  </a:lnTo>
                  <a:cubicBezTo>
                    <a:pt x="1175254" y="0"/>
                    <a:pt x="1209226" y="33973"/>
                    <a:pt x="1209226" y="75880"/>
                  </a:cubicBezTo>
                  <a:lnTo>
                    <a:pt x="1209226" y="552031"/>
                  </a:lnTo>
                  <a:cubicBezTo>
                    <a:pt x="1209226" y="572155"/>
                    <a:pt x="1201232" y="591456"/>
                    <a:pt x="1187002" y="605686"/>
                  </a:cubicBezTo>
                  <a:cubicBezTo>
                    <a:pt x="1172771" y="619916"/>
                    <a:pt x="1153471" y="627911"/>
                    <a:pt x="1133346" y="627911"/>
                  </a:cubicBezTo>
                  <a:lnTo>
                    <a:pt x="75880" y="627911"/>
                  </a:lnTo>
                  <a:cubicBezTo>
                    <a:pt x="55755" y="627911"/>
                    <a:pt x="36455" y="619916"/>
                    <a:pt x="22225" y="605686"/>
                  </a:cubicBezTo>
                  <a:cubicBezTo>
                    <a:pt x="7994" y="591456"/>
                    <a:pt x="0" y="572155"/>
                    <a:pt x="0" y="552031"/>
                  </a:cubicBezTo>
                  <a:lnTo>
                    <a:pt x="0" y="75880"/>
                  </a:lnTo>
                  <a:cubicBezTo>
                    <a:pt x="0" y="55755"/>
                    <a:pt x="7994" y="36455"/>
                    <a:pt x="22225" y="22225"/>
                  </a:cubicBezTo>
                  <a:cubicBezTo>
                    <a:pt x="36455" y="7994"/>
                    <a:pt x="55755" y="0"/>
                    <a:pt x="75880" y="0"/>
                  </a:cubicBezTo>
                  <a:close/>
                </a:path>
              </a:pathLst>
            </a:custGeom>
            <a:solidFill>
              <a:srgbClr val="FDFEF8"/>
            </a:solidFill>
            <a:ln w="38100" cap="rnd">
              <a:solidFill>
                <a:srgbClr val="000000"/>
              </a:solidFill>
              <a:prstDash val="dash"/>
              <a:round/>
            </a:ln>
          </p:spPr>
        </p:sp>
        <p:sp>
          <p:nvSpPr>
            <p:cNvPr id="16" name="TextBox 16"/>
            <p:cNvSpPr txBox="1"/>
            <p:nvPr/>
          </p:nvSpPr>
          <p:spPr>
            <a:xfrm>
              <a:off x="0" y="-47625"/>
              <a:ext cx="1209226" cy="675536"/>
            </a:xfrm>
            <a:prstGeom prst="rect">
              <a:avLst/>
            </a:prstGeom>
          </p:spPr>
          <p:txBody>
            <a:bodyPr lIns="50800" tIns="50800" rIns="50800" bIns="50800" rtlCol="0" anchor="ctr"/>
            <a:lstStyle/>
            <a:p>
              <a:pPr algn="ctr">
                <a:lnSpc>
                  <a:spcPts val="3482"/>
                </a:lnSpc>
              </a:pPr>
              <a:r>
                <a:rPr lang="en-US" sz="2487" spc="74">
                  <a:solidFill>
                    <a:srgbClr val="000000"/>
                  </a:solidFill>
                  <a:latin typeface="Roboto"/>
                  <a:ea typeface="Roboto"/>
                  <a:cs typeface="Roboto"/>
                  <a:sym typeface="Roboto"/>
                </a:rPr>
                <a:t>Enhance customer retention rate which can impact Blinkit’s revenue</a:t>
              </a:r>
            </a:p>
          </p:txBody>
        </p:sp>
      </p:grpSp>
      <p:grpSp>
        <p:nvGrpSpPr>
          <p:cNvPr id="17" name="Group 17"/>
          <p:cNvGrpSpPr/>
          <p:nvPr/>
        </p:nvGrpSpPr>
        <p:grpSpPr>
          <a:xfrm>
            <a:off x="590568" y="7412976"/>
            <a:ext cx="4658811" cy="2384099"/>
            <a:chOff x="0" y="0"/>
            <a:chExt cx="1227012" cy="627911"/>
          </a:xfrm>
        </p:grpSpPr>
        <p:sp>
          <p:nvSpPr>
            <p:cNvPr id="18" name="Freeform 18"/>
            <p:cNvSpPr/>
            <p:nvPr/>
          </p:nvSpPr>
          <p:spPr>
            <a:xfrm>
              <a:off x="0" y="0"/>
              <a:ext cx="1227012" cy="627911"/>
            </a:xfrm>
            <a:custGeom>
              <a:avLst/>
              <a:gdLst/>
              <a:ahLst/>
              <a:cxnLst/>
              <a:rect l="l" t="t" r="r" b="b"/>
              <a:pathLst>
                <a:path w="1227012" h="627911">
                  <a:moveTo>
                    <a:pt x="74780" y="0"/>
                  </a:moveTo>
                  <a:lnTo>
                    <a:pt x="1152232" y="0"/>
                  </a:lnTo>
                  <a:cubicBezTo>
                    <a:pt x="1193532" y="0"/>
                    <a:pt x="1227012" y="33480"/>
                    <a:pt x="1227012" y="74780"/>
                  </a:cubicBezTo>
                  <a:lnTo>
                    <a:pt x="1227012" y="553131"/>
                  </a:lnTo>
                  <a:cubicBezTo>
                    <a:pt x="1227012" y="594431"/>
                    <a:pt x="1193532" y="627911"/>
                    <a:pt x="1152232" y="627911"/>
                  </a:cubicBezTo>
                  <a:lnTo>
                    <a:pt x="74780" y="627911"/>
                  </a:lnTo>
                  <a:cubicBezTo>
                    <a:pt x="33480" y="627911"/>
                    <a:pt x="0" y="594431"/>
                    <a:pt x="0" y="553131"/>
                  </a:cubicBezTo>
                  <a:lnTo>
                    <a:pt x="0" y="74780"/>
                  </a:lnTo>
                  <a:cubicBezTo>
                    <a:pt x="0" y="33480"/>
                    <a:pt x="33480" y="0"/>
                    <a:pt x="74780" y="0"/>
                  </a:cubicBezTo>
                  <a:close/>
                </a:path>
              </a:pathLst>
            </a:custGeom>
            <a:solidFill>
              <a:srgbClr val="FDFEF8"/>
            </a:solidFill>
            <a:ln w="38100" cap="rnd">
              <a:solidFill>
                <a:srgbClr val="000000"/>
              </a:solidFill>
              <a:prstDash val="dash"/>
              <a:round/>
            </a:ln>
          </p:spPr>
        </p:sp>
        <p:sp>
          <p:nvSpPr>
            <p:cNvPr id="19" name="TextBox 19"/>
            <p:cNvSpPr txBox="1"/>
            <p:nvPr/>
          </p:nvSpPr>
          <p:spPr>
            <a:xfrm>
              <a:off x="0" y="-47625"/>
              <a:ext cx="1227012" cy="675536"/>
            </a:xfrm>
            <a:prstGeom prst="rect">
              <a:avLst/>
            </a:prstGeom>
          </p:spPr>
          <p:txBody>
            <a:bodyPr lIns="50800" tIns="50800" rIns="50800" bIns="50800" rtlCol="0" anchor="ctr"/>
            <a:lstStyle/>
            <a:p>
              <a:pPr algn="ctr">
                <a:lnSpc>
                  <a:spcPts val="2922"/>
                </a:lnSpc>
              </a:pPr>
              <a:endParaRPr/>
            </a:p>
          </p:txBody>
        </p:sp>
      </p:grpSp>
      <p:grpSp>
        <p:nvGrpSpPr>
          <p:cNvPr id="20" name="Group 20"/>
          <p:cNvGrpSpPr/>
          <p:nvPr/>
        </p:nvGrpSpPr>
        <p:grpSpPr>
          <a:xfrm>
            <a:off x="5582627" y="7412976"/>
            <a:ext cx="4658811" cy="2384099"/>
            <a:chOff x="0" y="0"/>
            <a:chExt cx="1227012" cy="627911"/>
          </a:xfrm>
        </p:grpSpPr>
        <p:sp>
          <p:nvSpPr>
            <p:cNvPr id="21" name="Freeform 21"/>
            <p:cNvSpPr/>
            <p:nvPr/>
          </p:nvSpPr>
          <p:spPr>
            <a:xfrm>
              <a:off x="0" y="0"/>
              <a:ext cx="1227012" cy="627911"/>
            </a:xfrm>
            <a:custGeom>
              <a:avLst/>
              <a:gdLst/>
              <a:ahLst/>
              <a:cxnLst/>
              <a:rect l="l" t="t" r="r" b="b"/>
              <a:pathLst>
                <a:path w="1227012" h="627911">
                  <a:moveTo>
                    <a:pt x="74780" y="0"/>
                  </a:moveTo>
                  <a:lnTo>
                    <a:pt x="1152232" y="0"/>
                  </a:lnTo>
                  <a:cubicBezTo>
                    <a:pt x="1193532" y="0"/>
                    <a:pt x="1227012" y="33480"/>
                    <a:pt x="1227012" y="74780"/>
                  </a:cubicBezTo>
                  <a:lnTo>
                    <a:pt x="1227012" y="553131"/>
                  </a:lnTo>
                  <a:cubicBezTo>
                    <a:pt x="1227012" y="594431"/>
                    <a:pt x="1193532" y="627911"/>
                    <a:pt x="1152232" y="627911"/>
                  </a:cubicBezTo>
                  <a:lnTo>
                    <a:pt x="74780" y="627911"/>
                  </a:lnTo>
                  <a:cubicBezTo>
                    <a:pt x="33480" y="627911"/>
                    <a:pt x="0" y="594431"/>
                    <a:pt x="0" y="553131"/>
                  </a:cubicBezTo>
                  <a:lnTo>
                    <a:pt x="0" y="74780"/>
                  </a:lnTo>
                  <a:cubicBezTo>
                    <a:pt x="0" y="33480"/>
                    <a:pt x="33480" y="0"/>
                    <a:pt x="74780" y="0"/>
                  </a:cubicBezTo>
                  <a:close/>
                </a:path>
              </a:pathLst>
            </a:custGeom>
            <a:solidFill>
              <a:srgbClr val="FDFEF8"/>
            </a:solidFill>
            <a:ln w="38100" cap="rnd">
              <a:solidFill>
                <a:srgbClr val="000000"/>
              </a:solidFill>
              <a:prstDash val="dash"/>
              <a:round/>
            </a:ln>
          </p:spPr>
        </p:sp>
        <p:sp>
          <p:nvSpPr>
            <p:cNvPr id="22" name="TextBox 22"/>
            <p:cNvSpPr txBox="1"/>
            <p:nvPr/>
          </p:nvSpPr>
          <p:spPr>
            <a:xfrm>
              <a:off x="0" y="-47625"/>
              <a:ext cx="1227012" cy="675536"/>
            </a:xfrm>
            <a:prstGeom prst="rect">
              <a:avLst/>
            </a:prstGeom>
          </p:spPr>
          <p:txBody>
            <a:bodyPr lIns="50800" tIns="50800" rIns="50800" bIns="50800" rtlCol="0" anchor="ctr"/>
            <a:lstStyle/>
            <a:p>
              <a:pPr algn="ctr">
                <a:lnSpc>
                  <a:spcPts val="3482"/>
                </a:lnSpc>
              </a:pPr>
              <a:r>
                <a:rPr lang="en-US" sz="2487" spc="74">
                  <a:solidFill>
                    <a:srgbClr val="000000"/>
                  </a:solidFill>
                  <a:latin typeface="Roboto"/>
                  <a:ea typeface="Roboto"/>
                  <a:cs typeface="Roboto"/>
                  <a:sym typeface="Roboto"/>
                </a:rPr>
                <a:t>Increase customer lifetime value for continued engagement</a:t>
              </a:r>
            </a:p>
          </p:txBody>
        </p:sp>
      </p:grpSp>
      <p:sp>
        <p:nvSpPr>
          <p:cNvPr id="23" name="TextBox 23"/>
          <p:cNvSpPr txBox="1"/>
          <p:nvPr/>
        </p:nvSpPr>
        <p:spPr>
          <a:xfrm>
            <a:off x="590568" y="4931788"/>
            <a:ext cx="4658811" cy="1737040"/>
          </a:xfrm>
          <a:prstGeom prst="rect">
            <a:avLst/>
          </a:prstGeom>
        </p:spPr>
        <p:txBody>
          <a:bodyPr lIns="0" tIns="0" rIns="0" bIns="0" rtlCol="0" anchor="t">
            <a:spAutoFit/>
          </a:bodyPr>
          <a:lstStyle/>
          <a:p>
            <a:pPr algn="ctr">
              <a:lnSpc>
                <a:spcPts val="3482"/>
              </a:lnSpc>
              <a:spcBef>
                <a:spcPct val="0"/>
              </a:spcBef>
            </a:pPr>
            <a:r>
              <a:rPr lang="en-US" sz="2487" spc="74">
                <a:solidFill>
                  <a:srgbClr val="000000"/>
                </a:solidFill>
                <a:latin typeface="Roboto"/>
                <a:ea typeface="Roboto"/>
                <a:cs typeface="Roboto"/>
                <a:sym typeface="Roboto"/>
              </a:rPr>
              <a:t>Improve user satisfaction by addressing pain points and enhancing the overall experience</a:t>
            </a:r>
          </a:p>
        </p:txBody>
      </p:sp>
      <p:sp>
        <p:nvSpPr>
          <p:cNvPr id="24" name="TextBox 24"/>
          <p:cNvSpPr txBox="1"/>
          <p:nvPr/>
        </p:nvSpPr>
        <p:spPr>
          <a:xfrm>
            <a:off x="802918" y="7540045"/>
            <a:ext cx="4220680" cy="2175190"/>
          </a:xfrm>
          <a:prstGeom prst="rect">
            <a:avLst/>
          </a:prstGeom>
        </p:spPr>
        <p:txBody>
          <a:bodyPr lIns="0" tIns="0" rIns="0" bIns="0" rtlCol="0" anchor="t">
            <a:spAutoFit/>
          </a:bodyPr>
          <a:lstStyle/>
          <a:p>
            <a:pPr algn="ctr">
              <a:lnSpc>
                <a:spcPts val="3482"/>
              </a:lnSpc>
              <a:spcBef>
                <a:spcPct val="0"/>
              </a:spcBef>
            </a:pPr>
            <a:r>
              <a:rPr lang="en-US" sz="2487" spc="74">
                <a:solidFill>
                  <a:srgbClr val="000000"/>
                </a:solidFill>
                <a:latin typeface="Roboto"/>
                <a:ea typeface="Roboto"/>
                <a:cs typeface="Roboto"/>
                <a:sym typeface="Roboto"/>
              </a:rPr>
              <a:t>Strengthen Blinkit’s position in the Quick commerce market to gain majority market share and increase revenue</a:t>
            </a:r>
          </a:p>
        </p:txBody>
      </p:sp>
      <p:grpSp>
        <p:nvGrpSpPr>
          <p:cNvPr id="25" name="Group 25"/>
          <p:cNvGrpSpPr/>
          <p:nvPr/>
        </p:nvGrpSpPr>
        <p:grpSpPr>
          <a:xfrm>
            <a:off x="11272396" y="3066451"/>
            <a:ext cx="6257024" cy="1111814"/>
            <a:chOff x="0" y="0"/>
            <a:chExt cx="1647941" cy="292823"/>
          </a:xfrm>
        </p:grpSpPr>
        <p:sp>
          <p:nvSpPr>
            <p:cNvPr id="26" name="Freeform 26"/>
            <p:cNvSpPr/>
            <p:nvPr/>
          </p:nvSpPr>
          <p:spPr>
            <a:xfrm>
              <a:off x="0" y="0"/>
              <a:ext cx="1647940" cy="292823"/>
            </a:xfrm>
            <a:custGeom>
              <a:avLst/>
              <a:gdLst/>
              <a:ahLst/>
              <a:cxnLst/>
              <a:rect l="l" t="t" r="r" b="b"/>
              <a:pathLst>
                <a:path w="1647940" h="292823">
                  <a:moveTo>
                    <a:pt x="55679" y="0"/>
                  </a:moveTo>
                  <a:lnTo>
                    <a:pt x="1592261" y="0"/>
                  </a:lnTo>
                  <a:cubicBezTo>
                    <a:pt x="1623012" y="0"/>
                    <a:pt x="1647940" y="24928"/>
                    <a:pt x="1647940" y="55679"/>
                  </a:cubicBezTo>
                  <a:lnTo>
                    <a:pt x="1647940" y="237144"/>
                  </a:lnTo>
                  <a:cubicBezTo>
                    <a:pt x="1647940" y="267895"/>
                    <a:pt x="1623012" y="292823"/>
                    <a:pt x="1592261" y="292823"/>
                  </a:cubicBezTo>
                  <a:lnTo>
                    <a:pt x="55679" y="292823"/>
                  </a:lnTo>
                  <a:cubicBezTo>
                    <a:pt x="24928" y="292823"/>
                    <a:pt x="0" y="267895"/>
                    <a:pt x="0" y="237144"/>
                  </a:cubicBezTo>
                  <a:lnTo>
                    <a:pt x="0" y="55679"/>
                  </a:lnTo>
                  <a:cubicBezTo>
                    <a:pt x="0" y="24928"/>
                    <a:pt x="24928" y="0"/>
                    <a:pt x="55679" y="0"/>
                  </a:cubicBezTo>
                  <a:close/>
                </a:path>
              </a:pathLst>
            </a:custGeom>
            <a:solidFill>
              <a:srgbClr val="FDE043"/>
            </a:solidFill>
            <a:ln cap="rnd">
              <a:noFill/>
              <a:prstDash val="solid"/>
              <a:round/>
            </a:ln>
          </p:spPr>
        </p:sp>
        <p:sp>
          <p:nvSpPr>
            <p:cNvPr id="27" name="TextBox 27"/>
            <p:cNvSpPr txBox="1"/>
            <p:nvPr/>
          </p:nvSpPr>
          <p:spPr>
            <a:xfrm>
              <a:off x="0" y="-76200"/>
              <a:ext cx="1647941" cy="369023"/>
            </a:xfrm>
            <a:prstGeom prst="rect">
              <a:avLst/>
            </a:prstGeom>
          </p:spPr>
          <p:txBody>
            <a:bodyPr lIns="50800" tIns="50800" rIns="50800" bIns="50800" rtlCol="0" anchor="ctr"/>
            <a:lstStyle/>
            <a:p>
              <a:pPr algn="ctr">
                <a:lnSpc>
                  <a:spcPts val="3902"/>
                </a:lnSpc>
              </a:pPr>
              <a:r>
                <a:rPr lang="en-US" sz="2787" spc="83">
                  <a:solidFill>
                    <a:srgbClr val="000000"/>
                  </a:solidFill>
                  <a:latin typeface="Roboto"/>
                  <a:ea typeface="Roboto"/>
                  <a:cs typeface="Roboto"/>
                  <a:sym typeface="Roboto"/>
                </a:rPr>
                <a:t>Business Objectives </a:t>
              </a:r>
            </a:p>
          </p:txBody>
        </p:sp>
      </p:grpSp>
      <p:grpSp>
        <p:nvGrpSpPr>
          <p:cNvPr id="28" name="Group 28"/>
          <p:cNvGrpSpPr/>
          <p:nvPr/>
        </p:nvGrpSpPr>
        <p:grpSpPr>
          <a:xfrm>
            <a:off x="11272396" y="4540215"/>
            <a:ext cx="6257024" cy="1104702"/>
            <a:chOff x="0" y="0"/>
            <a:chExt cx="1647941" cy="290950"/>
          </a:xfrm>
        </p:grpSpPr>
        <p:sp>
          <p:nvSpPr>
            <p:cNvPr id="29" name="Freeform 29"/>
            <p:cNvSpPr/>
            <p:nvPr/>
          </p:nvSpPr>
          <p:spPr>
            <a:xfrm>
              <a:off x="0" y="0"/>
              <a:ext cx="1647940" cy="290950"/>
            </a:xfrm>
            <a:custGeom>
              <a:avLst/>
              <a:gdLst/>
              <a:ahLst/>
              <a:cxnLst/>
              <a:rect l="l" t="t" r="r" b="b"/>
              <a:pathLst>
                <a:path w="1647940" h="290950">
                  <a:moveTo>
                    <a:pt x="55679" y="0"/>
                  </a:moveTo>
                  <a:lnTo>
                    <a:pt x="1592261" y="0"/>
                  </a:lnTo>
                  <a:cubicBezTo>
                    <a:pt x="1623012" y="0"/>
                    <a:pt x="1647940" y="24928"/>
                    <a:pt x="1647940" y="55679"/>
                  </a:cubicBezTo>
                  <a:lnTo>
                    <a:pt x="1647940" y="235271"/>
                  </a:lnTo>
                  <a:cubicBezTo>
                    <a:pt x="1647940" y="266022"/>
                    <a:pt x="1623012" y="290950"/>
                    <a:pt x="1592261" y="290950"/>
                  </a:cubicBezTo>
                  <a:lnTo>
                    <a:pt x="55679" y="290950"/>
                  </a:lnTo>
                  <a:cubicBezTo>
                    <a:pt x="24928" y="290950"/>
                    <a:pt x="0" y="266022"/>
                    <a:pt x="0" y="235271"/>
                  </a:cubicBezTo>
                  <a:lnTo>
                    <a:pt x="0" y="55679"/>
                  </a:lnTo>
                  <a:cubicBezTo>
                    <a:pt x="0" y="24928"/>
                    <a:pt x="24928" y="0"/>
                    <a:pt x="55679" y="0"/>
                  </a:cubicBezTo>
                  <a:close/>
                </a:path>
              </a:pathLst>
            </a:custGeom>
            <a:solidFill>
              <a:srgbClr val="FDFEF8"/>
            </a:solidFill>
            <a:ln w="38100" cap="rnd">
              <a:solidFill>
                <a:srgbClr val="000000"/>
              </a:solidFill>
              <a:prstDash val="dash"/>
              <a:round/>
            </a:ln>
          </p:spPr>
        </p:sp>
        <p:sp>
          <p:nvSpPr>
            <p:cNvPr id="30" name="TextBox 30"/>
            <p:cNvSpPr txBox="1"/>
            <p:nvPr/>
          </p:nvSpPr>
          <p:spPr>
            <a:xfrm>
              <a:off x="0" y="-47625"/>
              <a:ext cx="1647941" cy="338575"/>
            </a:xfrm>
            <a:prstGeom prst="rect">
              <a:avLst/>
            </a:prstGeom>
          </p:spPr>
          <p:txBody>
            <a:bodyPr lIns="50800" tIns="50800" rIns="50800" bIns="50800" rtlCol="0" anchor="ctr"/>
            <a:lstStyle/>
            <a:p>
              <a:pPr algn="ctr">
                <a:lnSpc>
                  <a:spcPts val="3482"/>
                </a:lnSpc>
              </a:pPr>
              <a:r>
                <a:rPr lang="en-US" sz="2487" spc="74">
                  <a:solidFill>
                    <a:srgbClr val="000000"/>
                  </a:solidFill>
                  <a:latin typeface="Roboto"/>
                  <a:ea typeface="Roboto"/>
                  <a:cs typeface="Roboto"/>
                  <a:sym typeface="Roboto"/>
                </a:rPr>
                <a:t>Increase AOV</a:t>
              </a:r>
            </a:p>
          </p:txBody>
        </p:sp>
      </p:grpSp>
      <p:grpSp>
        <p:nvGrpSpPr>
          <p:cNvPr id="31" name="Group 31"/>
          <p:cNvGrpSpPr/>
          <p:nvPr/>
        </p:nvGrpSpPr>
        <p:grpSpPr>
          <a:xfrm>
            <a:off x="11272396" y="5911468"/>
            <a:ext cx="6257024" cy="1104702"/>
            <a:chOff x="0" y="0"/>
            <a:chExt cx="1647941" cy="290950"/>
          </a:xfrm>
        </p:grpSpPr>
        <p:sp>
          <p:nvSpPr>
            <p:cNvPr id="32" name="Freeform 32"/>
            <p:cNvSpPr/>
            <p:nvPr/>
          </p:nvSpPr>
          <p:spPr>
            <a:xfrm>
              <a:off x="0" y="0"/>
              <a:ext cx="1647940" cy="290950"/>
            </a:xfrm>
            <a:custGeom>
              <a:avLst/>
              <a:gdLst/>
              <a:ahLst/>
              <a:cxnLst/>
              <a:rect l="l" t="t" r="r" b="b"/>
              <a:pathLst>
                <a:path w="1647940" h="290950">
                  <a:moveTo>
                    <a:pt x="55679" y="0"/>
                  </a:moveTo>
                  <a:lnTo>
                    <a:pt x="1592261" y="0"/>
                  </a:lnTo>
                  <a:cubicBezTo>
                    <a:pt x="1623012" y="0"/>
                    <a:pt x="1647940" y="24928"/>
                    <a:pt x="1647940" y="55679"/>
                  </a:cubicBezTo>
                  <a:lnTo>
                    <a:pt x="1647940" y="235271"/>
                  </a:lnTo>
                  <a:cubicBezTo>
                    <a:pt x="1647940" y="266022"/>
                    <a:pt x="1623012" y="290950"/>
                    <a:pt x="1592261" y="290950"/>
                  </a:cubicBezTo>
                  <a:lnTo>
                    <a:pt x="55679" y="290950"/>
                  </a:lnTo>
                  <a:cubicBezTo>
                    <a:pt x="24928" y="290950"/>
                    <a:pt x="0" y="266022"/>
                    <a:pt x="0" y="235271"/>
                  </a:cubicBezTo>
                  <a:lnTo>
                    <a:pt x="0" y="55679"/>
                  </a:lnTo>
                  <a:cubicBezTo>
                    <a:pt x="0" y="24928"/>
                    <a:pt x="24928" y="0"/>
                    <a:pt x="55679" y="0"/>
                  </a:cubicBezTo>
                  <a:close/>
                </a:path>
              </a:pathLst>
            </a:custGeom>
            <a:solidFill>
              <a:srgbClr val="FDFEF8"/>
            </a:solidFill>
            <a:ln w="38100" cap="rnd">
              <a:solidFill>
                <a:srgbClr val="000000"/>
              </a:solidFill>
              <a:prstDash val="dash"/>
              <a:round/>
            </a:ln>
          </p:spPr>
        </p:sp>
        <p:sp>
          <p:nvSpPr>
            <p:cNvPr id="33" name="TextBox 33"/>
            <p:cNvSpPr txBox="1"/>
            <p:nvPr/>
          </p:nvSpPr>
          <p:spPr>
            <a:xfrm>
              <a:off x="0" y="-47625"/>
              <a:ext cx="1647941" cy="338575"/>
            </a:xfrm>
            <a:prstGeom prst="rect">
              <a:avLst/>
            </a:prstGeom>
          </p:spPr>
          <p:txBody>
            <a:bodyPr lIns="50800" tIns="50800" rIns="50800" bIns="50800" rtlCol="0" anchor="ctr"/>
            <a:lstStyle/>
            <a:p>
              <a:pPr algn="ctr">
                <a:lnSpc>
                  <a:spcPts val="3482"/>
                </a:lnSpc>
              </a:pPr>
              <a:r>
                <a:rPr lang="en-US" sz="2487" spc="74">
                  <a:solidFill>
                    <a:srgbClr val="000000"/>
                  </a:solidFill>
                  <a:latin typeface="Roboto"/>
                  <a:ea typeface="Roboto"/>
                  <a:cs typeface="Roboto"/>
                  <a:sym typeface="Roboto"/>
                </a:rPr>
                <a:t>Improve Retention </a:t>
              </a:r>
            </a:p>
          </p:txBody>
        </p:sp>
      </p:grpSp>
      <p:grpSp>
        <p:nvGrpSpPr>
          <p:cNvPr id="34" name="Group 34"/>
          <p:cNvGrpSpPr/>
          <p:nvPr/>
        </p:nvGrpSpPr>
        <p:grpSpPr>
          <a:xfrm>
            <a:off x="11272396" y="7412976"/>
            <a:ext cx="6257024" cy="1104702"/>
            <a:chOff x="0" y="0"/>
            <a:chExt cx="1647941" cy="290950"/>
          </a:xfrm>
        </p:grpSpPr>
        <p:sp>
          <p:nvSpPr>
            <p:cNvPr id="35" name="Freeform 35"/>
            <p:cNvSpPr/>
            <p:nvPr/>
          </p:nvSpPr>
          <p:spPr>
            <a:xfrm>
              <a:off x="0" y="0"/>
              <a:ext cx="1647940" cy="290950"/>
            </a:xfrm>
            <a:custGeom>
              <a:avLst/>
              <a:gdLst/>
              <a:ahLst/>
              <a:cxnLst/>
              <a:rect l="l" t="t" r="r" b="b"/>
              <a:pathLst>
                <a:path w="1647940" h="290950">
                  <a:moveTo>
                    <a:pt x="55679" y="0"/>
                  </a:moveTo>
                  <a:lnTo>
                    <a:pt x="1592261" y="0"/>
                  </a:lnTo>
                  <a:cubicBezTo>
                    <a:pt x="1623012" y="0"/>
                    <a:pt x="1647940" y="24928"/>
                    <a:pt x="1647940" y="55679"/>
                  </a:cubicBezTo>
                  <a:lnTo>
                    <a:pt x="1647940" y="235271"/>
                  </a:lnTo>
                  <a:cubicBezTo>
                    <a:pt x="1647940" y="266022"/>
                    <a:pt x="1623012" y="290950"/>
                    <a:pt x="1592261" y="290950"/>
                  </a:cubicBezTo>
                  <a:lnTo>
                    <a:pt x="55679" y="290950"/>
                  </a:lnTo>
                  <a:cubicBezTo>
                    <a:pt x="24928" y="290950"/>
                    <a:pt x="0" y="266022"/>
                    <a:pt x="0" y="235271"/>
                  </a:cubicBezTo>
                  <a:lnTo>
                    <a:pt x="0" y="55679"/>
                  </a:lnTo>
                  <a:cubicBezTo>
                    <a:pt x="0" y="24928"/>
                    <a:pt x="24928" y="0"/>
                    <a:pt x="55679" y="0"/>
                  </a:cubicBezTo>
                  <a:close/>
                </a:path>
              </a:pathLst>
            </a:custGeom>
            <a:solidFill>
              <a:srgbClr val="FDFEF8"/>
            </a:solidFill>
            <a:ln w="38100" cap="rnd">
              <a:solidFill>
                <a:srgbClr val="000000"/>
              </a:solidFill>
              <a:prstDash val="dash"/>
              <a:round/>
            </a:ln>
          </p:spPr>
        </p:sp>
        <p:sp>
          <p:nvSpPr>
            <p:cNvPr id="36" name="TextBox 36"/>
            <p:cNvSpPr txBox="1"/>
            <p:nvPr/>
          </p:nvSpPr>
          <p:spPr>
            <a:xfrm>
              <a:off x="0" y="-47625"/>
              <a:ext cx="1647941" cy="338575"/>
            </a:xfrm>
            <a:prstGeom prst="rect">
              <a:avLst/>
            </a:prstGeom>
          </p:spPr>
          <p:txBody>
            <a:bodyPr lIns="50800" tIns="50800" rIns="50800" bIns="50800" rtlCol="0" anchor="ctr"/>
            <a:lstStyle/>
            <a:p>
              <a:pPr algn="ctr">
                <a:lnSpc>
                  <a:spcPts val="3482"/>
                </a:lnSpc>
              </a:pPr>
              <a:r>
                <a:rPr lang="en-US" sz="2487" spc="74">
                  <a:solidFill>
                    <a:srgbClr val="000000"/>
                  </a:solidFill>
                  <a:latin typeface="Roboto"/>
                  <a:ea typeface="Roboto"/>
                  <a:cs typeface="Roboto"/>
                  <a:sym typeface="Roboto"/>
                </a:rPr>
                <a:t>Boosting Customer Lifetime Value </a:t>
              </a:r>
            </a:p>
          </p:txBody>
        </p:sp>
      </p:grpSp>
      <p:grpSp>
        <p:nvGrpSpPr>
          <p:cNvPr id="37" name="Group 37"/>
          <p:cNvGrpSpPr/>
          <p:nvPr/>
        </p:nvGrpSpPr>
        <p:grpSpPr>
          <a:xfrm>
            <a:off x="11272396" y="8746278"/>
            <a:ext cx="6257024" cy="1104702"/>
            <a:chOff x="0" y="0"/>
            <a:chExt cx="1647941" cy="290950"/>
          </a:xfrm>
        </p:grpSpPr>
        <p:sp>
          <p:nvSpPr>
            <p:cNvPr id="38" name="Freeform 38"/>
            <p:cNvSpPr/>
            <p:nvPr/>
          </p:nvSpPr>
          <p:spPr>
            <a:xfrm>
              <a:off x="0" y="0"/>
              <a:ext cx="1647940" cy="290950"/>
            </a:xfrm>
            <a:custGeom>
              <a:avLst/>
              <a:gdLst/>
              <a:ahLst/>
              <a:cxnLst/>
              <a:rect l="l" t="t" r="r" b="b"/>
              <a:pathLst>
                <a:path w="1647940" h="290950">
                  <a:moveTo>
                    <a:pt x="55679" y="0"/>
                  </a:moveTo>
                  <a:lnTo>
                    <a:pt x="1592261" y="0"/>
                  </a:lnTo>
                  <a:cubicBezTo>
                    <a:pt x="1623012" y="0"/>
                    <a:pt x="1647940" y="24928"/>
                    <a:pt x="1647940" y="55679"/>
                  </a:cubicBezTo>
                  <a:lnTo>
                    <a:pt x="1647940" y="235271"/>
                  </a:lnTo>
                  <a:cubicBezTo>
                    <a:pt x="1647940" y="266022"/>
                    <a:pt x="1623012" y="290950"/>
                    <a:pt x="1592261" y="290950"/>
                  </a:cubicBezTo>
                  <a:lnTo>
                    <a:pt x="55679" y="290950"/>
                  </a:lnTo>
                  <a:cubicBezTo>
                    <a:pt x="24928" y="290950"/>
                    <a:pt x="0" y="266022"/>
                    <a:pt x="0" y="235271"/>
                  </a:cubicBezTo>
                  <a:lnTo>
                    <a:pt x="0" y="55679"/>
                  </a:lnTo>
                  <a:cubicBezTo>
                    <a:pt x="0" y="24928"/>
                    <a:pt x="24928" y="0"/>
                    <a:pt x="55679" y="0"/>
                  </a:cubicBezTo>
                  <a:close/>
                </a:path>
              </a:pathLst>
            </a:custGeom>
            <a:solidFill>
              <a:srgbClr val="FDFEF8"/>
            </a:solidFill>
            <a:ln w="38100" cap="rnd">
              <a:solidFill>
                <a:srgbClr val="000000"/>
              </a:solidFill>
              <a:prstDash val="dash"/>
              <a:round/>
            </a:ln>
          </p:spPr>
        </p:sp>
        <p:sp>
          <p:nvSpPr>
            <p:cNvPr id="39" name="TextBox 39"/>
            <p:cNvSpPr txBox="1"/>
            <p:nvPr/>
          </p:nvSpPr>
          <p:spPr>
            <a:xfrm>
              <a:off x="0" y="-47625"/>
              <a:ext cx="1647941" cy="338575"/>
            </a:xfrm>
            <a:prstGeom prst="rect">
              <a:avLst/>
            </a:prstGeom>
          </p:spPr>
          <p:txBody>
            <a:bodyPr lIns="50800" tIns="50800" rIns="50800" bIns="50800" rtlCol="0" anchor="ctr"/>
            <a:lstStyle/>
            <a:p>
              <a:pPr algn="ctr">
                <a:lnSpc>
                  <a:spcPts val="3482"/>
                </a:lnSpc>
              </a:pPr>
              <a:r>
                <a:rPr lang="en-US" sz="2487" spc="74">
                  <a:solidFill>
                    <a:srgbClr val="000000"/>
                  </a:solidFill>
                  <a:latin typeface="Roboto"/>
                  <a:ea typeface="Roboto"/>
                  <a:cs typeface="Roboto"/>
                  <a:sym typeface="Roboto"/>
                </a:rPr>
                <a:t>Sustainable Competitive Advantage </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grpSp>
        <p:nvGrpSpPr>
          <p:cNvPr id="2" name="Group 2"/>
          <p:cNvGrpSpPr/>
          <p:nvPr/>
        </p:nvGrpSpPr>
        <p:grpSpPr>
          <a:xfrm>
            <a:off x="828176" y="1546431"/>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E043"/>
            </a:solidFill>
            <a:ln cap="sq">
              <a:no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482"/>
                </a:lnSpc>
              </a:pPr>
              <a:endParaRPr/>
            </a:p>
          </p:txBody>
        </p:sp>
      </p:grpSp>
      <p:grpSp>
        <p:nvGrpSpPr>
          <p:cNvPr id="5" name="Group 5"/>
          <p:cNvGrpSpPr/>
          <p:nvPr/>
        </p:nvGrpSpPr>
        <p:grpSpPr>
          <a:xfrm>
            <a:off x="3076432" y="2064162"/>
            <a:ext cx="12275850" cy="2050638"/>
            <a:chOff x="0" y="0"/>
            <a:chExt cx="3233146" cy="540086"/>
          </a:xfrm>
        </p:grpSpPr>
        <p:sp>
          <p:nvSpPr>
            <p:cNvPr id="6" name="Freeform 6"/>
            <p:cNvSpPr/>
            <p:nvPr/>
          </p:nvSpPr>
          <p:spPr>
            <a:xfrm>
              <a:off x="0" y="0"/>
              <a:ext cx="3233146" cy="540086"/>
            </a:xfrm>
            <a:custGeom>
              <a:avLst/>
              <a:gdLst/>
              <a:ahLst/>
              <a:cxnLst/>
              <a:rect l="l" t="t" r="r" b="b"/>
              <a:pathLst>
                <a:path w="3233146" h="540086">
                  <a:moveTo>
                    <a:pt x="30902" y="0"/>
                  </a:moveTo>
                  <a:lnTo>
                    <a:pt x="3202243" y="0"/>
                  </a:lnTo>
                  <a:cubicBezTo>
                    <a:pt x="3210439" y="0"/>
                    <a:pt x="3218299" y="3256"/>
                    <a:pt x="3224094" y="9051"/>
                  </a:cubicBezTo>
                  <a:cubicBezTo>
                    <a:pt x="3229890" y="14846"/>
                    <a:pt x="3233146" y="22707"/>
                    <a:pt x="3233146" y="30902"/>
                  </a:cubicBezTo>
                  <a:lnTo>
                    <a:pt x="3233146" y="509183"/>
                  </a:lnTo>
                  <a:cubicBezTo>
                    <a:pt x="3233146" y="517379"/>
                    <a:pt x="3229890" y="525239"/>
                    <a:pt x="3224094" y="531035"/>
                  </a:cubicBezTo>
                  <a:cubicBezTo>
                    <a:pt x="3218299" y="536830"/>
                    <a:pt x="3210439" y="540086"/>
                    <a:pt x="3202243" y="540086"/>
                  </a:cubicBezTo>
                  <a:lnTo>
                    <a:pt x="30902" y="540086"/>
                  </a:lnTo>
                  <a:cubicBezTo>
                    <a:pt x="22707" y="540086"/>
                    <a:pt x="14846" y="536830"/>
                    <a:pt x="9051" y="531035"/>
                  </a:cubicBezTo>
                  <a:cubicBezTo>
                    <a:pt x="3256" y="525239"/>
                    <a:pt x="0" y="517379"/>
                    <a:pt x="0" y="509183"/>
                  </a:cubicBezTo>
                  <a:lnTo>
                    <a:pt x="0" y="30902"/>
                  </a:lnTo>
                  <a:cubicBezTo>
                    <a:pt x="0" y="22707"/>
                    <a:pt x="3256" y="14846"/>
                    <a:pt x="9051" y="9051"/>
                  </a:cubicBezTo>
                  <a:cubicBezTo>
                    <a:pt x="14846" y="3256"/>
                    <a:pt x="22707" y="0"/>
                    <a:pt x="30902" y="0"/>
                  </a:cubicBezTo>
                  <a:close/>
                </a:path>
              </a:pathLst>
            </a:custGeom>
            <a:solidFill>
              <a:srgbClr val="FDE043"/>
            </a:solidFill>
            <a:ln cap="rnd">
              <a:noFill/>
              <a:prstDash val="solid"/>
              <a:round/>
            </a:ln>
          </p:spPr>
        </p:sp>
        <p:sp>
          <p:nvSpPr>
            <p:cNvPr id="7" name="TextBox 7"/>
            <p:cNvSpPr txBox="1"/>
            <p:nvPr/>
          </p:nvSpPr>
          <p:spPr>
            <a:xfrm>
              <a:off x="0" y="-47625"/>
              <a:ext cx="3233146" cy="587711"/>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       Blinkit's existing and potential users, especially budget-conscious shoppers.</a:t>
              </a:r>
            </a:p>
            <a:p>
              <a:pPr algn="ctr">
                <a:lnSpc>
                  <a:spcPts val="3482"/>
                </a:lnSpc>
              </a:pPr>
              <a:endParaRPr lang="en-US" sz="2487" i="1" spc="74">
                <a:solidFill>
                  <a:srgbClr val="000000"/>
                </a:solidFill>
                <a:latin typeface="Roboto Italics"/>
                <a:ea typeface="Roboto Italics"/>
                <a:cs typeface="Roboto Italics"/>
                <a:sym typeface="Roboto Italics"/>
              </a:endParaRPr>
            </a:p>
          </p:txBody>
        </p:sp>
      </p:grpSp>
      <p:grpSp>
        <p:nvGrpSpPr>
          <p:cNvPr id="8" name="Group 8"/>
          <p:cNvGrpSpPr/>
          <p:nvPr/>
        </p:nvGrpSpPr>
        <p:grpSpPr>
          <a:xfrm>
            <a:off x="14767021" y="3945457"/>
            <a:ext cx="3086100" cy="308610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E043"/>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482"/>
                </a:lnSpc>
              </a:pPr>
              <a:endParaRPr/>
            </a:p>
          </p:txBody>
        </p:sp>
      </p:grpSp>
      <p:grpSp>
        <p:nvGrpSpPr>
          <p:cNvPr id="11" name="Group 11"/>
          <p:cNvGrpSpPr/>
          <p:nvPr/>
        </p:nvGrpSpPr>
        <p:grpSpPr>
          <a:xfrm>
            <a:off x="3076432" y="4632531"/>
            <a:ext cx="12765417" cy="2050638"/>
            <a:chOff x="0" y="0"/>
            <a:chExt cx="3362085" cy="540086"/>
          </a:xfrm>
        </p:grpSpPr>
        <p:sp>
          <p:nvSpPr>
            <p:cNvPr id="12" name="Freeform 12"/>
            <p:cNvSpPr/>
            <p:nvPr/>
          </p:nvSpPr>
          <p:spPr>
            <a:xfrm>
              <a:off x="0" y="0"/>
              <a:ext cx="3362085" cy="540086"/>
            </a:xfrm>
            <a:custGeom>
              <a:avLst/>
              <a:gdLst/>
              <a:ahLst/>
              <a:cxnLst/>
              <a:rect l="l" t="t" r="r" b="b"/>
              <a:pathLst>
                <a:path w="3362085" h="540086">
                  <a:moveTo>
                    <a:pt x="30324" y="0"/>
                  </a:moveTo>
                  <a:lnTo>
                    <a:pt x="3331761" y="0"/>
                  </a:lnTo>
                  <a:cubicBezTo>
                    <a:pt x="3348509" y="0"/>
                    <a:pt x="3362085" y="13576"/>
                    <a:pt x="3362085" y="30324"/>
                  </a:cubicBezTo>
                  <a:lnTo>
                    <a:pt x="3362085" y="509762"/>
                  </a:lnTo>
                  <a:cubicBezTo>
                    <a:pt x="3362085" y="526509"/>
                    <a:pt x="3348509" y="540086"/>
                    <a:pt x="3331761" y="540086"/>
                  </a:cubicBezTo>
                  <a:lnTo>
                    <a:pt x="30324" y="540086"/>
                  </a:lnTo>
                  <a:cubicBezTo>
                    <a:pt x="13576" y="540086"/>
                    <a:pt x="0" y="526509"/>
                    <a:pt x="0" y="509762"/>
                  </a:cubicBezTo>
                  <a:lnTo>
                    <a:pt x="0" y="30324"/>
                  </a:lnTo>
                  <a:cubicBezTo>
                    <a:pt x="0" y="13576"/>
                    <a:pt x="13576" y="0"/>
                    <a:pt x="30324" y="0"/>
                  </a:cubicBezTo>
                  <a:close/>
                </a:path>
              </a:pathLst>
            </a:custGeom>
            <a:solidFill>
              <a:srgbClr val="FDE043"/>
            </a:solidFill>
          </p:spPr>
        </p:sp>
        <p:sp>
          <p:nvSpPr>
            <p:cNvPr id="13" name="TextBox 13"/>
            <p:cNvSpPr txBox="1"/>
            <p:nvPr/>
          </p:nvSpPr>
          <p:spPr>
            <a:xfrm>
              <a:off x="0" y="-47625"/>
              <a:ext cx="3362085" cy="587711"/>
            </a:xfrm>
            <a:prstGeom prst="rect">
              <a:avLst/>
            </a:prstGeom>
          </p:spPr>
          <p:txBody>
            <a:bodyPr lIns="50800" tIns="50800" rIns="50800" bIns="50800" rtlCol="0" anchor="ctr"/>
            <a:lstStyle/>
            <a:p>
              <a:pPr algn="ctr">
                <a:lnSpc>
                  <a:spcPts val="3482"/>
                </a:lnSpc>
              </a:pPr>
              <a:endParaRPr/>
            </a:p>
          </p:txBody>
        </p:sp>
      </p:grpSp>
      <p:grpSp>
        <p:nvGrpSpPr>
          <p:cNvPr id="14" name="Group 14"/>
          <p:cNvGrpSpPr/>
          <p:nvPr/>
        </p:nvGrpSpPr>
        <p:grpSpPr>
          <a:xfrm>
            <a:off x="1120807" y="1839061"/>
            <a:ext cx="2500839" cy="250083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EF8"/>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362"/>
                </a:lnSpc>
              </a:pPr>
              <a:endParaRPr/>
            </a:p>
          </p:txBody>
        </p:sp>
      </p:grpSp>
      <p:sp>
        <p:nvSpPr>
          <p:cNvPr id="17" name="TextBox 17"/>
          <p:cNvSpPr txBox="1"/>
          <p:nvPr/>
        </p:nvSpPr>
        <p:spPr>
          <a:xfrm>
            <a:off x="1480967" y="2736637"/>
            <a:ext cx="1780518" cy="663256"/>
          </a:xfrm>
          <a:prstGeom prst="rect">
            <a:avLst/>
          </a:prstGeom>
        </p:spPr>
        <p:txBody>
          <a:bodyPr lIns="0" tIns="0" rIns="0" bIns="0" rtlCol="0" anchor="t">
            <a:spAutoFit/>
          </a:bodyPr>
          <a:lstStyle/>
          <a:p>
            <a:pPr algn="ctr">
              <a:lnSpc>
                <a:spcPts val="5442"/>
              </a:lnSpc>
              <a:spcBef>
                <a:spcPct val="0"/>
              </a:spcBef>
            </a:pPr>
            <a:r>
              <a:rPr lang="en-US" sz="3887" b="1" i="1" spc="116">
                <a:solidFill>
                  <a:srgbClr val="000000"/>
                </a:solidFill>
                <a:latin typeface="Roboto Bold Italics"/>
                <a:ea typeface="Roboto Bold Italics"/>
                <a:cs typeface="Roboto Bold Italics"/>
                <a:sym typeface="Roboto Bold Italics"/>
              </a:rPr>
              <a:t>Who?</a:t>
            </a:r>
          </a:p>
        </p:txBody>
      </p:sp>
      <p:grpSp>
        <p:nvGrpSpPr>
          <p:cNvPr id="18" name="Group 18"/>
          <p:cNvGrpSpPr/>
          <p:nvPr/>
        </p:nvGrpSpPr>
        <p:grpSpPr>
          <a:xfrm>
            <a:off x="15059652" y="4275705"/>
            <a:ext cx="2500839" cy="250083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EF8"/>
            </a:soli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5442"/>
                </a:lnSpc>
              </a:pPr>
              <a:r>
                <a:rPr lang="en-US" sz="3887" b="1" i="1" spc="116">
                  <a:solidFill>
                    <a:srgbClr val="000000"/>
                  </a:solidFill>
                  <a:latin typeface="Roboto Bold Italics"/>
                  <a:ea typeface="Roboto Bold Italics"/>
                  <a:cs typeface="Roboto Bold Italics"/>
                  <a:sym typeface="Roboto Bold Italics"/>
                </a:rPr>
                <a:t>WHAT?</a:t>
              </a:r>
            </a:p>
          </p:txBody>
        </p:sp>
      </p:grpSp>
      <p:sp>
        <p:nvSpPr>
          <p:cNvPr id="21" name="TextBox 21"/>
          <p:cNvSpPr txBox="1"/>
          <p:nvPr/>
        </p:nvSpPr>
        <p:spPr>
          <a:xfrm>
            <a:off x="-1448086" y="2219649"/>
            <a:ext cx="12765417" cy="422590"/>
          </a:xfrm>
          <a:prstGeom prst="rect">
            <a:avLst/>
          </a:prstGeom>
        </p:spPr>
        <p:txBody>
          <a:bodyPr lIns="0" tIns="0" rIns="0" bIns="0" rtlCol="0" anchor="t">
            <a:spAutoFit/>
          </a:bodyPr>
          <a:lstStyle/>
          <a:p>
            <a:pPr algn="ctr">
              <a:lnSpc>
                <a:spcPts val="3482"/>
              </a:lnSpc>
              <a:spcBef>
                <a:spcPct val="0"/>
              </a:spcBef>
            </a:pPr>
            <a:r>
              <a:rPr lang="en-US" sz="2487" spc="74">
                <a:solidFill>
                  <a:srgbClr val="000000"/>
                </a:solidFill>
                <a:latin typeface="Roboto"/>
                <a:ea typeface="Roboto"/>
                <a:cs typeface="Roboto"/>
                <a:sym typeface="Roboto"/>
              </a:rPr>
              <a:t>Target Audience:</a:t>
            </a:r>
          </a:p>
        </p:txBody>
      </p:sp>
      <p:sp>
        <p:nvSpPr>
          <p:cNvPr id="22" name="TextBox 22"/>
          <p:cNvSpPr txBox="1"/>
          <p:nvPr/>
        </p:nvSpPr>
        <p:spPr>
          <a:xfrm>
            <a:off x="-1605656" y="3147901"/>
            <a:ext cx="12765417" cy="422590"/>
          </a:xfrm>
          <a:prstGeom prst="rect">
            <a:avLst/>
          </a:prstGeom>
        </p:spPr>
        <p:txBody>
          <a:bodyPr lIns="0" tIns="0" rIns="0" bIns="0" rtlCol="0" anchor="t">
            <a:spAutoFit/>
          </a:bodyPr>
          <a:lstStyle/>
          <a:p>
            <a:pPr algn="ctr">
              <a:lnSpc>
                <a:spcPts val="3482"/>
              </a:lnSpc>
              <a:spcBef>
                <a:spcPct val="0"/>
              </a:spcBef>
            </a:pPr>
            <a:r>
              <a:rPr lang="en-US" sz="2487" spc="74">
                <a:solidFill>
                  <a:srgbClr val="000000"/>
                </a:solidFill>
                <a:latin typeface="Roboto"/>
                <a:ea typeface="Roboto"/>
                <a:cs typeface="Roboto"/>
                <a:sym typeface="Roboto"/>
              </a:rPr>
              <a:t>Stakeholders:</a:t>
            </a:r>
          </a:p>
        </p:txBody>
      </p:sp>
      <p:sp>
        <p:nvSpPr>
          <p:cNvPr id="23" name="TextBox 23"/>
          <p:cNvSpPr txBox="1"/>
          <p:nvPr/>
        </p:nvSpPr>
        <p:spPr>
          <a:xfrm>
            <a:off x="1771531" y="3522866"/>
            <a:ext cx="12765417" cy="422590"/>
          </a:xfrm>
          <a:prstGeom prst="rect">
            <a:avLst/>
          </a:prstGeom>
        </p:spPr>
        <p:txBody>
          <a:bodyPr lIns="0" tIns="0" rIns="0" bIns="0" rtlCol="0" anchor="t">
            <a:spAutoFit/>
          </a:bodyPr>
          <a:lstStyle/>
          <a:p>
            <a:pPr algn="ctr">
              <a:lnSpc>
                <a:spcPts val="3482"/>
              </a:lnSpc>
              <a:spcBef>
                <a:spcPct val="0"/>
              </a:spcBef>
            </a:pPr>
            <a:r>
              <a:rPr lang="en-US" sz="2487" i="1" spc="74">
                <a:solidFill>
                  <a:srgbClr val="000000"/>
                </a:solidFill>
                <a:latin typeface="Roboto Italics"/>
                <a:ea typeface="Roboto Italics"/>
                <a:cs typeface="Roboto Italics"/>
                <a:sym typeface="Roboto Italics"/>
              </a:rPr>
              <a:t>Blinkit’s marketing team, product team, and consumers</a:t>
            </a:r>
          </a:p>
        </p:txBody>
      </p:sp>
      <p:sp>
        <p:nvSpPr>
          <p:cNvPr id="24" name="TextBox 24"/>
          <p:cNvSpPr txBox="1"/>
          <p:nvPr/>
        </p:nvSpPr>
        <p:spPr>
          <a:xfrm>
            <a:off x="3427131" y="5071942"/>
            <a:ext cx="12765417" cy="860740"/>
          </a:xfrm>
          <a:prstGeom prst="rect">
            <a:avLst/>
          </a:prstGeom>
        </p:spPr>
        <p:txBody>
          <a:bodyPr lIns="0" tIns="0" rIns="0" bIns="0" rtlCol="0" anchor="t">
            <a:spAutoFit/>
          </a:bodyPr>
          <a:lstStyle/>
          <a:p>
            <a:pPr algn="l">
              <a:lnSpc>
                <a:spcPts val="3482"/>
              </a:lnSpc>
              <a:spcBef>
                <a:spcPct val="0"/>
              </a:spcBef>
            </a:pPr>
            <a:r>
              <a:rPr lang="en-US" sz="2487" i="1" spc="74">
                <a:solidFill>
                  <a:srgbClr val="000000"/>
                </a:solidFill>
                <a:latin typeface="Roboto Italics"/>
                <a:ea typeface="Roboto Italics"/>
                <a:cs typeface="Roboto Italics"/>
                <a:sym typeface="Roboto Italics"/>
              </a:rPr>
              <a:t>'Sunday Sale' Feature: A weekly promotional campaign offering attractive deals, discounts, and interactive elements to boost engagement and AOV.</a:t>
            </a:r>
          </a:p>
        </p:txBody>
      </p:sp>
      <p:grpSp>
        <p:nvGrpSpPr>
          <p:cNvPr id="25" name="Group 25"/>
          <p:cNvGrpSpPr/>
          <p:nvPr/>
        </p:nvGrpSpPr>
        <p:grpSpPr>
          <a:xfrm>
            <a:off x="828176" y="6834998"/>
            <a:ext cx="3086100" cy="3086100"/>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E043"/>
            </a:solidFill>
            <a:ln cap="sq">
              <a:noFill/>
              <a:prstDash val="solid"/>
              <a:miter/>
            </a:ln>
          </p:spPr>
        </p:sp>
        <p:sp>
          <p:nvSpPr>
            <p:cNvPr id="27" name="TextBox 27"/>
            <p:cNvSpPr txBox="1"/>
            <p:nvPr/>
          </p:nvSpPr>
          <p:spPr>
            <a:xfrm>
              <a:off x="76200" y="28575"/>
              <a:ext cx="660400" cy="708025"/>
            </a:xfrm>
            <a:prstGeom prst="rect">
              <a:avLst/>
            </a:prstGeom>
          </p:spPr>
          <p:txBody>
            <a:bodyPr lIns="50800" tIns="50800" rIns="50800" bIns="50800" rtlCol="0" anchor="ctr"/>
            <a:lstStyle/>
            <a:p>
              <a:pPr algn="ctr">
                <a:lnSpc>
                  <a:spcPts val="3482"/>
                </a:lnSpc>
              </a:pPr>
              <a:endParaRPr/>
            </a:p>
          </p:txBody>
        </p:sp>
      </p:grpSp>
      <p:grpSp>
        <p:nvGrpSpPr>
          <p:cNvPr id="28" name="Group 28"/>
          <p:cNvGrpSpPr/>
          <p:nvPr/>
        </p:nvGrpSpPr>
        <p:grpSpPr>
          <a:xfrm>
            <a:off x="3076432" y="7403032"/>
            <a:ext cx="12275850" cy="2050638"/>
            <a:chOff x="0" y="0"/>
            <a:chExt cx="3233146" cy="540086"/>
          </a:xfrm>
        </p:grpSpPr>
        <p:sp>
          <p:nvSpPr>
            <p:cNvPr id="29" name="Freeform 29"/>
            <p:cNvSpPr/>
            <p:nvPr/>
          </p:nvSpPr>
          <p:spPr>
            <a:xfrm>
              <a:off x="0" y="0"/>
              <a:ext cx="3233146" cy="540086"/>
            </a:xfrm>
            <a:custGeom>
              <a:avLst/>
              <a:gdLst/>
              <a:ahLst/>
              <a:cxnLst/>
              <a:rect l="l" t="t" r="r" b="b"/>
              <a:pathLst>
                <a:path w="3233146" h="540086">
                  <a:moveTo>
                    <a:pt x="30902" y="0"/>
                  </a:moveTo>
                  <a:lnTo>
                    <a:pt x="3202243" y="0"/>
                  </a:lnTo>
                  <a:cubicBezTo>
                    <a:pt x="3210439" y="0"/>
                    <a:pt x="3218299" y="3256"/>
                    <a:pt x="3224094" y="9051"/>
                  </a:cubicBezTo>
                  <a:cubicBezTo>
                    <a:pt x="3229890" y="14846"/>
                    <a:pt x="3233146" y="22707"/>
                    <a:pt x="3233146" y="30902"/>
                  </a:cubicBezTo>
                  <a:lnTo>
                    <a:pt x="3233146" y="509183"/>
                  </a:lnTo>
                  <a:cubicBezTo>
                    <a:pt x="3233146" y="517379"/>
                    <a:pt x="3229890" y="525239"/>
                    <a:pt x="3224094" y="531035"/>
                  </a:cubicBezTo>
                  <a:cubicBezTo>
                    <a:pt x="3218299" y="536830"/>
                    <a:pt x="3210439" y="540086"/>
                    <a:pt x="3202243" y="540086"/>
                  </a:cubicBezTo>
                  <a:lnTo>
                    <a:pt x="30902" y="540086"/>
                  </a:lnTo>
                  <a:cubicBezTo>
                    <a:pt x="22707" y="540086"/>
                    <a:pt x="14846" y="536830"/>
                    <a:pt x="9051" y="531035"/>
                  </a:cubicBezTo>
                  <a:cubicBezTo>
                    <a:pt x="3256" y="525239"/>
                    <a:pt x="0" y="517379"/>
                    <a:pt x="0" y="509183"/>
                  </a:cubicBezTo>
                  <a:lnTo>
                    <a:pt x="0" y="30902"/>
                  </a:lnTo>
                  <a:cubicBezTo>
                    <a:pt x="0" y="22707"/>
                    <a:pt x="3256" y="14846"/>
                    <a:pt x="9051" y="9051"/>
                  </a:cubicBezTo>
                  <a:cubicBezTo>
                    <a:pt x="14846" y="3256"/>
                    <a:pt x="22707" y="0"/>
                    <a:pt x="30902" y="0"/>
                  </a:cubicBezTo>
                  <a:close/>
                </a:path>
              </a:pathLst>
            </a:custGeom>
            <a:solidFill>
              <a:srgbClr val="FDE043"/>
            </a:solidFill>
            <a:ln cap="rnd">
              <a:noFill/>
              <a:prstDash val="solid"/>
              <a:round/>
            </a:ln>
          </p:spPr>
        </p:sp>
        <p:sp>
          <p:nvSpPr>
            <p:cNvPr id="30" name="TextBox 30"/>
            <p:cNvSpPr txBox="1"/>
            <p:nvPr/>
          </p:nvSpPr>
          <p:spPr>
            <a:xfrm>
              <a:off x="0" y="-47625"/>
              <a:ext cx="3233146" cy="587711"/>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                Every Sunday: With peak engagement activities like 'Flash Deals' </a:t>
              </a:r>
            </a:p>
            <a:p>
              <a:pPr algn="ctr">
                <a:lnSpc>
                  <a:spcPts val="3482"/>
                </a:lnSpc>
              </a:pPr>
              <a:r>
                <a:rPr lang="en-US" sz="2487" i="1" spc="74">
                  <a:solidFill>
                    <a:srgbClr val="000000"/>
                  </a:solidFill>
                  <a:latin typeface="Roboto Italics"/>
                  <a:ea typeface="Roboto Italics"/>
                  <a:cs typeface="Roboto Italics"/>
                  <a:sym typeface="Roboto Italics"/>
                </a:rPr>
                <a:t>between 12 AM to 12 PM.</a:t>
              </a:r>
            </a:p>
            <a:p>
              <a:pPr algn="ctr">
                <a:lnSpc>
                  <a:spcPts val="3482"/>
                </a:lnSpc>
              </a:pPr>
              <a:endParaRPr lang="en-US" sz="2487" i="1" spc="74">
                <a:solidFill>
                  <a:srgbClr val="000000"/>
                </a:solidFill>
                <a:latin typeface="Roboto Italics"/>
                <a:ea typeface="Roboto Italics"/>
                <a:cs typeface="Roboto Italics"/>
                <a:sym typeface="Roboto Italics"/>
              </a:endParaRPr>
            </a:p>
          </p:txBody>
        </p:sp>
      </p:grpSp>
      <p:grpSp>
        <p:nvGrpSpPr>
          <p:cNvPr id="31" name="Group 31"/>
          <p:cNvGrpSpPr/>
          <p:nvPr/>
        </p:nvGrpSpPr>
        <p:grpSpPr>
          <a:xfrm>
            <a:off x="1120807" y="7127629"/>
            <a:ext cx="2500839" cy="2500839"/>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EF8"/>
            </a:soli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362"/>
                </a:lnSpc>
              </a:pPr>
              <a:endParaRPr/>
            </a:p>
          </p:txBody>
        </p:sp>
      </p:grpSp>
      <p:sp>
        <p:nvSpPr>
          <p:cNvPr id="34" name="TextBox 34"/>
          <p:cNvSpPr txBox="1"/>
          <p:nvPr/>
        </p:nvSpPr>
        <p:spPr>
          <a:xfrm>
            <a:off x="1480967" y="8058623"/>
            <a:ext cx="1780518" cy="663256"/>
          </a:xfrm>
          <a:prstGeom prst="rect">
            <a:avLst/>
          </a:prstGeom>
        </p:spPr>
        <p:txBody>
          <a:bodyPr lIns="0" tIns="0" rIns="0" bIns="0" rtlCol="0" anchor="t">
            <a:spAutoFit/>
          </a:bodyPr>
          <a:lstStyle/>
          <a:p>
            <a:pPr algn="ctr">
              <a:lnSpc>
                <a:spcPts val="5442"/>
              </a:lnSpc>
              <a:spcBef>
                <a:spcPct val="0"/>
              </a:spcBef>
            </a:pPr>
            <a:r>
              <a:rPr lang="en-US" sz="3887" b="1" i="1" spc="116">
                <a:solidFill>
                  <a:srgbClr val="000000"/>
                </a:solidFill>
                <a:latin typeface="Roboto Bold Italics"/>
                <a:ea typeface="Roboto Bold Italics"/>
                <a:cs typeface="Roboto Bold Italics"/>
                <a:sym typeface="Roboto Bold Italics"/>
              </a:rPr>
              <a:t>WHEN?</a:t>
            </a:r>
          </a:p>
        </p:txBody>
      </p:sp>
      <p:sp>
        <p:nvSpPr>
          <p:cNvPr id="35" name="TextBox 35"/>
          <p:cNvSpPr txBox="1"/>
          <p:nvPr/>
        </p:nvSpPr>
        <p:spPr>
          <a:xfrm>
            <a:off x="540241" y="438469"/>
            <a:ext cx="11159761" cy="590231"/>
          </a:xfrm>
          <a:prstGeom prst="rect">
            <a:avLst/>
          </a:prstGeom>
        </p:spPr>
        <p:txBody>
          <a:bodyPr lIns="0" tIns="0" rIns="0" bIns="0" rtlCol="0" anchor="t">
            <a:spAutoFit/>
          </a:bodyPr>
          <a:lstStyle/>
          <a:p>
            <a:pPr algn="ctr">
              <a:lnSpc>
                <a:spcPts val="4742"/>
              </a:lnSpc>
              <a:spcBef>
                <a:spcPct val="0"/>
              </a:spcBef>
            </a:pPr>
            <a:r>
              <a:rPr lang="en-US" sz="3387" b="1" spc="101">
                <a:solidFill>
                  <a:srgbClr val="004AAD"/>
                </a:solidFill>
                <a:latin typeface="Roboto Bold"/>
                <a:ea typeface="Roboto Bold"/>
                <a:cs typeface="Roboto Bold"/>
                <a:sym typeface="Roboto Bold"/>
              </a:rPr>
              <a:t>PROJECT SCOPE &amp; CONTEXT: APPLYING THE 5 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grpSp>
        <p:nvGrpSpPr>
          <p:cNvPr id="2" name="Group 2"/>
          <p:cNvGrpSpPr/>
          <p:nvPr/>
        </p:nvGrpSpPr>
        <p:grpSpPr>
          <a:xfrm>
            <a:off x="828176" y="1546431"/>
            <a:ext cx="3086100" cy="308610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E043"/>
            </a:solidFill>
            <a:ln cap="sq">
              <a:noFill/>
              <a:prstDash val="solid"/>
              <a:miter/>
            </a:ln>
          </p:spPr>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482"/>
                </a:lnSpc>
              </a:pPr>
              <a:endParaRPr/>
            </a:p>
          </p:txBody>
        </p:sp>
      </p:grpSp>
      <p:grpSp>
        <p:nvGrpSpPr>
          <p:cNvPr id="5" name="Group 5"/>
          <p:cNvGrpSpPr/>
          <p:nvPr/>
        </p:nvGrpSpPr>
        <p:grpSpPr>
          <a:xfrm>
            <a:off x="2968854" y="1982994"/>
            <a:ext cx="12090797" cy="2201862"/>
            <a:chOff x="0" y="0"/>
            <a:chExt cx="3184407" cy="579914"/>
          </a:xfrm>
        </p:grpSpPr>
        <p:sp>
          <p:nvSpPr>
            <p:cNvPr id="6" name="Freeform 6"/>
            <p:cNvSpPr/>
            <p:nvPr/>
          </p:nvSpPr>
          <p:spPr>
            <a:xfrm>
              <a:off x="0" y="0"/>
              <a:ext cx="3184408" cy="579914"/>
            </a:xfrm>
            <a:custGeom>
              <a:avLst/>
              <a:gdLst/>
              <a:ahLst/>
              <a:cxnLst/>
              <a:rect l="l" t="t" r="r" b="b"/>
              <a:pathLst>
                <a:path w="3184408" h="579914">
                  <a:moveTo>
                    <a:pt x="31375" y="0"/>
                  </a:moveTo>
                  <a:lnTo>
                    <a:pt x="3153032" y="0"/>
                  </a:lnTo>
                  <a:cubicBezTo>
                    <a:pt x="3170360" y="0"/>
                    <a:pt x="3184408" y="14047"/>
                    <a:pt x="3184408" y="31375"/>
                  </a:cubicBezTo>
                  <a:lnTo>
                    <a:pt x="3184408" y="548539"/>
                  </a:lnTo>
                  <a:cubicBezTo>
                    <a:pt x="3184408" y="556860"/>
                    <a:pt x="3181102" y="564841"/>
                    <a:pt x="3175218" y="570725"/>
                  </a:cubicBezTo>
                  <a:cubicBezTo>
                    <a:pt x="3169334" y="576609"/>
                    <a:pt x="3161353" y="579914"/>
                    <a:pt x="3153032" y="579914"/>
                  </a:cubicBezTo>
                  <a:lnTo>
                    <a:pt x="31375" y="579914"/>
                  </a:lnTo>
                  <a:cubicBezTo>
                    <a:pt x="23054" y="579914"/>
                    <a:pt x="15074" y="576609"/>
                    <a:pt x="9190" y="570725"/>
                  </a:cubicBezTo>
                  <a:cubicBezTo>
                    <a:pt x="3306" y="564841"/>
                    <a:pt x="0" y="556860"/>
                    <a:pt x="0" y="548539"/>
                  </a:cubicBezTo>
                  <a:lnTo>
                    <a:pt x="0" y="31375"/>
                  </a:lnTo>
                  <a:cubicBezTo>
                    <a:pt x="0" y="23054"/>
                    <a:pt x="3306" y="15074"/>
                    <a:pt x="9190" y="9190"/>
                  </a:cubicBezTo>
                  <a:cubicBezTo>
                    <a:pt x="15074" y="3306"/>
                    <a:pt x="23054" y="0"/>
                    <a:pt x="31375" y="0"/>
                  </a:cubicBezTo>
                  <a:close/>
                </a:path>
              </a:pathLst>
            </a:custGeom>
            <a:solidFill>
              <a:srgbClr val="FDE043"/>
            </a:solidFill>
            <a:ln cap="rnd">
              <a:noFill/>
              <a:prstDash val="solid"/>
              <a:round/>
            </a:ln>
          </p:spPr>
        </p:sp>
        <p:sp>
          <p:nvSpPr>
            <p:cNvPr id="7" name="TextBox 7"/>
            <p:cNvSpPr txBox="1"/>
            <p:nvPr/>
          </p:nvSpPr>
          <p:spPr>
            <a:xfrm>
              <a:off x="0" y="-47625"/>
              <a:ext cx="3184407" cy="627539"/>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       </a:t>
              </a:r>
            </a:p>
            <a:p>
              <a:pPr marL="537071" lvl="1" indent="-268536" algn="ctr">
                <a:lnSpc>
                  <a:spcPts val="3482"/>
                </a:lnSpc>
                <a:buFont typeface="Arial"/>
                <a:buChar char="•"/>
              </a:pPr>
              <a:r>
                <a:rPr lang="en-US" sz="2487" i="1" spc="74">
                  <a:solidFill>
                    <a:srgbClr val="000000"/>
                  </a:solidFill>
                  <a:latin typeface="Roboto Italics"/>
                  <a:ea typeface="Roboto Italics"/>
                  <a:cs typeface="Roboto Italics"/>
                  <a:sym typeface="Roboto Italics"/>
                </a:rPr>
                <a:t>        In a dedicated app section like 'Sunday Sale', pop-ups, and notifications</a:t>
              </a:r>
            </a:p>
            <a:p>
              <a:pPr marL="537071" lvl="1" indent="-268536" algn="ctr">
                <a:lnSpc>
                  <a:spcPts val="3482"/>
                </a:lnSpc>
                <a:buFont typeface="Arial"/>
                <a:buChar char="•"/>
              </a:pPr>
              <a:r>
                <a:rPr lang="en-US" sz="2487" i="1" spc="74">
                  <a:solidFill>
                    <a:srgbClr val="000000"/>
                  </a:solidFill>
                  <a:latin typeface="Roboto Italics"/>
                  <a:ea typeface="Roboto Italics"/>
                  <a:cs typeface="Roboto Italics"/>
                  <a:sym typeface="Roboto Italics"/>
                </a:rPr>
                <a:t> to ensure maximum visibility.</a:t>
              </a:r>
            </a:p>
            <a:p>
              <a:pPr algn="ctr">
                <a:lnSpc>
                  <a:spcPts val="3482"/>
                </a:lnSpc>
              </a:pPr>
              <a:endParaRPr lang="en-US" sz="2487" i="1" spc="74">
                <a:solidFill>
                  <a:srgbClr val="000000"/>
                </a:solidFill>
                <a:latin typeface="Roboto Italics"/>
                <a:ea typeface="Roboto Italics"/>
                <a:cs typeface="Roboto Italics"/>
                <a:sym typeface="Roboto Italics"/>
              </a:endParaRPr>
            </a:p>
          </p:txBody>
        </p:sp>
      </p:grpSp>
      <p:grpSp>
        <p:nvGrpSpPr>
          <p:cNvPr id="8" name="Group 8"/>
          <p:cNvGrpSpPr/>
          <p:nvPr/>
        </p:nvGrpSpPr>
        <p:grpSpPr>
          <a:xfrm>
            <a:off x="14594336" y="4184856"/>
            <a:ext cx="3086100" cy="308610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E043"/>
            </a:solidFill>
          </p:spPr>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482"/>
                </a:lnSpc>
              </a:pPr>
              <a:endParaRPr/>
            </a:p>
          </p:txBody>
        </p:sp>
      </p:grpSp>
      <p:grpSp>
        <p:nvGrpSpPr>
          <p:cNvPr id="11" name="Group 11"/>
          <p:cNvGrpSpPr/>
          <p:nvPr/>
        </p:nvGrpSpPr>
        <p:grpSpPr>
          <a:xfrm>
            <a:off x="2968854" y="4980918"/>
            <a:ext cx="12765417" cy="2050638"/>
            <a:chOff x="0" y="0"/>
            <a:chExt cx="3362085" cy="540086"/>
          </a:xfrm>
        </p:grpSpPr>
        <p:sp>
          <p:nvSpPr>
            <p:cNvPr id="12" name="Freeform 12"/>
            <p:cNvSpPr/>
            <p:nvPr/>
          </p:nvSpPr>
          <p:spPr>
            <a:xfrm>
              <a:off x="0" y="0"/>
              <a:ext cx="3362085" cy="540086"/>
            </a:xfrm>
            <a:custGeom>
              <a:avLst/>
              <a:gdLst/>
              <a:ahLst/>
              <a:cxnLst/>
              <a:rect l="l" t="t" r="r" b="b"/>
              <a:pathLst>
                <a:path w="3362085" h="540086">
                  <a:moveTo>
                    <a:pt x="30324" y="0"/>
                  </a:moveTo>
                  <a:lnTo>
                    <a:pt x="3331761" y="0"/>
                  </a:lnTo>
                  <a:cubicBezTo>
                    <a:pt x="3348509" y="0"/>
                    <a:pt x="3362085" y="13576"/>
                    <a:pt x="3362085" y="30324"/>
                  </a:cubicBezTo>
                  <a:lnTo>
                    <a:pt x="3362085" y="509762"/>
                  </a:lnTo>
                  <a:cubicBezTo>
                    <a:pt x="3362085" y="526509"/>
                    <a:pt x="3348509" y="540086"/>
                    <a:pt x="3331761" y="540086"/>
                  </a:cubicBezTo>
                  <a:lnTo>
                    <a:pt x="30324" y="540086"/>
                  </a:lnTo>
                  <a:cubicBezTo>
                    <a:pt x="13576" y="540086"/>
                    <a:pt x="0" y="526509"/>
                    <a:pt x="0" y="509762"/>
                  </a:cubicBezTo>
                  <a:lnTo>
                    <a:pt x="0" y="30324"/>
                  </a:lnTo>
                  <a:cubicBezTo>
                    <a:pt x="0" y="13576"/>
                    <a:pt x="13576" y="0"/>
                    <a:pt x="30324" y="0"/>
                  </a:cubicBezTo>
                  <a:close/>
                </a:path>
              </a:pathLst>
            </a:custGeom>
            <a:solidFill>
              <a:srgbClr val="FDE043"/>
            </a:solidFill>
          </p:spPr>
        </p:sp>
        <p:sp>
          <p:nvSpPr>
            <p:cNvPr id="13" name="TextBox 13"/>
            <p:cNvSpPr txBox="1"/>
            <p:nvPr/>
          </p:nvSpPr>
          <p:spPr>
            <a:xfrm>
              <a:off x="0" y="-47625"/>
              <a:ext cx="3362085" cy="587711"/>
            </a:xfrm>
            <a:prstGeom prst="rect">
              <a:avLst/>
            </a:prstGeom>
          </p:spPr>
          <p:txBody>
            <a:bodyPr lIns="50800" tIns="50800" rIns="50800" bIns="50800" rtlCol="0" anchor="ctr"/>
            <a:lstStyle/>
            <a:p>
              <a:pPr algn="ctr">
                <a:lnSpc>
                  <a:spcPts val="3482"/>
                </a:lnSpc>
              </a:pPr>
              <a:endParaRPr/>
            </a:p>
          </p:txBody>
        </p:sp>
      </p:grpSp>
      <p:grpSp>
        <p:nvGrpSpPr>
          <p:cNvPr id="14" name="Group 14"/>
          <p:cNvGrpSpPr/>
          <p:nvPr/>
        </p:nvGrpSpPr>
        <p:grpSpPr>
          <a:xfrm>
            <a:off x="1120807" y="1839061"/>
            <a:ext cx="2500839" cy="250083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EF8"/>
            </a:solidFill>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362"/>
                </a:lnSpc>
              </a:pPr>
              <a:endParaRPr/>
            </a:p>
          </p:txBody>
        </p:sp>
      </p:grpSp>
      <p:sp>
        <p:nvSpPr>
          <p:cNvPr id="17" name="TextBox 17"/>
          <p:cNvSpPr txBox="1"/>
          <p:nvPr/>
        </p:nvSpPr>
        <p:spPr>
          <a:xfrm>
            <a:off x="1421513" y="2754835"/>
            <a:ext cx="2005618" cy="663256"/>
          </a:xfrm>
          <a:prstGeom prst="rect">
            <a:avLst/>
          </a:prstGeom>
        </p:spPr>
        <p:txBody>
          <a:bodyPr lIns="0" tIns="0" rIns="0" bIns="0" rtlCol="0" anchor="t">
            <a:spAutoFit/>
          </a:bodyPr>
          <a:lstStyle/>
          <a:p>
            <a:pPr algn="ctr">
              <a:lnSpc>
                <a:spcPts val="5442"/>
              </a:lnSpc>
              <a:spcBef>
                <a:spcPct val="0"/>
              </a:spcBef>
            </a:pPr>
            <a:r>
              <a:rPr lang="en-US" sz="3887" b="1" i="1" spc="116">
                <a:solidFill>
                  <a:srgbClr val="000000"/>
                </a:solidFill>
                <a:latin typeface="Roboto Bold Italics"/>
                <a:ea typeface="Roboto Bold Italics"/>
                <a:cs typeface="Roboto Bold Italics"/>
                <a:sym typeface="Roboto Bold Italics"/>
              </a:rPr>
              <a:t>WHERE?</a:t>
            </a:r>
          </a:p>
        </p:txBody>
      </p:sp>
      <p:grpSp>
        <p:nvGrpSpPr>
          <p:cNvPr id="18" name="Group 18"/>
          <p:cNvGrpSpPr/>
          <p:nvPr/>
        </p:nvGrpSpPr>
        <p:grpSpPr>
          <a:xfrm>
            <a:off x="14886966" y="4530718"/>
            <a:ext cx="2500839" cy="250083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EF8"/>
            </a:solidFill>
          </p:spPr>
        </p:sp>
        <p:sp>
          <p:nvSpPr>
            <p:cNvPr id="20" name="TextBox 20"/>
            <p:cNvSpPr txBox="1"/>
            <p:nvPr/>
          </p:nvSpPr>
          <p:spPr>
            <a:xfrm>
              <a:off x="76200" y="0"/>
              <a:ext cx="660400" cy="736600"/>
            </a:xfrm>
            <a:prstGeom prst="rect">
              <a:avLst/>
            </a:prstGeom>
          </p:spPr>
          <p:txBody>
            <a:bodyPr lIns="50800" tIns="50800" rIns="50800" bIns="50800" rtlCol="0" anchor="ctr"/>
            <a:lstStyle/>
            <a:p>
              <a:pPr algn="ctr">
                <a:lnSpc>
                  <a:spcPts val="5442"/>
                </a:lnSpc>
              </a:pPr>
              <a:r>
                <a:rPr lang="en-US" sz="3887" b="1" i="1" spc="116">
                  <a:solidFill>
                    <a:srgbClr val="000000"/>
                  </a:solidFill>
                  <a:latin typeface="Roboto Bold Italics"/>
                  <a:ea typeface="Roboto Bold Italics"/>
                  <a:cs typeface="Roboto Bold Italics"/>
                  <a:sym typeface="Roboto Bold Italics"/>
                </a:rPr>
                <a:t>WHY?</a:t>
              </a:r>
            </a:p>
          </p:txBody>
        </p:sp>
      </p:grpSp>
      <p:sp>
        <p:nvSpPr>
          <p:cNvPr id="21" name="TextBox 21"/>
          <p:cNvSpPr txBox="1"/>
          <p:nvPr/>
        </p:nvSpPr>
        <p:spPr>
          <a:xfrm>
            <a:off x="3427131" y="5294516"/>
            <a:ext cx="11167204" cy="1737040"/>
          </a:xfrm>
          <a:prstGeom prst="rect">
            <a:avLst/>
          </a:prstGeom>
        </p:spPr>
        <p:txBody>
          <a:bodyPr lIns="0" tIns="0" rIns="0" bIns="0" rtlCol="0" anchor="t">
            <a:spAutoFit/>
          </a:bodyPr>
          <a:lstStyle/>
          <a:p>
            <a:pPr algn="l">
              <a:lnSpc>
                <a:spcPts val="3482"/>
              </a:lnSpc>
            </a:pPr>
            <a:r>
              <a:rPr lang="en-US" sz="2487" i="1" spc="74">
                <a:solidFill>
                  <a:srgbClr val="000000"/>
                </a:solidFill>
                <a:latin typeface="Roboto Italics"/>
                <a:ea typeface="Roboto Italics"/>
                <a:cs typeface="Roboto Italics"/>
                <a:sym typeface="Roboto Italics"/>
              </a:rPr>
              <a:t>Encourage bulk purchases with curated discounts,improve inventory management, and attract cost-conscious customers with attractive deals, Consistent Sunday promotions create a habitual shopping pattern.</a:t>
            </a:r>
          </a:p>
          <a:p>
            <a:pPr algn="l">
              <a:lnSpc>
                <a:spcPts val="3482"/>
              </a:lnSpc>
              <a:spcBef>
                <a:spcPct val="0"/>
              </a:spcBef>
            </a:pPr>
            <a:endParaRPr lang="en-US" sz="2487" i="1" spc="74">
              <a:solidFill>
                <a:srgbClr val="000000"/>
              </a:solidFill>
              <a:latin typeface="Roboto Italics"/>
              <a:ea typeface="Roboto Italics"/>
              <a:cs typeface="Roboto Italics"/>
              <a:sym typeface="Roboto Itali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439486"/>
            <a:ext cx="11369794" cy="835096"/>
            <a:chOff x="0" y="0"/>
            <a:chExt cx="2994514" cy="219943"/>
          </a:xfrm>
        </p:grpSpPr>
        <p:sp>
          <p:nvSpPr>
            <p:cNvPr id="3" name="Freeform 3"/>
            <p:cNvSpPr/>
            <p:nvPr/>
          </p:nvSpPr>
          <p:spPr>
            <a:xfrm>
              <a:off x="0" y="0"/>
              <a:ext cx="2994514" cy="219943"/>
            </a:xfrm>
            <a:custGeom>
              <a:avLst/>
              <a:gdLst/>
              <a:ahLst/>
              <a:cxnLst/>
              <a:rect l="l" t="t" r="r" b="b"/>
              <a:pathLst>
                <a:path w="2994514" h="219943">
                  <a:moveTo>
                    <a:pt x="53112" y="0"/>
                  </a:moveTo>
                  <a:lnTo>
                    <a:pt x="2941402" y="0"/>
                  </a:lnTo>
                  <a:cubicBezTo>
                    <a:pt x="2955488" y="0"/>
                    <a:pt x="2968997" y="5596"/>
                    <a:pt x="2978958" y="15556"/>
                  </a:cubicBezTo>
                  <a:cubicBezTo>
                    <a:pt x="2988918" y="25516"/>
                    <a:pt x="2994514" y="39026"/>
                    <a:pt x="2994514" y="53112"/>
                  </a:cubicBezTo>
                  <a:lnTo>
                    <a:pt x="2994514" y="166831"/>
                  </a:lnTo>
                  <a:cubicBezTo>
                    <a:pt x="2994514" y="180917"/>
                    <a:pt x="2988918" y="194427"/>
                    <a:pt x="2978958" y="204387"/>
                  </a:cubicBezTo>
                  <a:cubicBezTo>
                    <a:pt x="2968997" y="214347"/>
                    <a:pt x="2955488" y="219943"/>
                    <a:pt x="2941402" y="219943"/>
                  </a:cubicBezTo>
                  <a:lnTo>
                    <a:pt x="53112" y="219943"/>
                  </a:lnTo>
                  <a:cubicBezTo>
                    <a:pt x="39026" y="219943"/>
                    <a:pt x="25516" y="214347"/>
                    <a:pt x="15556" y="204387"/>
                  </a:cubicBezTo>
                  <a:cubicBezTo>
                    <a:pt x="5596" y="194427"/>
                    <a:pt x="0" y="180917"/>
                    <a:pt x="0" y="166831"/>
                  </a:cubicBezTo>
                  <a:lnTo>
                    <a:pt x="0" y="53112"/>
                  </a:lnTo>
                  <a:cubicBezTo>
                    <a:pt x="0" y="39026"/>
                    <a:pt x="5596" y="25516"/>
                    <a:pt x="15556" y="15556"/>
                  </a:cubicBezTo>
                  <a:cubicBezTo>
                    <a:pt x="25516" y="5596"/>
                    <a:pt x="39026" y="0"/>
                    <a:pt x="53112" y="0"/>
                  </a:cubicBezTo>
                  <a:close/>
                </a:path>
              </a:pathLst>
            </a:custGeom>
            <a:solidFill>
              <a:srgbClr val="06C892"/>
            </a:solidFill>
          </p:spPr>
        </p:sp>
        <p:sp>
          <p:nvSpPr>
            <p:cNvPr id="4" name="TextBox 4"/>
            <p:cNvSpPr txBox="1"/>
            <p:nvPr/>
          </p:nvSpPr>
          <p:spPr>
            <a:xfrm>
              <a:off x="0" y="-47625"/>
              <a:ext cx="2994514" cy="267568"/>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What influences your decision to order groceries on weekends?</a:t>
              </a:r>
            </a:p>
          </p:txBody>
        </p:sp>
      </p:grpSp>
      <p:grpSp>
        <p:nvGrpSpPr>
          <p:cNvPr id="5" name="Group 5"/>
          <p:cNvGrpSpPr/>
          <p:nvPr/>
        </p:nvGrpSpPr>
        <p:grpSpPr>
          <a:xfrm>
            <a:off x="2666763" y="2451963"/>
            <a:ext cx="15151481" cy="992669"/>
            <a:chOff x="0" y="0"/>
            <a:chExt cx="3990514" cy="261444"/>
          </a:xfrm>
        </p:grpSpPr>
        <p:sp>
          <p:nvSpPr>
            <p:cNvPr id="6" name="Freeform 6"/>
            <p:cNvSpPr/>
            <p:nvPr/>
          </p:nvSpPr>
          <p:spPr>
            <a:xfrm>
              <a:off x="0" y="0"/>
              <a:ext cx="3990513" cy="261444"/>
            </a:xfrm>
            <a:custGeom>
              <a:avLst/>
              <a:gdLst/>
              <a:ahLst/>
              <a:cxnLst/>
              <a:rect l="l" t="t" r="r" b="b"/>
              <a:pathLst>
                <a:path w="3990513" h="261444">
                  <a:moveTo>
                    <a:pt x="39855" y="0"/>
                  </a:moveTo>
                  <a:lnTo>
                    <a:pt x="3950658" y="0"/>
                  </a:lnTo>
                  <a:cubicBezTo>
                    <a:pt x="3972670" y="0"/>
                    <a:pt x="3990513" y="17844"/>
                    <a:pt x="3990513" y="39855"/>
                  </a:cubicBezTo>
                  <a:lnTo>
                    <a:pt x="3990513" y="221588"/>
                  </a:lnTo>
                  <a:cubicBezTo>
                    <a:pt x="3990513" y="243600"/>
                    <a:pt x="3972670" y="261444"/>
                    <a:pt x="3950658" y="261444"/>
                  </a:cubicBezTo>
                  <a:lnTo>
                    <a:pt x="39855" y="261444"/>
                  </a:lnTo>
                  <a:cubicBezTo>
                    <a:pt x="17844" y="261444"/>
                    <a:pt x="0" y="243600"/>
                    <a:pt x="0" y="221588"/>
                  </a:cubicBezTo>
                  <a:lnTo>
                    <a:pt x="0" y="39855"/>
                  </a:lnTo>
                  <a:cubicBezTo>
                    <a:pt x="0" y="17844"/>
                    <a:pt x="17844" y="0"/>
                    <a:pt x="39855" y="0"/>
                  </a:cubicBezTo>
                  <a:close/>
                </a:path>
              </a:pathLst>
            </a:custGeom>
            <a:solidFill>
              <a:srgbClr val="FDE043"/>
            </a:solidFill>
          </p:spPr>
        </p:sp>
        <p:sp>
          <p:nvSpPr>
            <p:cNvPr id="7" name="TextBox 7"/>
            <p:cNvSpPr txBox="1"/>
            <p:nvPr/>
          </p:nvSpPr>
          <p:spPr>
            <a:xfrm>
              <a:off x="0" y="-47625"/>
              <a:ext cx="3990514" cy="309069"/>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“On weekends, I have more time to plan meals and explore deals, so I tend to add extra items that I might not buy during the week.”</a:t>
              </a:r>
            </a:p>
          </p:txBody>
        </p:sp>
      </p:grpSp>
      <p:grpSp>
        <p:nvGrpSpPr>
          <p:cNvPr id="8" name="Group 8"/>
          <p:cNvGrpSpPr/>
          <p:nvPr/>
        </p:nvGrpSpPr>
        <p:grpSpPr>
          <a:xfrm>
            <a:off x="2666763" y="9053215"/>
            <a:ext cx="15151481" cy="992669"/>
            <a:chOff x="0" y="0"/>
            <a:chExt cx="3990514" cy="261444"/>
          </a:xfrm>
        </p:grpSpPr>
        <p:sp>
          <p:nvSpPr>
            <p:cNvPr id="9" name="Freeform 9"/>
            <p:cNvSpPr/>
            <p:nvPr/>
          </p:nvSpPr>
          <p:spPr>
            <a:xfrm>
              <a:off x="0" y="0"/>
              <a:ext cx="3990513" cy="261444"/>
            </a:xfrm>
            <a:custGeom>
              <a:avLst/>
              <a:gdLst/>
              <a:ahLst/>
              <a:cxnLst/>
              <a:rect l="l" t="t" r="r" b="b"/>
              <a:pathLst>
                <a:path w="3990513" h="261444">
                  <a:moveTo>
                    <a:pt x="39855" y="0"/>
                  </a:moveTo>
                  <a:lnTo>
                    <a:pt x="3950658" y="0"/>
                  </a:lnTo>
                  <a:cubicBezTo>
                    <a:pt x="3972670" y="0"/>
                    <a:pt x="3990513" y="17844"/>
                    <a:pt x="3990513" y="39855"/>
                  </a:cubicBezTo>
                  <a:lnTo>
                    <a:pt x="3990513" y="221588"/>
                  </a:lnTo>
                  <a:cubicBezTo>
                    <a:pt x="3990513" y="243600"/>
                    <a:pt x="3972670" y="261444"/>
                    <a:pt x="3950658" y="261444"/>
                  </a:cubicBezTo>
                  <a:lnTo>
                    <a:pt x="39855" y="261444"/>
                  </a:lnTo>
                  <a:cubicBezTo>
                    <a:pt x="17844" y="261444"/>
                    <a:pt x="0" y="243600"/>
                    <a:pt x="0" y="221588"/>
                  </a:cubicBezTo>
                  <a:lnTo>
                    <a:pt x="0" y="39855"/>
                  </a:lnTo>
                  <a:cubicBezTo>
                    <a:pt x="0" y="17844"/>
                    <a:pt x="17844" y="0"/>
                    <a:pt x="39855" y="0"/>
                  </a:cubicBezTo>
                  <a:close/>
                </a:path>
              </a:pathLst>
            </a:custGeom>
            <a:solidFill>
              <a:srgbClr val="FDE043"/>
            </a:solidFill>
          </p:spPr>
        </p:sp>
        <p:sp>
          <p:nvSpPr>
            <p:cNvPr id="10" name="TextBox 10"/>
            <p:cNvSpPr txBox="1"/>
            <p:nvPr/>
          </p:nvSpPr>
          <p:spPr>
            <a:xfrm>
              <a:off x="0" y="-47625"/>
              <a:ext cx="3990514" cy="309069"/>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“Sometimes the deals are scattered across categories, making it hard to spot the best offers. I’d prefer a clear ‘Sale’ section.”</a:t>
              </a:r>
            </a:p>
          </p:txBody>
        </p:sp>
      </p:grpSp>
      <p:grpSp>
        <p:nvGrpSpPr>
          <p:cNvPr id="11" name="Group 11"/>
          <p:cNvGrpSpPr/>
          <p:nvPr/>
        </p:nvGrpSpPr>
        <p:grpSpPr>
          <a:xfrm>
            <a:off x="2666763" y="4804739"/>
            <a:ext cx="15151481" cy="835096"/>
            <a:chOff x="0" y="0"/>
            <a:chExt cx="3990514" cy="219943"/>
          </a:xfrm>
        </p:grpSpPr>
        <p:sp>
          <p:nvSpPr>
            <p:cNvPr id="12" name="Freeform 12"/>
            <p:cNvSpPr/>
            <p:nvPr/>
          </p:nvSpPr>
          <p:spPr>
            <a:xfrm>
              <a:off x="0" y="0"/>
              <a:ext cx="3990513" cy="219943"/>
            </a:xfrm>
            <a:custGeom>
              <a:avLst/>
              <a:gdLst/>
              <a:ahLst/>
              <a:cxnLst/>
              <a:rect l="l" t="t" r="r" b="b"/>
              <a:pathLst>
                <a:path w="3990513" h="219943">
                  <a:moveTo>
                    <a:pt x="39855" y="0"/>
                  </a:moveTo>
                  <a:lnTo>
                    <a:pt x="3950658" y="0"/>
                  </a:lnTo>
                  <a:cubicBezTo>
                    <a:pt x="3972670" y="0"/>
                    <a:pt x="3990513" y="17844"/>
                    <a:pt x="3990513" y="39855"/>
                  </a:cubicBezTo>
                  <a:lnTo>
                    <a:pt x="3990513" y="180088"/>
                  </a:lnTo>
                  <a:cubicBezTo>
                    <a:pt x="3990513" y="202099"/>
                    <a:pt x="3972670" y="219943"/>
                    <a:pt x="3950658" y="219943"/>
                  </a:cubicBezTo>
                  <a:lnTo>
                    <a:pt x="39855" y="219943"/>
                  </a:lnTo>
                  <a:cubicBezTo>
                    <a:pt x="17844" y="219943"/>
                    <a:pt x="0" y="202099"/>
                    <a:pt x="0" y="180088"/>
                  </a:cubicBezTo>
                  <a:lnTo>
                    <a:pt x="0" y="39855"/>
                  </a:lnTo>
                  <a:cubicBezTo>
                    <a:pt x="0" y="17844"/>
                    <a:pt x="17844" y="0"/>
                    <a:pt x="39855" y="0"/>
                  </a:cubicBezTo>
                  <a:close/>
                </a:path>
              </a:pathLst>
            </a:custGeom>
            <a:solidFill>
              <a:srgbClr val="FDE043"/>
            </a:solidFill>
          </p:spPr>
        </p:sp>
        <p:sp>
          <p:nvSpPr>
            <p:cNvPr id="13" name="TextBox 13"/>
            <p:cNvSpPr txBox="1"/>
            <p:nvPr/>
          </p:nvSpPr>
          <p:spPr>
            <a:xfrm>
              <a:off x="0" y="-47625"/>
              <a:ext cx="3990514" cy="267568"/>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“Weekends are when I explore new products or discounted items, especially if there’s a good offer.”</a:t>
              </a:r>
            </a:p>
          </p:txBody>
        </p:sp>
      </p:grpSp>
      <p:grpSp>
        <p:nvGrpSpPr>
          <p:cNvPr id="14" name="Group 14"/>
          <p:cNvGrpSpPr/>
          <p:nvPr/>
        </p:nvGrpSpPr>
        <p:grpSpPr>
          <a:xfrm>
            <a:off x="1028700" y="3629959"/>
            <a:ext cx="11369794" cy="835096"/>
            <a:chOff x="0" y="0"/>
            <a:chExt cx="2994514" cy="219943"/>
          </a:xfrm>
        </p:grpSpPr>
        <p:sp>
          <p:nvSpPr>
            <p:cNvPr id="15" name="Freeform 15"/>
            <p:cNvSpPr/>
            <p:nvPr/>
          </p:nvSpPr>
          <p:spPr>
            <a:xfrm>
              <a:off x="0" y="0"/>
              <a:ext cx="2994514" cy="219943"/>
            </a:xfrm>
            <a:custGeom>
              <a:avLst/>
              <a:gdLst/>
              <a:ahLst/>
              <a:cxnLst/>
              <a:rect l="l" t="t" r="r" b="b"/>
              <a:pathLst>
                <a:path w="2994514" h="219943">
                  <a:moveTo>
                    <a:pt x="53112" y="0"/>
                  </a:moveTo>
                  <a:lnTo>
                    <a:pt x="2941402" y="0"/>
                  </a:lnTo>
                  <a:cubicBezTo>
                    <a:pt x="2955488" y="0"/>
                    <a:pt x="2968997" y="5596"/>
                    <a:pt x="2978958" y="15556"/>
                  </a:cubicBezTo>
                  <a:cubicBezTo>
                    <a:pt x="2988918" y="25516"/>
                    <a:pt x="2994514" y="39026"/>
                    <a:pt x="2994514" y="53112"/>
                  </a:cubicBezTo>
                  <a:lnTo>
                    <a:pt x="2994514" y="166831"/>
                  </a:lnTo>
                  <a:cubicBezTo>
                    <a:pt x="2994514" y="180917"/>
                    <a:pt x="2988918" y="194427"/>
                    <a:pt x="2978958" y="204387"/>
                  </a:cubicBezTo>
                  <a:cubicBezTo>
                    <a:pt x="2968997" y="214347"/>
                    <a:pt x="2955488" y="219943"/>
                    <a:pt x="2941402" y="219943"/>
                  </a:cubicBezTo>
                  <a:lnTo>
                    <a:pt x="53112" y="219943"/>
                  </a:lnTo>
                  <a:cubicBezTo>
                    <a:pt x="39026" y="219943"/>
                    <a:pt x="25516" y="214347"/>
                    <a:pt x="15556" y="204387"/>
                  </a:cubicBezTo>
                  <a:cubicBezTo>
                    <a:pt x="5596" y="194427"/>
                    <a:pt x="0" y="180917"/>
                    <a:pt x="0" y="166831"/>
                  </a:cubicBezTo>
                  <a:lnTo>
                    <a:pt x="0" y="53112"/>
                  </a:lnTo>
                  <a:cubicBezTo>
                    <a:pt x="0" y="39026"/>
                    <a:pt x="5596" y="25516"/>
                    <a:pt x="15556" y="15556"/>
                  </a:cubicBezTo>
                  <a:cubicBezTo>
                    <a:pt x="25516" y="5596"/>
                    <a:pt x="39026" y="0"/>
                    <a:pt x="53112" y="0"/>
                  </a:cubicBezTo>
                  <a:close/>
                </a:path>
              </a:pathLst>
            </a:custGeom>
            <a:solidFill>
              <a:srgbClr val="06C892"/>
            </a:solidFill>
          </p:spPr>
        </p:sp>
        <p:sp>
          <p:nvSpPr>
            <p:cNvPr id="16" name="TextBox 16"/>
            <p:cNvSpPr txBox="1"/>
            <p:nvPr/>
          </p:nvSpPr>
          <p:spPr>
            <a:xfrm>
              <a:off x="0" y="-47625"/>
              <a:ext cx="2994514" cy="267568"/>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Do you prefer purchasing essentials or exploring deals on weekends?</a:t>
              </a:r>
            </a:p>
          </p:txBody>
        </p:sp>
      </p:grpSp>
      <p:grpSp>
        <p:nvGrpSpPr>
          <p:cNvPr id="17" name="Group 17"/>
          <p:cNvGrpSpPr/>
          <p:nvPr/>
        </p:nvGrpSpPr>
        <p:grpSpPr>
          <a:xfrm>
            <a:off x="1181100" y="8037144"/>
            <a:ext cx="11369794" cy="835096"/>
            <a:chOff x="0" y="0"/>
            <a:chExt cx="2994514" cy="219943"/>
          </a:xfrm>
        </p:grpSpPr>
        <p:sp>
          <p:nvSpPr>
            <p:cNvPr id="18" name="Freeform 18"/>
            <p:cNvSpPr/>
            <p:nvPr/>
          </p:nvSpPr>
          <p:spPr>
            <a:xfrm>
              <a:off x="0" y="0"/>
              <a:ext cx="2994514" cy="219943"/>
            </a:xfrm>
            <a:custGeom>
              <a:avLst/>
              <a:gdLst/>
              <a:ahLst/>
              <a:cxnLst/>
              <a:rect l="l" t="t" r="r" b="b"/>
              <a:pathLst>
                <a:path w="2994514" h="219943">
                  <a:moveTo>
                    <a:pt x="53112" y="0"/>
                  </a:moveTo>
                  <a:lnTo>
                    <a:pt x="2941402" y="0"/>
                  </a:lnTo>
                  <a:cubicBezTo>
                    <a:pt x="2955488" y="0"/>
                    <a:pt x="2968997" y="5596"/>
                    <a:pt x="2978958" y="15556"/>
                  </a:cubicBezTo>
                  <a:cubicBezTo>
                    <a:pt x="2988918" y="25516"/>
                    <a:pt x="2994514" y="39026"/>
                    <a:pt x="2994514" y="53112"/>
                  </a:cubicBezTo>
                  <a:lnTo>
                    <a:pt x="2994514" y="166831"/>
                  </a:lnTo>
                  <a:cubicBezTo>
                    <a:pt x="2994514" y="180917"/>
                    <a:pt x="2988918" y="194427"/>
                    <a:pt x="2978958" y="204387"/>
                  </a:cubicBezTo>
                  <a:cubicBezTo>
                    <a:pt x="2968997" y="214347"/>
                    <a:pt x="2955488" y="219943"/>
                    <a:pt x="2941402" y="219943"/>
                  </a:cubicBezTo>
                  <a:lnTo>
                    <a:pt x="53112" y="219943"/>
                  </a:lnTo>
                  <a:cubicBezTo>
                    <a:pt x="39026" y="219943"/>
                    <a:pt x="25516" y="214347"/>
                    <a:pt x="15556" y="204387"/>
                  </a:cubicBezTo>
                  <a:cubicBezTo>
                    <a:pt x="5596" y="194427"/>
                    <a:pt x="0" y="180917"/>
                    <a:pt x="0" y="166831"/>
                  </a:cubicBezTo>
                  <a:lnTo>
                    <a:pt x="0" y="53112"/>
                  </a:lnTo>
                  <a:cubicBezTo>
                    <a:pt x="0" y="39026"/>
                    <a:pt x="5596" y="25516"/>
                    <a:pt x="15556" y="15556"/>
                  </a:cubicBezTo>
                  <a:cubicBezTo>
                    <a:pt x="25516" y="5596"/>
                    <a:pt x="39026" y="0"/>
                    <a:pt x="53112" y="0"/>
                  </a:cubicBezTo>
                  <a:close/>
                </a:path>
              </a:pathLst>
            </a:custGeom>
            <a:solidFill>
              <a:srgbClr val="06C892"/>
            </a:solidFill>
          </p:spPr>
        </p:sp>
        <p:sp>
          <p:nvSpPr>
            <p:cNvPr id="19" name="TextBox 19"/>
            <p:cNvSpPr txBox="1"/>
            <p:nvPr/>
          </p:nvSpPr>
          <p:spPr>
            <a:xfrm>
              <a:off x="0" y="-47625"/>
              <a:ext cx="2994514" cy="267568"/>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What challenges do you face while browsing grocery deals online?</a:t>
              </a:r>
            </a:p>
          </p:txBody>
        </p:sp>
      </p:grpSp>
      <p:grpSp>
        <p:nvGrpSpPr>
          <p:cNvPr id="20" name="Group 20"/>
          <p:cNvGrpSpPr/>
          <p:nvPr/>
        </p:nvGrpSpPr>
        <p:grpSpPr>
          <a:xfrm>
            <a:off x="2666763" y="7004609"/>
            <a:ext cx="15151481" cy="835096"/>
            <a:chOff x="0" y="0"/>
            <a:chExt cx="3990514" cy="219943"/>
          </a:xfrm>
        </p:grpSpPr>
        <p:sp>
          <p:nvSpPr>
            <p:cNvPr id="21" name="Freeform 21"/>
            <p:cNvSpPr/>
            <p:nvPr/>
          </p:nvSpPr>
          <p:spPr>
            <a:xfrm>
              <a:off x="0" y="0"/>
              <a:ext cx="3990513" cy="219943"/>
            </a:xfrm>
            <a:custGeom>
              <a:avLst/>
              <a:gdLst/>
              <a:ahLst/>
              <a:cxnLst/>
              <a:rect l="l" t="t" r="r" b="b"/>
              <a:pathLst>
                <a:path w="3990513" h="219943">
                  <a:moveTo>
                    <a:pt x="39855" y="0"/>
                  </a:moveTo>
                  <a:lnTo>
                    <a:pt x="3950658" y="0"/>
                  </a:lnTo>
                  <a:cubicBezTo>
                    <a:pt x="3972670" y="0"/>
                    <a:pt x="3990513" y="17844"/>
                    <a:pt x="3990513" y="39855"/>
                  </a:cubicBezTo>
                  <a:lnTo>
                    <a:pt x="3990513" y="180088"/>
                  </a:lnTo>
                  <a:cubicBezTo>
                    <a:pt x="3990513" y="202099"/>
                    <a:pt x="3972670" y="219943"/>
                    <a:pt x="3950658" y="219943"/>
                  </a:cubicBezTo>
                  <a:lnTo>
                    <a:pt x="39855" y="219943"/>
                  </a:lnTo>
                  <a:cubicBezTo>
                    <a:pt x="17844" y="219943"/>
                    <a:pt x="0" y="202099"/>
                    <a:pt x="0" y="180088"/>
                  </a:cubicBezTo>
                  <a:lnTo>
                    <a:pt x="0" y="39855"/>
                  </a:lnTo>
                  <a:cubicBezTo>
                    <a:pt x="0" y="17844"/>
                    <a:pt x="17844" y="0"/>
                    <a:pt x="39855" y="0"/>
                  </a:cubicBezTo>
                  <a:close/>
                </a:path>
              </a:pathLst>
            </a:custGeom>
            <a:solidFill>
              <a:srgbClr val="FDE043"/>
            </a:solidFill>
          </p:spPr>
        </p:sp>
        <p:sp>
          <p:nvSpPr>
            <p:cNvPr id="22" name="TextBox 22"/>
            <p:cNvSpPr txBox="1"/>
            <p:nvPr/>
          </p:nvSpPr>
          <p:spPr>
            <a:xfrm>
              <a:off x="0" y="-47625"/>
              <a:ext cx="3990514" cy="267568"/>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“Discounts, combo deals, and seeing “limited-time offers” often tempt me to buy extra items</a:t>
              </a:r>
              <a:r>
                <a:rPr lang="en-US" sz="2487" spc="74">
                  <a:solidFill>
                    <a:srgbClr val="000000"/>
                  </a:solidFill>
                  <a:latin typeface="Roboto"/>
                  <a:ea typeface="Roboto"/>
                  <a:cs typeface="Roboto"/>
                  <a:sym typeface="Roboto"/>
                </a:rPr>
                <a:t>.”</a:t>
              </a:r>
            </a:p>
          </p:txBody>
        </p:sp>
      </p:grpSp>
      <p:grpSp>
        <p:nvGrpSpPr>
          <p:cNvPr id="23" name="Group 23"/>
          <p:cNvGrpSpPr/>
          <p:nvPr/>
        </p:nvGrpSpPr>
        <p:grpSpPr>
          <a:xfrm>
            <a:off x="1181100" y="5833551"/>
            <a:ext cx="11369794" cy="835096"/>
            <a:chOff x="0" y="0"/>
            <a:chExt cx="2994514" cy="219943"/>
          </a:xfrm>
        </p:grpSpPr>
        <p:sp>
          <p:nvSpPr>
            <p:cNvPr id="24" name="Freeform 24"/>
            <p:cNvSpPr/>
            <p:nvPr/>
          </p:nvSpPr>
          <p:spPr>
            <a:xfrm>
              <a:off x="0" y="0"/>
              <a:ext cx="2994514" cy="219943"/>
            </a:xfrm>
            <a:custGeom>
              <a:avLst/>
              <a:gdLst/>
              <a:ahLst/>
              <a:cxnLst/>
              <a:rect l="l" t="t" r="r" b="b"/>
              <a:pathLst>
                <a:path w="2994514" h="219943">
                  <a:moveTo>
                    <a:pt x="53112" y="0"/>
                  </a:moveTo>
                  <a:lnTo>
                    <a:pt x="2941402" y="0"/>
                  </a:lnTo>
                  <a:cubicBezTo>
                    <a:pt x="2955488" y="0"/>
                    <a:pt x="2968997" y="5596"/>
                    <a:pt x="2978958" y="15556"/>
                  </a:cubicBezTo>
                  <a:cubicBezTo>
                    <a:pt x="2988918" y="25516"/>
                    <a:pt x="2994514" y="39026"/>
                    <a:pt x="2994514" y="53112"/>
                  </a:cubicBezTo>
                  <a:lnTo>
                    <a:pt x="2994514" y="166831"/>
                  </a:lnTo>
                  <a:cubicBezTo>
                    <a:pt x="2994514" y="180917"/>
                    <a:pt x="2988918" y="194427"/>
                    <a:pt x="2978958" y="204387"/>
                  </a:cubicBezTo>
                  <a:cubicBezTo>
                    <a:pt x="2968997" y="214347"/>
                    <a:pt x="2955488" y="219943"/>
                    <a:pt x="2941402" y="219943"/>
                  </a:cubicBezTo>
                  <a:lnTo>
                    <a:pt x="53112" y="219943"/>
                  </a:lnTo>
                  <a:cubicBezTo>
                    <a:pt x="39026" y="219943"/>
                    <a:pt x="25516" y="214347"/>
                    <a:pt x="15556" y="204387"/>
                  </a:cubicBezTo>
                  <a:cubicBezTo>
                    <a:pt x="5596" y="194427"/>
                    <a:pt x="0" y="180917"/>
                    <a:pt x="0" y="166831"/>
                  </a:cubicBezTo>
                  <a:lnTo>
                    <a:pt x="0" y="53112"/>
                  </a:lnTo>
                  <a:cubicBezTo>
                    <a:pt x="0" y="39026"/>
                    <a:pt x="5596" y="25516"/>
                    <a:pt x="15556" y="15556"/>
                  </a:cubicBezTo>
                  <a:cubicBezTo>
                    <a:pt x="25516" y="5596"/>
                    <a:pt x="39026" y="0"/>
                    <a:pt x="53112" y="0"/>
                  </a:cubicBezTo>
                  <a:close/>
                </a:path>
              </a:pathLst>
            </a:custGeom>
            <a:solidFill>
              <a:srgbClr val="06C892"/>
            </a:solidFill>
          </p:spPr>
        </p:sp>
        <p:sp>
          <p:nvSpPr>
            <p:cNvPr id="25" name="TextBox 25"/>
            <p:cNvSpPr txBox="1"/>
            <p:nvPr/>
          </p:nvSpPr>
          <p:spPr>
            <a:xfrm>
              <a:off x="0" y="-47625"/>
              <a:ext cx="2994514" cy="267568"/>
            </a:xfrm>
            <a:prstGeom prst="rect">
              <a:avLst/>
            </a:prstGeom>
          </p:spPr>
          <p:txBody>
            <a:bodyPr lIns="50800" tIns="50800" rIns="50800" bIns="50800" rtlCol="0" anchor="ctr"/>
            <a:lstStyle/>
            <a:p>
              <a:pPr algn="ctr">
                <a:lnSpc>
                  <a:spcPts val="3482"/>
                </a:lnSpc>
              </a:pPr>
              <a:r>
                <a:rPr lang="en-US" sz="2487" i="1" spc="74">
                  <a:solidFill>
                    <a:srgbClr val="000000"/>
                  </a:solidFill>
                  <a:latin typeface="Roboto Italics"/>
                  <a:ea typeface="Roboto Italics"/>
                  <a:cs typeface="Roboto Italics"/>
                  <a:sym typeface="Roboto Italics"/>
                </a:rPr>
                <a:t>What factors encourage you to add more items to your cart?</a:t>
              </a:r>
            </a:p>
          </p:txBody>
        </p:sp>
      </p:grpSp>
      <p:sp>
        <p:nvSpPr>
          <p:cNvPr id="26" name="TextBox 26"/>
          <p:cNvSpPr txBox="1"/>
          <p:nvPr/>
        </p:nvSpPr>
        <p:spPr>
          <a:xfrm>
            <a:off x="1153029" y="265259"/>
            <a:ext cx="3916561" cy="613726"/>
          </a:xfrm>
          <a:prstGeom prst="rect">
            <a:avLst/>
          </a:prstGeom>
        </p:spPr>
        <p:txBody>
          <a:bodyPr lIns="0" tIns="0" rIns="0" bIns="0" rtlCol="0" anchor="t">
            <a:spAutoFit/>
          </a:bodyPr>
          <a:lstStyle/>
          <a:p>
            <a:pPr algn="ctr">
              <a:lnSpc>
                <a:spcPts val="5022"/>
              </a:lnSpc>
              <a:spcBef>
                <a:spcPct val="0"/>
              </a:spcBef>
            </a:pPr>
            <a:r>
              <a:rPr lang="en-US" sz="3587" b="1" spc="107">
                <a:solidFill>
                  <a:srgbClr val="004AAD"/>
                </a:solidFill>
                <a:latin typeface="Roboto Bold"/>
                <a:ea typeface="Roboto Bold"/>
                <a:cs typeface="Roboto Bold"/>
                <a:sym typeface="Roboto Bold"/>
              </a:rPr>
              <a:t>USER INTERVIEW</a:t>
            </a:r>
            <a:r>
              <a:rPr lang="en-US" sz="3587" spc="107">
                <a:solidFill>
                  <a:srgbClr val="000000"/>
                </a:solidFill>
                <a:latin typeface="Roboto"/>
                <a:ea typeface="Roboto"/>
                <a:cs typeface="Roboto"/>
                <a:sym typeface="Roboto"/>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grpSp>
        <p:nvGrpSpPr>
          <p:cNvPr id="2" name="Group 2"/>
          <p:cNvGrpSpPr/>
          <p:nvPr/>
        </p:nvGrpSpPr>
        <p:grpSpPr>
          <a:xfrm>
            <a:off x="1287772" y="1476404"/>
            <a:ext cx="5922365" cy="3063590"/>
            <a:chOff x="10841" y="-10380"/>
            <a:chExt cx="812800" cy="420455"/>
          </a:xfrm>
        </p:grpSpPr>
        <p:sp>
          <p:nvSpPr>
            <p:cNvPr id="3" name="Freeform 3"/>
            <p:cNvSpPr/>
            <p:nvPr/>
          </p:nvSpPr>
          <p:spPr>
            <a:xfrm>
              <a:off x="10841" y="-10380"/>
              <a:ext cx="812800" cy="420455"/>
            </a:xfrm>
            <a:custGeom>
              <a:avLst/>
              <a:gdLst/>
              <a:ahLst/>
              <a:cxnLst/>
              <a:rect l="l" t="t" r="r" b="b"/>
              <a:pathLst>
                <a:path w="812800" h="420455">
                  <a:moveTo>
                    <a:pt x="406400" y="0"/>
                  </a:moveTo>
                  <a:cubicBezTo>
                    <a:pt x="181951" y="0"/>
                    <a:pt x="0" y="94122"/>
                    <a:pt x="0" y="210227"/>
                  </a:cubicBezTo>
                  <a:cubicBezTo>
                    <a:pt x="0" y="326333"/>
                    <a:pt x="181951" y="420455"/>
                    <a:pt x="406400" y="420455"/>
                  </a:cubicBezTo>
                  <a:cubicBezTo>
                    <a:pt x="630849" y="420455"/>
                    <a:pt x="812800" y="326333"/>
                    <a:pt x="812800" y="210227"/>
                  </a:cubicBezTo>
                  <a:cubicBezTo>
                    <a:pt x="812800" y="94122"/>
                    <a:pt x="630849" y="0"/>
                    <a:pt x="406400" y="0"/>
                  </a:cubicBezTo>
                  <a:close/>
                </a:path>
              </a:pathLst>
            </a:custGeom>
            <a:solidFill>
              <a:srgbClr val="FDE043"/>
            </a:solidFill>
            <a:ln w="19050" cap="sq">
              <a:solidFill>
                <a:srgbClr val="000000"/>
              </a:solidFill>
              <a:prstDash val="solid"/>
              <a:miter/>
            </a:ln>
          </p:spPr>
        </p:sp>
        <p:sp>
          <p:nvSpPr>
            <p:cNvPr id="4" name="TextBox 4"/>
            <p:cNvSpPr txBox="1"/>
            <p:nvPr/>
          </p:nvSpPr>
          <p:spPr>
            <a:xfrm>
              <a:off x="86469" y="26326"/>
              <a:ext cx="660400" cy="365156"/>
            </a:xfrm>
            <a:prstGeom prst="rect">
              <a:avLst/>
            </a:prstGeom>
          </p:spPr>
          <p:txBody>
            <a:bodyPr lIns="50800" tIns="50800" rIns="50800" bIns="50800" rtlCol="0" anchor="ctr"/>
            <a:lstStyle/>
            <a:p>
              <a:pPr algn="ctr">
                <a:lnSpc>
                  <a:spcPts val="3482"/>
                </a:lnSpc>
              </a:pPr>
              <a:r>
                <a:rPr lang="en-US" sz="2487" spc="74" dirty="0">
                  <a:solidFill>
                    <a:srgbClr val="000000"/>
                  </a:solidFill>
                  <a:latin typeface="Roboto"/>
                  <a:ea typeface="Roboto"/>
                  <a:cs typeface="Roboto"/>
                  <a:sym typeface="Roboto"/>
                </a:rPr>
                <a:t>Weekends are seen as a time for relaxed browsing, making users more open to exploring deals and purchasing non-essential items.</a:t>
              </a:r>
            </a:p>
          </p:txBody>
        </p:sp>
      </p:grpSp>
      <p:grpSp>
        <p:nvGrpSpPr>
          <p:cNvPr id="5" name="Group 5"/>
          <p:cNvGrpSpPr/>
          <p:nvPr/>
        </p:nvGrpSpPr>
        <p:grpSpPr>
          <a:xfrm>
            <a:off x="6725569" y="3990426"/>
            <a:ext cx="5562061" cy="3425685"/>
            <a:chOff x="0" y="0"/>
            <a:chExt cx="751955" cy="463131"/>
          </a:xfrm>
        </p:grpSpPr>
        <p:sp>
          <p:nvSpPr>
            <p:cNvPr id="6" name="Freeform 6"/>
            <p:cNvSpPr/>
            <p:nvPr/>
          </p:nvSpPr>
          <p:spPr>
            <a:xfrm>
              <a:off x="0" y="0"/>
              <a:ext cx="751955" cy="463131"/>
            </a:xfrm>
            <a:custGeom>
              <a:avLst/>
              <a:gdLst/>
              <a:ahLst/>
              <a:cxnLst/>
              <a:rect l="l" t="t" r="r" b="b"/>
              <a:pathLst>
                <a:path w="751955" h="463131">
                  <a:moveTo>
                    <a:pt x="375978" y="0"/>
                  </a:moveTo>
                  <a:cubicBezTo>
                    <a:pt x="168331" y="0"/>
                    <a:pt x="0" y="103675"/>
                    <a:pt x="0" y="231565"/>
                  </a:cubicBezTo>
                  <a:cubicBezTo>
                    <a:pt x="0" y="359455"/>
                    <a:pt x="168331" y="463131"/>
                    <a:pt x="375978" y="463131"/>
                  </a:cubicBezTo>
                  <a:cubicBezTo>
                    <a:pt x="583624" y="463131"/>
                    <a:pt x="751955" y="359455"/>
                    <a:pt x="751955" y="231565"/>
                  </a:cubicBezTo>
                  <a:cubicBezTo>
                    <a:pt x="751955" y="103675"/>
                    <a:pt x="583624" y="0"/>
                    <a:pt x="375978" y="0"/>
                  </a:cubicBezTo>
                  <a:close/>
                </a:path>
              </a:pathLst>
            </a:custGeom>
            <a:solidFill>
              <a:srgbClr val="FDE043"/>
            </a:solidFill>
            <a:ln w="19050" cap="sq">
              <a:solidFill>
                <a:srgbClr val="000000"/>
              </a:solidFill>
              <a:prstDash val="solid"/>
              <a:miter/>
            </a:ln>
          </p:spPr>
        </p:sp>
        <p:sp>
          <p:nvSpPr>
            <p:cNvPr id="7" name="TextBox 7"/>
            <p:cNvSpPr txBox="1"/>
            <p:nvPr/>
          </p:nvSpPr>
          <p:spPr>
            <a:xfrm>
              <a:off x="72489" y="24361"/>
              <a:ext cx="610963" cy="423919"/>
            </a:xfrm>
            <a:prstGeom prst="rect">
              <a:avLst/>
            </a:prstGeom>
          </p:spPr>
          <p:txBody>
            <a:bodyPr lIns="50800" tIns="50800" rIns="50800" bIns="50800" rtlCol="0" anchor="ctr"/>
            <a:lstStyle/>
            <a:p>
              <a:pPr algn="ctr">
                <a:lnSpc>
                  <a:spcPts val="3482"/>
                </a:lnSpc>
              </a:pPr>
              <a:r>
                <a:rPr lang="en-US" sz="2487" spc="74" dirty="0">
                  <a:solidFill>
                    <a:srgbClr val="000000"/>
                  </a:solidFill>
                  <a:latin typeface="Roboto"/>
                  <a:ea typeface="Roboto"/>
                  <a:cs typeface="Roboto"/>
                  <a:sym typeface="Roboto"/>
                </a:rPr>
                <a:t>Users expressed strong interest in a dedicated ‘Sunday Sale’ feature, suggesting it would help them plan weekly shopping better.</a:t>
              </a:r>
            </a:p>
          </p:txBody>
        </p:sp>
      </p:grpSp>
      <p:grpSp>
        <p:nvGrpSpPr>
          <p:cNvPr id="8" name="Group 8"/>
          <p:cNvGrpSpPr/>
          <p:nvPr/>
        </p:nvGrpSpPr>
        <p:grpSpPr>
          <a:xfrm>
            <a:off x="1208780" y="6726539"/>
            <a:ext cx="5922365" cy="3061365"/>
            <a:chOff x="0" y="0"/>
            <a:chExt cx="812800" cy="420149"/>
          </a:xfrm>
        </p:grpSpPr>
        <p:sp>
          <p:nvSpPr>
            <p:cNvPr id="9" name="Freeform 9"/>
            <p:cNvSpPr/>
            <p:nvPr/>
          </p:nvSpPr>
          <p:spPr>
            <a:xfrm>
              <a:off x="0" y="0"/>
              <a:ext cx="812800" cy="420149"/>
            </a:xfrm>
            <a:custGeom>
              <a:avLst/>
              <a:gdLst/>
              <a:ahLst/>
              <a:cxnLst/>
              <a:rect l="l" t="t" r="r" b="b"/>
              <a:pathLst>
                <a:path w="812800" h="420149">
                  <a:moveTo>
                    <a:pt x="406400" y="0"/>
                  </a:moveTo>
                  <a:cubicBezTo>
                    <a:pt x="181951" y="0"/>
                    <a:pt x="0" y="94054"/>
                    <a:pt x="0" y="210075"/>
                  </a:cubicBezTo>
                  <a:cubicBezTo>
                    <a:pt x="0" y="326096"/>
                    <a:pt x="181951" y="420149"/>
                    <a:pt x="406400" y="420149"/>
                  </a:cubicBezTo>
                  <a:cubicBezTo>
                    <a:pt x="630849" y="420149"/>
                    <a:pt x="812800" y="326096"/>
                    <a:pt x="812800" y="210075"/>
                  </a:cubicBezTo>
                  <a:cubicBezTo>
                    <a:pt x="812800" y="94054"/>
                    <a:pt x="630849" y="0"/>
                    <a:pt x="406400" y="0"/>
                  </a:cubicBezTo>
                  <a:close/>
                </a:path>
              </a:pathLst>
            </a:custGeom>
            <a:solidFill>
              <a:srgbClr val="FDE043"/>
            </a:solidFill>
            <a:ln w="19050" cap="sq">
              <a:solidFill>
                <a:srgbClr val="000000"/>
              </a:solidFill>
              <a:prstDash val="solid"/>
              <a:miter/>
            </a:ln>
          </p:spPr>
        </p:sp>
        <p:sp>
          <p:nvSpPr>
            <p:cNvPr id="10" name="TextBox 10"/>
            <p:cNvSpPr txBox="1"/>
            <p:nvPr/>
          </p:nvSpPr>
          <p:spPr>
            <a:xfrm>
              <a:off x="76200" y="-8236"/>
              <a:ext cx="660400" cy="388996"/>
            </a:xfrm>
            <a:prstGeom prst="rect">
              <a:avLst/>
            </a:prstGeom>
          </p:spPr>
          <p:txBody>
            <a:bodyPr lIns="50800" tIns="50800" rIns="50800" bIns="50800" rtlCol="0" anchor="ctr"/>
            <a:lstStyle/>
            <a:p>
              <a:pPr algn="ctr">
                <a:lnSpc>
                  <a:spcPts val="3482"/>
                </a:lnSpc>
              </a:pPr>
              <a:r>
                <a:rPr lang="en-US" sz="2487" spc="74">
                  <a:solidFill>
                    <a:srgbClr val="000000"/>
                  </a:solidFill>
                  <a:latin typeface="Roboto"/>
                  <a:ea typeface="Roboto"/>
                  <a:cs typeface="Roboto"/>
                  <a:sym typeface="Roboto"/>
                </a:rPr>
                <a:t>A dedicated sale section with clear categories would improve their shopping experience.</a:t>
              </a:r>
            </a:p>
          </p:txBody>
        </p:sp>
      </p:grpSp>
      <p:grpSp>
        <p:nvGrpSpPr>
          <p:cNvPr id="11" name="Group 11"/>
          <p:cNvGrpSpPr/>
          <p:nvPr/>
        </p:nvGrpSpPr>
        <p:grpSpPr>
          <a:xfrm>
            <a:off x="11520207" y="1552036"/>
            <a:ext cx="5562061" cy="3063590"/>
            <a:chOff x="0" y="0"/>
            <a:chExt cx="730053" cy="402114"/>
          </a:xfrm>
        </p:grpSpPr>
        <p:sp>
          <p:nvSpPr>
            <p:cNvPr id="12" name="Freeform 12"/>
            <p:cNvSpPr/>
            <p:nvPr/>
          </p:nvSpPr>
          <p:spPr>
            <a:xfrm>
              <a:off x="0" y="0"/>
              <a:ext cx="730053" cy="402114"/>
            </a:xfrm>
            <a:custGeom>
              <a:avLst/>
              <a:gdLst/>
              <a:ahLst/>
              <a:cxnLst/>
              <a:rect l="l" t="t" r="r" b="b"/>
              <a:pathLst>
                <a:path w="730053" h="402114">
                  <a:moveTo>
                    <a:pt x="365027" y="0"/>
                  </a:moveTo>
                  <a:cubicBezTo>
                    <a:pt x="163428" y="0"/>
                    <a:pt x="0" y="90016"/>
                    <a:pt x="0" y="201057"/>
                  </a:cubicBezTo>
                  <a:cubicBezTo>
                    <a:pt x="0" y="312098"/>
                    <a:pt x="163428" y="402114"/>
                    <a:pt x="365027" y="402114"/>
                  </a:cubicBezTo>
                  <a:cubicBezTo>
                    <a:pt x="566625" y="402114"/>
                    <a:pt x="730053" y="312098"/>
                    <a:pt x="730053" y="201057"/>
                  </a:cubicBezTo>
                  <a:cubicBezTo>
                    <a:pt x="730053" y="90016"/>
                    <a:pt x="566625" y="0"/>
                    <a:pt x="365027" y="0"/>
                  </a:cubicBezTo>
                  <a:close/>
                </a:path>
              </a:pathLst>
            </a:custGeom>
            <a:solidFill>
              <a:srgbClr val="FDE043"/>
            </a:solidFill>
            <a:ln w="19050" cap="sq">
              <a:solidFill>
                <a:srgbClr val="000000"/>
              </a:solidFill>
              <a:prstDash val="solid"/>
              <a:miter/>
            </a:ln>
          </p:spPr>
        </p:sp>
        <p:sp>
          <p:nvSpPr>
            <p:cNvPr id="13" name="TextBox 13"/>
            <p:cNvSpPr txBox="1"/>
            <p:nvPr/>
          </p:nvSpPr>
          <p:spPr>
            <a:xfrm>
              <a:off x="68442" y="-9927"/>
              <a:ext cx="593168" cy="374343"/>
            </a:xfrm>
            <a:prstGeom prst="rect">
              <a:avLst/>
            </a:prstGeom>
          </p:spPr>
          <p:txBody>
            <a:bodyPr lIns="50800" tIns="50800" rIns="50800" bIns="50800" rtlCol="0" anchor="ctr"/>
            <a:lstStyle/>
            <a:p>
              <a:pPr algn="ctr">
                <a:lnSpc>
                  <a:spcPts val="3482"/>
                </a:lnSpc>
              </a:pPr>
              <a:r>
                <a:rPr lang="en-US" sz="2487" spc="74">
                  <a:solidFill>
                    <a:srgbClr val="000000"/>
                  </a:solidFill>
                  <a:latin typeface="Roboto"/>
                  <a:ea typeface="Roboto"/>
                  <a:cs typeface="Roboto"/>
                  <a:sym typeface="Roboto"/>
                </a:rPr>
                <a:t>Users find deals scattered across categories, making it difficult to identify the best offers.</a:t>
              </a:r>
            </a:p>
          </p:txBody>
        </p:sp>
      </p:grpSp>
      <p:grpSp>
        <p:nvGrpSpPr>
          <p:cNvPr id="14" name="Group 14"/>
          <p:cNvGrpSpPr/>
          <p:nvPr/>
        </p:nvGrpSpPr>
        <p:grpSpPr>
          <a:xfrm>
            <a:off x="11520207" y="6726539"/>
            <a:ext cx="5562061" cy="3061365"/>
            <a:chOff x="0" y="0"/>
            <a:chExt cx="1464905" cy="806286"/>
          </a:xfrm>
        </p:grpSpPr>
        <p:sp>
          <p:nvSpPr>
            <p:cNvPr id="15" name="Freeform 15"/>
            <p:cNvSpPr/>
            <p:nvPr/>
          </p:nvSpPr>
          <p:spPr>
            <a:xfrm>
              <a:off x="0" y="0"/>
              <a:ext cx="1464905" cy="806286"/>
            </a:xfrm>
            <a:custGeom>
              <a:avLst/>
              <a:gdLst/>
              <a:ahLst/>
              <a:cxnLst/>
              <a:rect l="l" t="t" r="r" b="b"/>
              <a:pathLst>
                <a:path w="1464905" h="806286">
                  <a:moveTo>
                    <a:pt x="732453" y="0"/>
                  </a:moveTo>
                  <a:cubicBezTo>
                    <a:pt x="327930" y="0"/>
                    <a:pt x="0" y="180493"/>
                    <a:pt x="0" y="403143"/>
                  </a:cubicBezTo>
                  <a:cubicBezTo>
                    <a:pt x="0" y="625792"/>
                    <a:pt x="327930" y="806286"/>
                    <a:pt x="732453" y="806286"/>
                  </a:cubicBezTo>
                  <a:cubicBezTo>
                    <a:pt x="1136975" y="806286"/>
                    <a:pt x="1464905" y="625792"/>
                    <a:pt x="1464905" y="403143"/>
                  </a:cubicBezTo>
                  <a:cubicBezTo>
                    <a:pt x="1464905" y="180493"/>
                    <a:pt x="1136975" y="0"/>
                    <a:pt x="732453" y="0"/>
                  </a:cubicBezTo>
                  <a:close/>
                </a:path>
              </a:pathLst>
            </a:custGeom>
            <a:solidFill>
              <a:srgbClr val="FDE043"/>
            </a:solidFill>
            <a:ln w="19050" cap="sq">
              <a:solidFill>
                <a:srgbClr val="000000"/>
              </a:solidFill>
              <a:prstDash val="solid"/>
              <a:miter/>
            </a:ln>
          </p:spPr>
        </p:sp>
        <p:sp>
          <p:nvSpPr>
            <p:cNvPr id="16" name="TextBox 16"/>
            <p:cNvSpPr txBox="1"/>
            <p:nvPr/>
          </p:nvSpPr>
          <p:spPr>
            <a:xfrm>
              <a:off x="137335" y="27964"/>
              <a:ext cx="1190235" cy="702732"/>
            </a:xfrm>
            <a:prstGeom prst="rect">
              <a:avLst/>
            </a:prstGeom>
          </p:spPr>
          <p:txBody>
            <a:bodyPr lIns="50800" tIns="50800" rIns="50800" bIns="50800" rtlCol="0" anchor="ctr"/>
            <a:lstStyle/>
            <a:p>
              <a:pPr algn="ctr">
                <a:lnSpc>
                  <a:spcPts val="3482"/>
                </a:lnSpc>
              </a:pPr>
              <a:r>
                <a:rPr lang="en-US" sz="2487" spc="74">
                  <a:solidFill>
                    <a:srgbClr val="000000"/>
                  </a:solidFill>
                  <a:latin typeface="Roboto"/>
                  <a:ea typeface="Roboto"/>
                  <a:cs typeface="Roboto"/>
                  <a:sym typeface="Roboto"/>
                </a:rPr>
                <a:t>Seeing “limited-time offers” often encourages users to add more items to their cart.</a:t>
              </a:r>
            </a:p>
          </p:txBody>
        </p:sp>
      </p:grpSp>
      <p:sp>
        <p:nvSpPr>
          <p:cNvPr id="17" name="TextBox 17"/>
          <p:cNvSpPr txBox="1"/>
          <p:nvPr/>
        </p:nvSpPr>
        <p:spPr>
          <a:xfrm>
            <a:off x="693312" y="297409"/>
            <a:ext cx="7371398" cy="590231"/>
          </a:xfrm>
          <a:prstGeom prst="rect">
            <a:avLst/>
          </a:prstGeom>
        </p:spPr>
        <p:txBody>
          <a:bodyPr lIns="0" tIns="0" rIns="0" bIns="0" rtlCol="0" anchor="t">
            <a:spAutoFit/>
          </a:bodyPr>
          <a:lstStyle/>
          <a:p>
            <a:pPr algn="ctr">
              <a:lnSpc>
                <a:spcPts val="4742"/>
              </a:lnSpc>
              <a:spcBef>
                <a:spcPct val="0"/>
              </a:spcBef>
            </a:pPr>
            <a:r>
              <a:rPr lang="en-US" sz="3387" b="1" spc="101">
                <a:solidFill>
                  <a:srgbClr val="004AAD"/>
                </a:solidFill>
                <a:latin typeface="Roboto Bold"/>
                <a:ea typeface="Roboto Bold"/>
                <a:cs typeface="Roboto Bold"/>
                <a:sym typeface="Roboto Bold"/>
              </a:rPr>
              <a:t>INSIGHTS FROM USER INTERVIEWS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6FDDB"/>
        </a:solidFill>
        <a:effectLst/>
      </p:bgPr>
    </p:bg>
    <p:spTree>
      <p:nvGrpSpPr>
        <p:cNvPr id="1" name=""/>
        <p:cNvGrpSpPr/>
        <p:nvPr/>
      </p:nvGrpSpPr>
      <p:grpSpPr>
        <a:xfrm>
          <a:off x="0" y="0"/>
          <a:ext cx="0" cy="0"/>
          <a:chOff x="0" y="0"/>
          <a:chExt cx="0" cy="0"/>
        </a:xfrm>
      </p:grpSpPr>
      <p:grpSp>
        <p:nvGrpSpPr>
          <p:cNvPr id="2" name="Group 2"/>
          <p:cNvGrpSpPr/>
          <p:nvPr/>
        </p:nvGrpSpPr>
        <p:grpSpPr>
          <a:xfrm>
            <a:off x="548642" y="1027954"/>
            <a:ext cx="8595358" cy="9057612"/>
            <a:chOff x="0" y="0"/>
            <a:chExt cx="2263798" cy="2337919"/>
          </a:xfrm>
        </p:grpSpPr>
        <p:sp>
          <p:nvSpPr>
            <p:cNvPr id="3" name="Freeform 3"/>
            <p:cNvSpPr/>
            <p:nvPr/>
          </p:nvSpPr>
          <p:spPr>
            <a:xfrm>
              <a:off x="0" y="0"/>
              <a:ext cx="2263798" cy="2337919"/>
            </a:xfrm>
            <a:custGeom>
              <a:avLst/>
              <a:gdLst/>
              <a:ahLst/>
              <a:cxnLst/>
              <a:rect l="l" t="t" r="r" b="b"/>
              <a:pathLst>
                <a:path w="2263798" h="2337919">
                  <a:moveTo>
                    <a:pt x="36028" y="0"/>
                  </a:moveTo>
                  <a:lnTo>
                    <a:pt x="2227770" y="0"/>
                  </a:lnTo>
                  <a:cubicBezTo>
                    <a:pt x="2237325" y="0"/>
                    <a:pt x="2246489" y="3796"/>
                    <a:pt x="2253246" y="10552"/>
                  </a:cubicBezTo>
                  <a:cubicBezTo>
                    <a:pt x="2260002" y="17309"/>
                    <a:pt x="2263798" y="26473"/>
                    <a:pt x="2263798" y="36028"/>
                  </a:cubicBezTo>
                  <a:lnTo>
                    <a:pt x="2263798" y="2301891"/>
                  </a:lnTo>
                  <a:cubicBezTo>
                    <a:pt x="2263798" y="2311446"/>
                    <a:pt x="2260002" y="2320610"/>
                    <a:pt x="2253246" y="2327366"/>
                  </a:cubicBezTo>
                  <a:cubicBezTo>
                    <a:pt x="2246489" y="2334123"/>
                    <a:pt x="2237325" y="2337919"/>
                    <a:pt x="2227770" y="2337919"/>
                  </a:cubicBezTo>
                  <a:lnTo>
                    <a:pt x="36028" y="2337919"/>
                  </a:lnTo>
                  <a:cubicBezTo>
                    <a:pt x="26473" y="2337919"/>
                    <a:pt x="17309" y="2334123"/>
                    <a:pt x="10552" y="2327366"/>
                  </a:cubicBezTo>
                  <a:cubicBezTo>
                    <a:pt x="3796" y="2320610"/>
                    <a:pt x="0" y="2311446"/>
                    <a:pt x="0" y="2301891"/>
                  </a:cubicBezTo>
                  <a:lnTo>
                    <a:pt x="0" y="36028"/>
                  </a:lnTo>
                  <a:cubicBezTo>
                    <a:pt x="0" y="26473"/>
                    <a:pt x="3796" y="17309"/>
                    <a:pt x="10552" y="10552"/>
                  </a:cubicBezTo>
                  <a:cubicBezTo>
                    <a:pt x="17309" y="3796"/>
                    <a:pt x="26473" y="0"/>
                    <a:pt x="36028" y="0"/>
                  </a:cubicBezTo>
                  <a:close/>
                </a:path>
              </a:pathLst>
            </a:custGeom>
            <a:solidFill>
              <a:srgbClr val="FDE043"/>
            </a:solidFill>
            <a:ln w="38100" cap="rnd">
              <a:solidFill>
                <a:srgbClr val="000000"/>
              </a:solidFill>
              <a:prstDash val="dash"/>
              <a:round/>
            </a:ln>
          </p:spPr>
        </p:sp>
        <p:sp>
          <p:nvSpPr>
            <p:cNvPr id="4" name="TextBox 4"/>
            <p:cNvSpPr txBox="1"/>
            <p:nvPr/>
          </p:nvSpPr>
          <p:spPr>
            <a:xfrm>
              <a:off x="0" y="-47625"/>
              <a:ext cx="2263798" cy="2385544"/>
            </a:xfrm>
            <a:prstGeom prst="rect">
              <a:avLst/>
            </a:prstGeom>
          </p:spPr>
          <p:txBody>
            <a:bodyPr lIns="50800" tIns="50800" rIns="50800" bIns="50800" rtlCol="0" anchor="ctr"/>
            <a:lstStyle/>
            <a:p>
              <a:pPr algn="ctr">
                <a:lnSpc>
                  <a:spcPts val="3482"/>
                </a:lnSpc>
              </a:pPr>
              <a:endParaRPr/>
            </a:p>
            <a:p>
              <a:pPr algn="ctr">
                <a:lnSpc>
                  <a:spcPts val="3482"/>
                </a:lnSpc>
              </a:pPr>
              <a:endParaRPr/>
            </a:p>
          </p:txBody>
        </p:sp>
      </p:grpSp>
      <p:sp>
        <p:nvSpPr>
          <p:cNvPr id="5" name="TextBox 5"/>
          <p:cNvSpPr txBox="1"/>
          <p:nvPr/>
        </p:nvSpPr>
        <p:spPr>
          <a:xfrm>
            <a:off x="1277660" y="229764"/>
            <a:ext cx="3568660" cy="620711"/>
          </a:xfrm>
          <a:prstGeom prst="rect">
            <a:avLst/>
          </a:prstGeom>
        </p:spPr>
        <p:txBody>
          <a:bodyPr lIns="0" tIns="0" rIns="0" bIns="0" rtlCol="0" anchor="t">
            <a:spAutoFit/>
          </a:bodyPr>
          <a:lstStyle/>
          <a:p>
            <a:pPr algn="ctr">
              <a:lnSpc>
                <a:spcPts val="5162"/>
              </a:lnSpc>
              <a:spcBef>
                <a:spcPct val="0"/>
              </a:spcBef>
            </a:pPr>
            <a:r>
              <a:rPr lang="en-US" sz="3687" b="1" spc="110">
                <a:solidFill>
                  <a:srgbClr val="004AAD"/>
                </a:solidFill>
                <a:latin typeface="Roboto Bold"/>
                <a:ea typeface="Roboto Bold"/>
                <a:cs typeface="Roboto Bold"/>
                <a:sym typeface="Roboto Bold"/>
              </a:rPr>
              <a:t>USER PERSONA</a:t>
            </a:r>
          </a:p>
        </p:txBody>
      </p:sp>
      <p:grpSp>
        <p:nvGrpSpPr>
          <p:cNvPr id="6" name="Group 6"/>
          <p:cNvGrpSpPr/>
          <p:nvPr/>
        </p:nvGrpSpPr>
        <p:grpSpPr>
          <a:xfrm>
            <a:off x="9284033" y="1027954"/>
            <a:ext cx="8453632" cy="9057612"/>
            <a:chOff x="0" y="0"/>
            <a:chExt cx="2226471" cy="2337919"/>
          </a:xfrm>
        </p:grpSpPr>
        <p:sp>
          <p:nvSpPr>
            <p:cNvPr id="7" name="Freeform 7"/>
            <p:cNvSpPr/>
            <p:nvPr/>
          </p:nvSpPr>
          <p:spPr>
            <a:xfrm>
              <a:off x="0" y="0"/>
              <a:ext cx="2226471" cy="2337919"/>
            </a:xfrm>
            <a:custGeom>
              <a:avLst/>
              <a:gdLst/>
              <a:ahLst/>
              <a:cxnLst/>
              <a:rect l="l" t="t" r="r" b="b"/>
              <a:pathLst>
                <a:path w="2226471" h="2337919">
                  <a:moveTo>
                    <a:pt x="36632" y="0"/>
                  </a:moveTo>
                  <a:lnTo>
                    <a:pt x="2189839" y="0"/>
                  </a:lnTo>
                  <a:cubicBezTo>
                    <a:pt x="2199554" y="0"/>
                    <a:pt x="2208872" y="3859"/>
                    <a:pt x="2215742" y="10729"/>
                  </a:cubicBezTo>
                  <a:cubicBezTo>
                    <a:pt x="2222612" y="17599"/>
                    <a:pt x="2226471" y="26917"/>
                    <a:pt x="2226471" y="36632"/>
                  </a:cubicBezTo>
                  <a:lnTo>
                    <a:pt x="2226471" y="2301286"/>
                  </a:lnTo>
                  <a:cubicBezTo>
                    <a:pt x="2226471" y="2311002"/>
                    <a:pt x="2222612" y="2320320"/>
                    <a:pt x="2215742" y="2327190"/>
                  </a:cubicBezTo>
                  <a:cubicBezTo>
                    <a:pt x="2208872" y="2334059"/>
                    <a:pt x="2199554" y="2337919"/>
                    <a:pt x="2189839" y="2337919"/>
                  </a:cubicBezTo>
                  <a:lnTo>
                    <a:pt x="36632" y="2337919"/>
                  </a:lnTo>
                  <a:cubicBezTo>
                    <a:pt x="16401" y="2337919"/>
                    <a:pt x="0" y="2321518"/>
                    <a:pt x="0" y="2301286"/>
                  </a:cubicBezTo>
                  <a:lnTo>
                    <a:pt x="0" y="36632"/>
                  </a:lnTo>
                  <a:cubicBezTo>
                    <a:pt x="0" y="26917"/>
                    <a:pt x="3859" y="17599"/>
                    <a:pt x="10729" y="10729"/>
                  </a:cubicBezTo>
                  <a:cubicBezTo>
                    <a:pt x="17599" y="3859"/>
                    <a:pt x="26917" y="0"/>
                    <a:pt x="36632" y="0"/>
                  </a:cubicBezTo>
                  <a:close/>
                </a:path>
              </a:pathLst>
            </a:custGeom>
            <a:solidFill>
              <a:srgbClr val="FDE043"/>
            </a:solidFill>
            <a:ln w="38100" cap="rnd">
              <a:solidFill>
                <a:srgbClr val="000000"/>
              </a:solidFill>
              <a:prstDash val="dash"/>
              <a:round/>
            </a:ln>
          </p:spPr>
        </p:sp>
        <p:sp>
          <p:nvSpPr>
            <p:cNvPr id="8" name="TextBox 8"/>
            <p:cNvSpPr txBox="1"/>
            <p:nvPr/>
          </p:nvSpPr>
          <p:spPr>
            <a:xfrm>
              <a:off x="0" y="-47625"/>
              <a:ext cx="2226471" cy="2385544"/>
            </a:xfrm>
            <a:prstGeom prst="rect">
              <a:avLst/>
            </a:prstGeom>
          </p:spPr>
          <p:txBody>
            <a:bodyPr lIns="50800" tIns="50800" rIns="50800" bIns="50800" rtlCol="0" anchor="ctr"/>
            <a:lstStyle/>
            <a:p>
              <a:pPr algn="l">
                <a:lnSpc>
                  <a:spcPts val="3062"/>
                </a:lnSpc>
              </a:pPr>
              <a:r>
                <a:rPr lang="en-US" sz="2187" spc="65" dirty="0">
                  <a:solidFill>
                    <a:srgbClr val="000000"/>
                  </a:solidFill>
                  <a:latin typeface="Roboto"/>
                  <a:ea typeface="Roboto"/>
                  <a:cs typeface="Roboto"/>
                  <a:sym typeface="Roboto"/>
                </a:rPr>
                <a:t> </a:t>
              </a:r>
              <a:r>
                <a:rPr lang="en-US" sz="2187" b="1" spc="65" dirty="0">
                  <a:solidFill>
                    <a:srgbClr val="000000"/>
                  </a:solidFill>
                  <a:latin typeface="Roboto Bold"/>
                  <a:ea typeface="Roboto Bold"/>
                  <a:cs typeface="Roboto Bold"/>
                  <a:sym typeface="Roboto Bold"/>
                </a:rPr>
                <a:t>Background</a:t>
              </a:r>
              <a:r>
                <a:rPr lang="en-US" sz="2187" spc="65" dirty="0">
                  <a:solidFill>
                    <a:srgbClr val="000000"/>
                  </a:solidFill>
                  <a:latin typeface="Roboto"/>
                  <a:ea typeface="Roboto"/>
                  <a:cs typeface="Roboto"/>
                  <a:sym typeface="Roboto"/>
                </a:rPr>
                <a:t>: Rima works as a software engineer and follows a demanding weekday schedule. Due to her busy lifestyle, she often forgets to stock up on essential groceries and household items. On Sundays, she dedicates time to organizing her home, planning meals, and purchasing necessary items through quick commerce platforms like </a:t>
              </a:r>
              <a:r>
                <a:rPr lang="en-US" sz="2187" spc="65" dirty="0" err="1">
                  <a:solidFill>
                    <a:srgbClr val="000000"/>
                  </a:solidFill>
                  <a:latin typeface="Roboto"/>
                  <a:ea typeface="Roboto"/>
                  <a:cs typeface="Roboto"/>
                  <a:sym typeface="Roboto"/>
                </a:rPr>
                <a:t>Blinkit</a:t>
              </a:r>
              <a:r>
                <a:rPr lang="en-US" sz="2187" spc="65" dirty="0">
                  <a:solidFill>
                    <a:srgbClr val="000000"/>
                  </a:solidFill>
                  <a:latin typeface="Roboto"/>
                  <a:ea typeface="Roboto"/>
                  <a:cs typeface="Roboto"/>
                  <a:sym typeface="Roboto"/>
                </a:rPr>
                <a:t>.</a:t>
              </a:r>
            </a:p>
            <a:p>
              <a:pPr algn="l">
                <a:lnSpc>
                  <a:spcPts val="3062"/>
                </a:lnSpc>
              </a:pPr>
              <a:r>
                <a:rPr lang="en-US" sz="2187" b="1" spc="65" dirty="0">
                  <a:solidFill>
                    <a:srgbClr val="000000"/>
                  </a:solidFill>
                  <a:latin typeface="Roboto Bold"/>
                  <a:ea typeface="Roboto Bold"/>
                  <a:cs typeface="Roboto Bold"/>
                  <a:sym typeface="Roboto Bold"/>
                </a:rPr>
                <a:t>Goals</a:t>
              </a:r>
              <a:r>
                <a:rPr lang="en-US" sz="2187" spc="65" dirty="0">
                  <a:solidFill>
                    <a:srgbClr val="000000"/>
                  </a:solidFill>
                  <a:latin typeface="Roboto"/>
                  <a:ea typeface="Roboto"/>
                  <a:cs typeface="Roboto"/>
                  <a:sym typeface="Roboto"/>
                </a:rPr>
                <a:t>:</a:t>
              </a:r>
            </a:p>
            <a:p>
              <a:pPr marL="472303" lvl="1" indent="-236151" algn="l">
                <a:lnSpc>
                  <a:spcPts val="3062"/>
                </a:lnSpc>
                <a:buFont typeface="Arial"/>
                <a:buChar char="•"/>
              </a:pPr>
              <a:r>
                <a:rPr lang="en-US" sz="2187" spc="65" dirty="0">
                  <a:solidFill>
                    <a:srgbClr val="000000"/>
                  </a:solidFill>
                  <a:latin typeface="Roboto"/>
                  <a:ea typeface="Roboto"/>
                  <a:cs typeface="Roboto"/>
                  <a:sym typeface="Roboto"/>
                </a:rPr>
                <a:t>Find attractive discounts and bundle deals to save money.</a:t>
              </a:r>
            </a:p>
            <a:p>
              <a:pPr marL="472303" lvl="1" indent="-236151" algn="l">
                <a:lnSpc>
                  <a:spcPts val="3062"/>
                </a:lnSpc>
                <a:buFont typeface="Arial"/>
                <a:buChar char="•"/>
              </a:pPr>
              <a:r>
                <a:rPr lang="en-US" sz="2187" spc="65" dirty="0">
                  <a:solidFill>
                    <a:srgbClr val="000000"/>
                  </a:solidFill>
                  <a:latin typeface="Roboto"/>
                  <a:ea typeface="Roboto"/>
                  <a:cs typeface="Roboto"/>
                  <a:sym typeface="Roboto"/>
                </a:rPr>
                <a:t>Purchase fresh produce, snacks, and household essentials efficiently.</a:t>
              </a:r>
            </a:p>
            <a:p>
              <a:pPr marL="472303" lvl="1" indent="-236151" algn="l">
                <a:lnSpc>
                  <a:spcPts val="3062"/>
                </a:lnSpc>
                <a:buFont typeface="Arial"/>
                <a:buChar char="•"/>
              </a:pPr>
              <a:r>
                <a:rPr lang="en-US" sz="2187" spc="65" dirty="0">
                  <a:solidFill>
                    <a:srgbClr val="000000"/>
                  </a:solidFill>
                  <a:latin typeface="Roboto"/>
                  <a:ea typeface="Roboto"/>
                  <a:cs typeface="Roboto"/>
                  <a:sym typeface="Roboto"/>
                </a:rPr>
                <a:t>Access exclusive offers that reward her for bulk or planned purchases.</a:t>
              </a:r>
            </a:p>
            <a:p>
              <a:pPr algn="l">
                <a:lnSpc>
                  <a:spcPts val="3062"/>
                </a:lnSpc>
              </a:pPr>
              <a:r>
                <a:rPr lang="en-US" sz="2187" spc="65" dirty="0">
                  <a:solidFill>
                    <a:srgbClr val="000000"/>
                  </a:solidFill>
                  <a:latin typeface="Roboto"/>
                  <a:ea typeface="Roboto"/>
                  <a:cs typeface="Roboto"/>
                  <a:sym typeface="Roboto"/>
                </a:rPr>
                <a:t>P</a:t>
              </a:r>
              <a:r>
                <a:rPr lang="en-US" sz="2187" b="1" spc="65" dirty="0">
                  <a:solidFill>
                    <a:srgbClr val="000000"/>
                  </a:solidFill>
                  <a:latin typeface="Roboto Bold"/>
                  <a:ea typeface="Roboto Bold"/>
                  <a:cs typeface="Roboto Bold"/>
                  <a:sym typeface="Roboto Bold"/>
                </a:rPr>
                <a:t>ain Points:</a:t>
              </a:r>
            </a:p>
            <a:p>
              <a:pPr marL="472303" lvl="1" indent="-236151" algn="l">
                <a:lnSpc>
                  <a:spcPts val="3062"/>
                </a:lnSpc>
                <a:buFont typeface="Arial"/>
                <a:buChar char="•"/>
              </a:pPr>
              <a:r>
                <a:rPr lang="en-US" sz="2187" spc="65" dirty="0">
                  <a:solidFill>
                    <a:srgbClr val="000000"/>
                  </a:solidFill>
                  <a:latin typeface="Roboto"/>
                  <a:ea typeface="Roboto"/>
                  <a:cs typeface="Roboto"/>
                  <a:sym typeface="Roboto"/>
                </a:rPr>
                <a:t>Faces difficulty finding suitable deals during her rushed weekday purchases.</a:t>
              </a:r>
            </a:p>
            <a:p>
              <a:pPr marL="472303" lvl="1" indent="-236151" algn="l">
                <a:lnSpc>
                  <a:spcPts val="3062"/>
                </a:lnSpc>
                <a:buFont typeface="Arial"/>
                <a:buChar char="•"/>
              </a:pPr>
              <a:r>
                <a:rPr lang="en-US" sz="2187" spc="65" dirty="0">
                  <a:solidFill>
                    <a:srgbClr val="000000"/>
                  </a:solidFill>
                  <a:latin typeface="Roboto"/>
                  <a:ea typeface="Roboto"/>
                  <a:cs typeface="Roboto"/>
                  <a:sym typeface="Roboto"/>
                </a:rPr>
                <a:t>Struggles to get fresh stock during peak evening hours.</a:t>
              </a:r>
            </a:p>
            <a:p>
              <a:pPr marL="472303" lvl="1" indent="-236151" algn="l">
                <a:lnSpc>
                  <a:spcPts val="3062"/>
                </a:lnSpc>
                <a:buFont typeface="Arial"/>
                <a:buChar char="•"/>
              </a:pPr>
              <a:r>
                <a:rPr lang="en-US" sz="2187" spc="65" dirty="0">
                  <a:solidFill>
                    <a:srgbClr val="000000"/>
                  </a:solidFill>
                  <a:latin typeface="Roboto"/>
                  <a:ea typeface="Roboto"/>
                  <a:cs typeface="Roboto"/>
                  <a:sym typeface="Roboto"/>
                </a:rPr>
                <a:t>Feels frustrated with limited time to explore better offers.</a:t>
              </a:r>
            </a:p>
            <a:p>
              <a:pPr algn="ctr">
                <a:lnSpc>
                  <a:spcPts val="3482"/>
                </a:lnSpc>
              </a:pPr>
              <a:endParaRPr lang="en-US" sz="2187" spc="65" dirty="0">
                <a:solidFill>
                  <a:srgbClr val="000000"/>
                </a:solidFill>
                <a:latin typeface="Roboto"/>
                <a:ea typeface="Roboto"/>
                <a:cs typeface="Roboto"/>
                <a:sym typeface="Roboto"/>
              </a:endParaRPr>
            </a:p>
          </p:txBody>
        </p:sp>
      </p:grpSp>
      <p:sp>
        <p:nvSpPr>
          <p:cNvPr id="9" name="TextBox 9"/>
          <p:cNvSpPr txBox="1"/>
          <p:nvPr/>
        </p:nvSpPr>
        <p:spPr>
          <a:xfrm>
            <a:off x="1823798" y="1315145"/>
            <a:ext cx="6045041" cy="422590"/>
          </a:xfrm>
          <a:prstGeom prst="rect">
            <a:avLst/>
          </a:prstGeom>
        </p:spPr>
        <p:txBody>
          <a:bodyPr lIns="0" tIns="0" rIns="0" bIns="0" rtlCol="0" anchor="t">
            <a:spAutoFit/>
          </a:bodyPr>
          <a:lstStyle/>
          <a:p>
            <a:pPr algn="ctr">
              <a:lnSpc>
                <a:spcPts val="3482"/>
              </a:lnSpc>
              <a:spcBef>
                <a:spcPct val="0"/>
              </a:spcBef>
            </a:pPr>
            <a:r>
              <a:rPr lang="en-US" sz="2487" b="1" i="1" spc="74" dirty="0">
                <a:solidFill>
                  <a:srgbClr val="000000"/>
                </a:solidFill>
                <a:latin typeface="Roboto Bold Italics"/>
                <a:ea typeface="Roboto Bold Italics"/>
                <a:cs typeface="Roboto Bold Italics"/>
                <a:sym typeface="Roboto Bold Italics"/>
              </a:rPr>
              <a:t>Sima | College Student Age: 21 | Mumbai</a:t>
            </a:r>
          </a:p>
        </p:txBody>
      </p:sp>
      <p:sp>
        <p:nvSpPr>
          <p:cNvPr id="10" name="TextBox 10"/>
          <p:cNvSpPr txBox="1"/>
          <p:nvPr/>
        </p:nvSpPr>
        <p:spPr>
          <a:xfrm>
            <a:off x="791776" y="1859600"/>
            <a:ext cx="8109083" cy="8427400"/>
          </a:xfrm>
          <a:prstGeom prst="rect">
            <a:avLst/>
          </a:prstGeom>
        </p:spPr>
        <p:txBody>
          <a:bodyPr lIns="0" tIns="0" rIns="0" bIns="0" rtlCol="0" anchor="t">
            <a:spAutoFit/>
          </a:bodyPr>
          <a:lstStyle/>
          <a:p>
            <a:pPr algn="l">
              <a:lnSpc>
                <a:spcPts val="3062"/>
              </a:lnSpc>
              <a:spcBef>
                <a:spcPct val="0"/>
              </a:spcBef>
            </a:pPr>
            <a:r>
              <a:rPr lang="en-US" sz="2187" b="1" spc="65" dirty="0">
                <a:solidFill>
                  <a:srgbClr val="000000"/>
                </a:solidFill>
                <a:latin typeface="Roboto Bold"/>
                <a:ea typeface="Roboto Bold"/>
                <a:cs typeface="Roboto Bold"/>
                <a:sym typeface="Roboto Bold"/>
              </a:rPr>
              <a:t>Background</a:t>
            </a:r>
            <a:r>
              <a:rPr lang="en-US" sz="2187" spc="65" dirty="0">
                <a:solidFill>
                  <a:srgbClr val="000000"/>
                </a:solidFill>
                <a:latin typeface="Roboto"/>
                <a:ea typeface="Roboto"/>
                <a:cs typeface="Roboto"/>
                <a:sym typeface="Roboto"/>
              </a:rPr>
              <a:t>: Sima is a college student who attends classes from Monday to Saturday and has a busy schedule throughout the week. Due to her hectic routine, she often forgets to purchase essential items during weekdays. However, on Sundays, she is free and has ample time to explore deals, plan her purchases, and spend more time browsing shopping platforms like </a:t>
            </a:r>
            <a:r>
              <a:rPr lang="en-US" sz="2187" spc="65" dirty="0" err="1">
                <a:solidFill>
                  <a:srgbClr val="000000"/>
                </a:solidFill>
                <a:latin typeface="Roboto"/>
                <a:ea typeface="Roboto"/>
                <a:cs typeface="Roboto"/>
                <a:sym typeface="Roboto"/>
              </a:rPr>
              <a:t>Blinkit</a:t>
            </a:r>
            <a:r>
              <a:rPr lang="en-US" sz="2187" spc="65" dirty="0">
                <a:solidFill>
                  <a:srgbClr val="000000"/>
                </a:solidFill>
                <a:latin typeface="Roboto"/>
                <a:ea typeface="Roboto"/>
                <a:cs typeface="Roboto"/>
                <a:sym typeface="Roboto"/>
              </a:rPr>
              <a:t>.</a:t>
            </a:r>
          </a:p>
          <a:p>
            <a:pPr algn="l">
              <a:lnSpc>
                <a:spcPts val="3062"/>
              </a:lnSpc>
              <a:spcBef>
                <a:spcPct val="0"/>
              </a:spcBef>
            </a:pPr>
            <a:r>
              <a:rPr lang="en-US" sz="2187" b="1" spc="65" dirty="0">
                <a:solidFill>
                  <a:srgbClr val="000000"/>
                </a:solidFill>
                <a:latin typeface="Roboto Bold"/>
                <a:ea typeface="Roboto Bold"/>
                <a:cs typeface="Roboto Bold"/>
                <a:sym typeface="Roboto Bold"/>
              </a:rPr>
              <a:t>Goals</a:t>
            </a:r>
            <a:r>
              <a:rPr lang="en-US" sz="2187" spc="65" dirty="0">
                <a:solidFill>
                  <a:srgbClr val="000000"/>
                </a:solidFill>
                <a:latin typeface="Roboto"/>
                <a:ea typeface="Roboto"/>
                <a:cs typeface="Roboto"/>
                <a:sym typeface="Roboto"/>
              </a:rPr>
              <a:t>:</a:t>
            </a:r>
          </a:p>
          <a:p>
            <a:pPr marL="472303" lvl="1" indent="-236151" algn="l">
              <a:lnSpc>
                <a:spcPts val="3062"/>
              </a:lnSpc>
              <a:spcBef>
                <a:spcPct val="0"/>
              </a:spcBef>
              <a:buFont typeface="Arial"/>
              <a:buChar char="•"/>
            </a:pPr>
            <a:r>
              <a:rPr lang="en-US" sz="2187" spc="65" dirty="0">
                <a:solidFill>
                  <a:srgbClr val="000000"/>
                </a:solidFill>
                <a:latin typeface="Roboto"/>
                <a:ea typeface="Roboto"/>
                <a:cs typeface="Roboto"/>
                <a:sym typeface="Roboto"/>
              </a:rPr>
              <a:t>Save money by availing discounts and promotions on essential items.</a:t>
            </a:r>
          </a:p>
          <a:p>
            <a:pPr marL="472303" lvl="1" indent="-236151" algn="l">
              <a:lnSpc>
                <a:spcPts val="3062"/>
              </a:lnSpc>
              <a:spcBef>
                <a:spcPct val="0"/>
              </a:spcBef>
              <a:buFont typeface="Arial"/>
              <a:buChar char="•"/>
            </a:pPr>
            <a:r>
              <a:rPr lang="en-US" sz="2187" spc="65" dirty="0">
                <a:solidFill>
                  <a:srgbClr val="000000"/>
                </a:solidFill>
                <a:latin typeface="Roboto"/>
                <a:ea typeface="Roboto"/>
                <a:cs typeface="Roboto"/>
                <a:sym typeface="Roboto"/>
              </a:rPr>
              <a:t>Plan bulk purchases for the upcoming week on Sundays when she has sufficient time.</a:t>
            </a:r>
          </a:p>
          <a:p>
            <a:pPr marL="472303" lvl="1" indent="-236151" algn="l">
              <a:lnSpc>
                <a:spcPts val="3062"/>
              </a:lnSpc>
              <a:spcBef>
                <a:spcPct val="0"/>
              </a:spcBef>
              <a:buFont typeface="Arial"/>
              <a:buChar char="•"/>
            </a:pPr>
            <a:r>
              <a:rPr lang="en-US" sz="2187" spc="65" dirty="0">
                <a:solidFill>
                  <a:srgbClr val="000000"/>
                </a:solidFill>
                <a:latin typeface="Roboto"/>
                <a:ea typeface="Roboto"/>
                <a:cs typeface="Roboto"/>
                <a:sym typeface="Roboto"/>
              </a:rPr>
              <a:t>Discover new products and offers while spending time exploring the platform.</a:t>
            </a:r>
          </a:p>
          <a:p>
            <a:pPr algn="l">
              <a:lnSpc>
                <a:spcPts val="3062"/>
              </a:lnSpc>
              <a:spcBef>
                <a:spcPct val="0"/>
              </a:spcBef>
            </a:pPr>
            <a:r>
              <a:rPr lang="en-US" sz="2187" b="1" spc="65" dirty="0">
                <a:solidFill>
                  <a:srgbClr val="000000"/>
                </a:solidFill>
                <a:latin typeface="Roboto Bold"/>
                <a:ea typeface="Roboto Bold"/>
                <a:cs typeface="Roboto Bold"/>
                <a:sym typeface="Roboto Bold"/>
              </a:rPr>
              <a:t>Pain Points:</a:t>
            </a:r>
          </a:p>
          <a:p>
            <a:pPr marL="472303" lvl="1" indent="-236151" algn="l">
              <a:lnSpc>
                <a:spcPts val="3062"/>
              </a:lnSpc>
              <a:spcBef>
                <a:spcPct val="0"/>
              </a:spcBef>
              <a:buFont typeface="Arial"/>
              <a:buChar char="•"/>
            </a:pPr>
            <a:r>
              <a:rPr lang="en-US" sz="2187" spc="65" dirty="0">
                <a:solidFill>
                  <a:srgbClr val="000000"/>
                </a:solidFill>
                <a:latin typeface="Roboto"/>
                <a:ea typeface="Roboto"/>
                <a:cs typeface="Roboto"/>
                <a:sym typeface="Roboto"/>
              </a:rPr>
              <a:t>Often forgets to buy important items during her busy weekdays.</a:t>
            </a:r>
          </a:p>
          <a:p>
            <a:pPr marL="472303" lvl="1" indent="-236151" algn="l">
              <a:lnSpc>
                <a:spcPts val="3062"/>
              </a:lnSpc>
              <a:spcBef>
                <a:spcPct val="0"/>
              </a:spcBef>
              <a:buFont typeface="Arial"/>
              <a:buChar char="•"/>
            </a:pPr>
            <a:r>
              <a:rPr lang="en-US" sz="2187" spc="65" dirty="0">
                <a:solidFill>
                  <a:srgbClr val="000000"/>
                </a:solidFill>
                <a:latin typeface="Roboto"/>
                <a:ea typeface="Roboto"/>
                <a:cs typeface="Roboto"/>
                <a:sym typeface="Roboto"/>
              </a:rPr>
              <a:t>Misses out on attractive deals due to lack of time to explore.</a:t>
            </a:r>
          </a:p>
          <a:p>
            <a:pPr marL="472303" lvl="1" indent="-236151" algn="l">
              <a:lnSpc>
                <a:spcPts val="3062"/>
              </a:lnSpc>
              <a:spcBef>
                <a:spcPct val="0"/>
              </a:spcBef>
              <a:buFont typeface="Arial"/>
              <a:buChar char="•"/>
            </a:pPr>
            <a:r>
              <a:rPr lang="en-US" sz="2187" spc="65" dirty="0">
                <a:solidFill>
                  <a:srgbClr val="000000"/>
                </a:solidFill>
                <a:latin typeface="Roboto"/>
                <a:ea typeface="Roboto"/>
                <a:cs typeface="Roboto"/>
                <a:sym typeface="Roboto"/>
              </a:rPr>
              <a:t>Finds it frustrating when preferred items are out of stock during peak hours.</a:t>
            </a:r>
          </a:p>
          <a:p>
            <a:pPr algn="l">
              <a:lnSpc>
                <a:spcPts val="3482"/>
              </a:lnSpc>
              <a:spcBef>
                <a:spcPct val="0"/>
              </a:spcBef>
            </a:pPr>
            <a:endParaRPr lang="en-US" sz="2187" spc="65" dirty="0">
              <a:solidFill>
                <a:srgbClr val="000000"/>
              </a:solidFill>
              <a:latin typeface="Roboto"/>
              <a:ea typeface="Roboto"/>
              <a:cs typeface="Roboto"/>
              <a:sym typeface="Roboto"/>
            </a:endParaRPr>
          </a:p>
        </p:txBody>
      </p:sp>
      <p:sp>
        <p:nvSpPr>
          <p:cNvPr id="11" name="TextBox 11"/>
          <p:cNvSpPr txBox="1"/>
          <p:nvPr/>
        </p:nvSpPr>
        <p:spPr>
          <a:xfrm>
            <a:off x="9748232" y="1315145"/>
            <a:ext cx="7525234" cy="422590"/>
          </a:xfrm>
          <a:prstGeom prst="rect">
            <a:avLst/>
          </a:prstGeom>
        </p:spPr>
        <p:txBody>
          <a:bodyPr lIns="0" tIns="0" rIns="0" bIns="0" rtlCol="0" anchor="t">
            <a:spAutoFit/>
          </a:bodyPr>
          <a:lstStyle/>
          <a:p>
            <a:pPr algn="l">
              <a:lnSpc>
                <a:spcPts val="3482"/>
              </a:lnSpc>
              <a:spcBef>
                <a:spcPct val="0"/>
              </a:spcBef>
            </a:pPr>
            <a:r>
              <a:rPr lang="en-US" sz="2487" b="1" i="1" spc="74" dirty="0" err="1">
                <a:solidFill>
                  <a:srgbClr val="000000"/>
                </a:solidFill>
                <a:latin typeface="Roboto Bold Italics"/>
                <a:ea typeface="Roboto Bold Italics"/>
                <a:cs typeface="Roboto Bold Italics"/>
                <a:sym typeface="Roboto Bold Italics"/>
              </a:rPr>
              <a:t>RIya</a:t>
            </a:r>
            <a:r>
              <a:rPr lang="en-US" sz="2487" b="1" i="1" spc="74" dirty="0">
                <a:solidFill>
                  <a:srgbClr val="000000"/>
                </a:solidFill>
                <a:latin typeface="Roboto Bold Italics"/>
                <a:ea typeface="Roboto Bold Italics"/>
                <a:cs typeface="Roboto Bold Italics"/>
                <a:sym typeface="Roboto Bold Italics"/>
              </a:rPr>
              <a:t> | Working Professional Age: 30 | Delhi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1367</Words>
  <Application>Microsoft Office PowerPoint</Application>
  <PresentationFormat>Custom</PresentationFormat>
  <Paragraphs>135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Inter Bold</vt:lpstr>
      <vt:lpstr>Roboto Italics</vt:lpstr>
      <vt:lpstr>Roboto Bold Italics</vt:lpstr>
      <vt:lpstr>Calibri</vt:lpstr>
      <vt:lpstr>Roboto Bold</vt:lpstr>
      <vt:lpstr>Roboto</vt:lpstr>
      <vt:lpstr>Bukhari Script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Green Modern Illustration Cybersecurity Presentation</dc:title>
  <cp:lastModifiedBy>ekta raghuwanshi</cp:lastModifiedBy>
  <cp:revision>3</cp:revision>
  <dcterms:created xsi:type="dcterms:W3CDTF">2006-08-16T00:00:00Z</dcterms:created>
  <dcterms:modified xsi:type="dcterms:W3CDTF">2025-03-22T03:33:40Z</dcterms:modified>
  <dc:identifier>DAGiED3QpL8</dc:identifier>
</cp:coreProperties>
</file>