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7"/>
  </p:notesMasterIdLst>
  <p:sldIdLst>
    <p:sldId id="263" r:id="rId2"/>
    <p:sldId id="258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91890-7C5C-474E-B8BD-B90B1EF30D96}" v="52" dt="2025-03-08T09:49:18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9C395-89AF-4476-A78A-E535A4264322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76901-F919-423A-B280-065DF2848D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05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76901-F919-423A-B280-065DF2848D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3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839A-B45A-4B81-9419-C0CDB72FF91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C02-DEE2-4AF2-B535-EB184183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42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839A-B45A-4B81-9419-C0CDB72FF91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C02-DEE2-4AF2-B535-EB184183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29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839A-B45A-4B81-9419-C0CDB72FF91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C02-DEE2-4AF2-B535-EB184183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63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839A-B45A-4B81-9419-C0CDB72FF91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C02-DEE2-4AF2-B535-EB184183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5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839A-B45A-4B81-9419-C0CDB72FF91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C02-DEE2-4AF2-B535-EB184183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33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839A-B45A-4B81-9419-C0CDB72FF91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C02-DEE2-4AF2-B535-EB184183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4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839A-B45A-4B81-9419-C0CDB72FF91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C02-DEE2-4AF2-B535-EB18418394C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4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839A-B45A-4B81-9419-C0CDB72FF91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C02-DEE2-4AF2-B535-EB184183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8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839A-B45A-4B81-9419-C0CDB72FF91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C02-DEE2-4AF2-B535-EB184183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1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2839A-B45A-4B81-9419-C0CDB72FF91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C02-DEE2-4AF2-B535-EB184183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49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9D2839A-B45A-4B81-9419-C0CDB72FF91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D6C02-DEE2-4AF2-B535-EB184183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1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39D2839A-B45A-4B81-9419-C0CDB72FF918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75D6C02-DEE2-4AF2-B535-EB18418394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04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D240-B72D-1351-1680-2691F420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4" y="523613"/>
            <a:ext cx="10668000" cy="1188720"/>
          </a:xfrm>
        </p:spPr>
        <p:txBody>
          <a:bodyPr>
            <a:normAutofit/>
          </a:bodyPr>
          <a:lstStyle/>
          <a:p>
            <a:r>
              <a:rPr lang="en-US" sz="4000" b="1" cap="none" spc="-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Considerations for car purchase in India</a:t>
            </a:r>
            <a:endParaRPr lang="en-IN" sz="4000" b="1" cap="none" spc="-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E4A0-0296-5F58-EF30-CB45B5BE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5" y="2025446"/>
            <a:ext cx="11120282" cy="3714582"/>
          </a:xfrm>
        </p:spPr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SzPts val="1000"/>
              <a:buNone/>
              <a:tabLst>
                <a:tab pos="457200" algn="l"/>
              </a:tabLst>
            </a:pPr>
            <a:r>
              <a:rPr lang="en-IN" sz="1800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a </a:t>
            </a:r>
            <a:r>
              <a:rPr lang="en-IN" sz="1800" b="1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Manager</a:t>
            </a:r>
            <a:r>
              <a:rPr lang="en-IN" sz="1800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your role is to </a:t>
            </a:r>
            <a:r>
              <a:rPr lang="en-IN" sz="1800" b="1" kern="0" dirty="0" err="1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b="1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car-buying process</a:t>
            </a:r>
            <a:r>
              <a:rPr lang="en-IN" sz="1800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identify </a:t>
            </a:r>
            <a:r>
              <a:rPr lang="en-IN" sz="1800" b="1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pain points</a:t>
            </a:r>
            <a:r>
              <a:rPr lang="en-IN" sz="1800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propose </a:t>
            </a:r>
            <a:r>
              <a:rPr lang="en-IN" sz="1800" b="1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strategies to enhance Cars24’s value proposition as a buying platform</a:t>
            </a:r>
            <a:r>
              <a:rPr lang="en-IN" sz="1800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response should cover the following:</a:t>
            </a:r>
            <a:endParaRPr lang="en-IN" sz="2400" kern="0" dirty="0">
              <a:solidFill>
                <a:srgbClr val="202124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the re</a:t>
            </a:r>
            <a:r>
              <a:rPr lang="en-IN" b="1" kern="0" dirty="0">
                <a:solidFill>
                  <a:srgbClr val="202124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asons for Vehicle Purchase?</a:t>
            </a: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the Buyer’s Journey of </a:t>
            </a:r>
            <a:r>
              <a:rPr lang="en-US" b="1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purchasing car ?</a:t>
            </a:r>
            <a:endParaRPr lang="en-IN" b="1" kern="0" dirty="0">
              <a:solidFill>
                <a:srgbClr val="202124"/>
              </a:solidFill>
              <a:effectLst/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the key decision-making factors when purchasing a car ?</a:t>
            </a: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the major pain points and uncertainties buyers face?</a:t>
            </a:r>
            <a:endParaRPr lang="en-IN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1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7861-F94E-7A7B-E660-3B1FE5B3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93" y="392222"/>
            <a:ext cx="10058400" cy="807314"/>
          </a:xfrm>
        </p:spPr>
        <p:txBody>
          <a:bodyPr>
            <a:normAutofit fontScale="90000"/>
          </a:bodyPr>
          <a:lstStyle/>
          <a:p>
            <a:r>
              <a:rPr lang="en-US" sz="4000" b="1" cap="none" spc="-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user purchase car</a:t>
            </a:r>
            <a:endParaRPr lang="en-IN" sz="4000" b="1" cap="none" spc="-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B78C6773-707A-2132-65A1-3AD92E136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592826"/>
            <a:ext cx="11690555" cy="4739148"/>
          </a:xfrm>
        </p:spPr>
      </p:pic>
    </p:spTree>
    <p:extLst>
      <p:ext uri="{BB962C8B-B14F-4D97-AF65-F5344CB8AC3E}">
        <p14:creationId xmlns:p14="http://schemas.microsoft.com/office/powerpoint/2010/main" val="276893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0800-93B7-ECB6-8397-43605ABC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5" y="187479"/>
            <a:ext cx="10933470" cy="766250"/>
          </a:xfr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4000" b="1" cap="none" spc="-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Journey</a:t>
            </a:r>
            <a:endParaRPr lang="en-IN" sz="4000" b="1" cap="none" spc="-15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6471D-60E7-56B5-A038-8941E7BD4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5" y="1179872"/>
            <a:ext cx="5351208" cy="50832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073249-014B-C35C-B453-559DAF462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79872"/>
            <a:ext cx="5466735" cy="508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6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C6AAC8-5C68-408A-B1CD-2AE659379B79}"/>
              </a:ext>
            </a:extLst>
          </p:cNvPr>
          <p:cNvGrpSpPr/>
          <p:nvPr/>
        </p:nvGrpSpPr>
        <p:grpSpPr>
          <a:xfrm>
            <a:off x="226142" y="2035355"/>
            <a:ext cx="11788877" cy="3253808"/>
            <a:chOff x="924543" y="2546632"/>
            <a:chExt cx="10333496" cy="32538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AD09FC-CBFD-4870-9B23-D0F84578BE73}"/>
                </a:ext>
              </a:extLst>
            </p:cNvPr>
            <p:cNvGrpSpPr/>
            <p:nvPr/>
          </p:nvGrpSpPr>
          <p:grpSpPr>
            <a:xfrm>
              <a:off x="1004317" y="3804062"/>
              <a:ext cx="1427968" cy="1296654"/>
              <a:chOff x="6576101" y="3342489"/>
              <a:chExt cx="1601896" cy="1454586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8A0B3D7D-1272-47EF-87E8-1A38CCB249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5640" y="3342489"/>
                <a:ext cx="802357" cy="1454585"/>
              </a:xfrm>
              <a:custGeom>
                <a:avLst/>
                <a:gdLst>
                  <a:gd name="T0" fmla="*/ 0 w 361"/>
                  <a:gd name="T1" fmla="*/ 0 h 559"/>
                  <a:gd name="T2" fmla="*/ 0 w 361"/>
                  <a:gd name="T3" fmla="*/ 559 h 559"/>
                  <a:gd name="T4" fmla="*/ 361 w 361"/>
                  <a:gd name="T5" fmla="*/ 559 h 559"/>
                  <a:gd name="T6" fmla="*/ 0 w 361"/>
                  <a:gd name="T7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559">
                    <a:moveTo>
                      <a:pt x="0" y="0"/>
                    </a:moveTo>
                    <a:cubicBezTo>
                      <a:pt x="0" y="559"/>
                      <a:pt x="0" y="559"/>
                      <a:pt x="0" y="559"/>
                    </a:cubicBezTo>
                    <a:cubicBezTo>
                      <a:pt x="361" y="559"/>
                      <a:pt x="361" y="559"/>
                      <a:pt x="361" y="559"/>
                    </a:cubicBezTo>
                    <a:cubicBezTo>
                      <a:pt x="241" y="373"/>
                      <a:pt x="285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514D8343-6A6C-4F6C-A913-951BB639C8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6101" y="3342489"/>
                <a:ext cx="799539" cy="1454586"/>
              </a:xfrm>
              <a:custGeom>
                <a:avLst/>
                <a:gdLst>
                  <a:gd name="T0" fmla="*/ 0 w 360"/>
                  <a:gd name="T1" fmla="*/ 560 h 560"/>
                  <a:gd name="T2" fmla="*/ 360 w 360"/>
                  <a:gd name="T3" fmla="*/ 560 h 560"/>
                  <a:gd name="T4" fmla="*/ 360 w 360"/>
                  <a:gd name="T5" fmla="*/ 1 h 560"/>
                  <a:gd name="T6" fmla="*/ 0 w 360"/>
                  <a:gd name="T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560">
                    <a:moveTo>
                      <a:pt x="0" y="560"/>
                    </a:moveTo>
                    <a:cubicBezTo>
                      <a:pt x="360" y="560"/>
                      <a:pt x="360" y="560"/>
                      <a:pt x="360" y="560"/>
                    </a:cubicBezTo>
                    <a:cubicBezTo>
                      <a:pt x="360" y="1"/>
                      <a:pt x="360" y="1"/>
                      <a:pt x="360" y="1"/>
                    </a:cubicBezTo>
                    <a:cubicBezTo>
                      <a:pt x="75" y="0"/>
                      <a:pt x="120" y="374"/>
                      <a:pt x="0" y="56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4111DD-BEBE-4CCA-951E-9C85A389338C}"/>
                </a:ext>
              </a:extLst>
            </p:cNvPr>
            <p:cNvGrpSpPr/>
            <p:nvPr/>
          </p:nvGrpSpPr>
          <p:grpSpPr>
            <a:xfrm>
              <a:off x="1870310" y="3131525"/>
              <a:ext cx="1426295" cy="1969190"/>
              <a:chOff x="7547573" y="2588035"/>
              <a:chExt cx="1600018" cy="2209039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9E070D2D-1F11-49EE-9686-9669E7B5E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7573" y="2588035"/>
                <a:ext cx="799540" cy="2209039"/>
              </a:xfrm>
              <a:custGeom>
                <a:avLst/>
                <a:gdLst>
                  <a:gd name="T0" fmla="*/ 0 w 360"/>
                  <a:gd name="T1" fmla="*/ 480 h 480"/>
                  <a:gd name="T2" fmla="*/ 360 w 360"/>
                  <a:gd name="T3" fmla="*/ 480 h 480"/>
                  <a:gd name="T4" fmla="*/ 360 w 360"/>
                  <a:gd name="T5" fmla="*/ 1 h 480"/>
                  <a:gd name="T6" fmla="*/ 0 w 360"/>
                  <a:gd name="T7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480">
                    <a:moveTo>
                      <a:pt x="0" y="480"/>
                    </a:moveTo>
                    <a:cubicBezTo>
                      <a:pt x="360" y="480"/>
                      <a:pt x="360" y="480"/>
                      <a:pt x="360" y="480"/>
                    </a:cubicBezTo>
                    <a:cubicBezTo>
                      <a:pt x="360" y="1"/>
                      <a:pt x="360" y="1"/>
                      <a:pt x="360" y="1"/>
                    </a:cubicBezTo>
                    <a:cubicBezTo>
                      <a:pt x="75" y="0"/>
                      <a:pt x="120" y="321"/>
                      <a:pt x="0" y="48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3AC145AF-CE53-40A1-B6D5-A6944F91B0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7113" y="2588035"/>
                <a:ext cx="800478" cy="2209039"/>
              </a:xfrm>
              <a:custGeom>
                <a:avLst/>
                <a:gdLst>
                  <a:gd name="T0" fmla="*/ 0 w 360"/>
                  <a:gd name="T1" fmla="*/ 0 h 479"/>
                  <a:gd name="T2" fmla="*/ 0 w 360"/>
                  <a:gd name="T3" fmla="*/ 479 h 479"/>
                  <a:gd name="T4" fmla="*/ 360 w 360"/>
                  <a:gd name="T5" fmla="*/ 479 h 479"/>
                  <a:gd name="T6" fmla="*/ 0 w 360"/>
                  <a:gd name="T7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479">
                    <a:moveTo>
                      <a:pt x="0" y="0"/>
                    </a:moveTo>
                    <a:cubicBezTo>
                      <a:pt x="0" y="479"/>
                      <a:pt x="0" y="479"/>
                      <a:pt x="0" y="479"/>
                    </a:cubicBezTo>
                    <a:cubicBezTo>
                      <a:pt x="360" y="479"/>
                      <a:pt x="360" y="479"/>
                      <a:pt x="360" y="479"/>
                    </a:cubicBezTo>
                    <a:cubicBezTo>
                      <a:pt x="240" y="320"/>
                      <a:pt x="285" y="1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992A6E3-FC25-435F-93B3-65953BB8B38D}"/>
                </a:ext>
              </a:extLst>
            </p:cNvPr>
            <p:cNvGrpSpPr/>
            <p:nvPr/>
          </p:nvGrpSpPr>
          <p:grpSpPr>
            <a:xfrm>
              <a:off x="2967461" y="2546632"/>
              <a:ext cx="1314066" cy="2554080"/>
              <a:chOff x="8778356" y="1792482"/>
              <a:chExt cx="1474120" cy="3004592"/>
            </a:xfrm>
          </p:grpSpPr>
          <p:sp>
            <p:nvSpPr>
              <p:cNvPr id="13" name="Freeform 9">
                <a:extLst>
                  <a:ext uri="{FF2B5EF4-FFF2-40B4-BE49-F238E27FC236}">
                    <a16:creationId xmlns:a16="http://schemas.microsoft.com/office/drawing/2014/main" id="{62406474-3D5C-45FF-8B51-CC5CA7DD3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356" y="1792482"/>
                <a:ext cx="738469" cy="3004592"/>
              </a:xfrm>
              <a:custGeom>
                <a:avLst/>
                <a:gdLst>
                  <a:gd name="T0" fmla="*/ 0 w 332"/>
                  <a:gd name="T1" fmla="*/ 788 h 788"/>
                  <a:gd name="T2" fmla="*/ 332 w 332"/>
                  <a:gd name="T3" fmla="*/ 788 h 788"/>
                  <a:gd name="T4" fmla="*/ 332 w 332"/>
                  <a:gd name="T5" fmla="*/ 1 h 788"/>
                  <a:gd name="T6" fmla="*/ 0 w 332"/>
                  <a:gd name="T7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2" h="788">
                    <a:moveTo>
                      <a:pt x="0" y="788"/>
                    </a:moveTo>
                    <a:cubicBezTo>
                      <a:pt x="332" y="788"/>
                      <a:pt x="332" y="788"/>
                      <a:pt x="332" y="788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70" y="0"/>
                      <a:pt x="111" y="526"/>
                      <a:pt x="0" y="788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4" name="Freeform 10">
                <a:extLst>
                  <a:ext uri="{FF2B5EF4-FFF2-40B4-BE49-F238E27FC236}">
                    <a16:creationId xmlns:a16="http://schemas.microsoft.com/office/drawing/2014/main" id="{FB297749-188F-4C1D-8B47-5D031FDDE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6825" y="1792487"/>
                <a:ext cx="735651" cy="3004584"/>
              </a:xfrm>
              <a:custGeom>
                <a:avLst/>
                <a:gdLst>
                  <a:gd name="T0" fmla="*/ 0 w 331"/>
                  <a:gd name="T1" fmla="*/ 0 h 787"/>
                  <a:gd name="T2" fmla="*/ 0 w 331"/>
                  <a:gd name="T3" fmla="*/ 787 h 787"/>
                  <a:gd name="T4" fmla="*/ 331 w 331"/>
                  <a:gd name="T5" fmla="*/ 787 h 787"/>
                  <a:gd name="T6" fmla="*/ 0 w 331"/>
                  <a:gd name="T7" fmla="*/ 0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1" h="787">
                    <a:moveTo>
                      <a:pt x="0" y="0"/>
                    </a:moveTo>
                    <a:cubicBezTo>
                      <a:pt x="0" y="787"/>
                      <a:pt x="0" y="787"/>
                      <a:pt x="0" y="787"/>
                    </a:cubicBezTo>
                    <a:cubicBezTo>
                      <a:pt x="331" y="787"/>
                      <a:pt x="331" y="787"/>
                      <a:pt x="331" y="787"/>
                    </a:cubicBezTo>
                    <a:cubicBezTo>
                      <a:pt x="221" y="525"/>
                      <a:pt x="262" y="1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C73DE78-AED3-4F54-A6C5-C452697C8EB5}"/>
                </a:ext>
              </a:extLst>
            </p:cNvPr>
            <p:cNvGrpSpPr/>
            <p:nvPr/>
          </p:nvGrpSpPr>
          <p:grpSpPr>
            <a:xfrm>
              <a:off x="3958246" y="3773032"/>
              <a:ext cx="1224453" cy="1327683"/>
              <a:chOff x="9889818" y="3307680"/>
              <a:chExt cx="1373592" cy="1489395"/>
            </a:xfrm>
          </p:grpSpPr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D03344E4-BBF1-401D-BA15-B04AE2C1C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9818" y="3307680"/>
                <a:ext cx="686797" cy="1489394"/>
              </a:xfrm>
              <a:custGeom>
                <a:avLst/>
                <a:gdLst>
                  <a:gd name="T0" fmla="*/ 0 w 309"/>
                  <a:gd name="T1" fmla="*/ 624 h 624"/>
                  <a:gd name="T2" fmla="*/ 309 w 309"/>
                  <a:gd name="T3" fmla="*/ 624 h 624"/>
                  <a:gd name="T4" fmla="*/ 309 w 309"/>
                  <a:gd name="T5" fmla="*/ 1 h 624"/>
                  <a:gd name="T6" fmla="*/ 0 w 309"/>
                  <a:gd name="T7" fmla="*/ 62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9" h="624">
                    <a:moveTo>
                      <a:pt x="0" y="624"/>
                    </a:moveTo>
                    <a:cubicBezTo>
                      <a:pt x="309" y="624"/>
                      <a:pt x="309" y="624"/>
                      <a:pt x="309" y="624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64" y="0"/>
                      <a:pt x="103" y="417"/>
                      <a:pt x="0" y="62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7" name="Freeform 12">
                <a:extLst>
                  <a:ext uri="{FF2B5EF4-FFF2-40B4-BE49-F238E27FC236}">
                    <a16:creationId xmlns:a16="http://schemas.microsoft.com/office/drawing/2014/main" id="{5A4EA781-EBBA-4F91-955D-DFE75342B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6614" y="3307681"/>
                <a:ext cx="686796" cy="1489394"/>
              </a:xfrm>
              <a:custGeom>
                <a:avLst/>
                <a:gdLst>
                  <a:gd name="T0" fmla="*/ 0 w 309"/>
                  <a:gd name="T1" fmla="*/ 0 h 623"/>
                  <a:gd name="T2" fmla="*/ 0 w 309"/>
                  <a:gd name="T3" fmla="*/ 623 h 623"/>
                  <a:gd name="T4" fmla="*/ 309 w 309"/>
                  <a:gd name="T5" fmla="*/ 623 h 623"/>
                  <a:gd name="T6" fmla="*/ 0 w 309"/>
                  <a:gd name="T7" fmla="*/ 0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9" h="623">
                    <a:moveTo>
                      <a:pt x="0" y="0"/>
                    </a:moveTo>
                    <a:cubicBezTo>
                      <a:pt x="0" y="623"/>
                      <a:pt x="0" y="623"/>
                      <a:pt x="0" y="623"/>
                    </a:cubicBezTo>
                    <a:cubicBezTo>
                      <a:pt x="309" y="623"/>
                      <a:pt x="309" y="623"/>
                      <a:pt x="309" y="623"/>
                    </a:cubicBezTo>
                    <a:cubicBezTo>
                      <a:pt x="206" y="416"/>
                      <a:pt x="244" y="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033EA0-B4DC-4965-8FD8-71A233BDA46C}"/>
                </a:ext>
              </a:extLst>
            </p:cNvPr>
            <p:cNvSpPr txBox="1"/>
            <p:nvPr/>
          </p:nvSpPr>
          <p:spPr>
            <a:xfrm>
              <a:off x="1111667" y="4985005"/>
              <a:ext cx="9326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  <a:p>
              <a:pPr algn="ctr"/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Fuel Efficiency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F374A8-87B3-4C79-8534-F252B9C460F1}"/>
                </a:ext>
              </a:extLst>
            </p:cNvPr>
            <p:cNvSpPr txBox="1"/>
            <p:nvPr/>
          </p:nvSpPr>
          <p:spPr>
            <a:xfrm>
              <a:off x="1927799" y="5154254"/>
              <a:ext cx="11358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P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erformance &amp; </a:t>
              </a: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H</a:t>
              </a:r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andling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C12962-F88C-4589-86DC-0CC349F1D538}"/>
                </a:ext>
              </a:extLst>
            </p:cNvPr>
            <p:cNvSpPr txBox="1"/>
            <p:nvPr/>
          </p:nvSpPr>
          <p:spPr>
            <a:xfrm>
              <a:off x="3144762" y="5154109"/>
              <a:ext cx="9578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Quality and Reliability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E3B826-7F7E-453E-BF46-3E7599A3A8A1}"/>
                </a:ext>
              </a:extLst>
            </p:cNvPr>
            <p:cNvSpPr txBox="1"/>
            <p:nvPr/>
          </p:nvSpPr>
          <p:spPr>
            <a:xfrm>
              <a:off x="4160017" y="5193160"/>
              <a:ext cx="1034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Technology features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C7BE19-3442-4202-958F-6B28399AE749}"/>
                </a:ext>
              </a:extLst>
            </p:cNvPr>
            <p:cNvGrpSpPr/>
            <p:nvPr/>
          </p:nvGrpSpPr>
          <p:grpSpPr>
            <a:xfrm>
              <a:off x="4897807" y="2546633"/>
              <a:ext cx="1427968" cy="2554082"/>
              <a:chOff x="4751866" y="2544748"/>
              <a:chExt cx="1601896" cy="2865170"/>
            </a:xfrm>
          </p:grpSpPr>
          <p:sp>
            <p:nvSpPr>
              <p:cNvPr id="23" name="Freeform 5">
                <a:extLst>
                  <a:ext uri="{FF2B5EF4-FFF2-40B4-BE49-F238E27FC236}">
                    <a16:creationId xmlns:a16="http://schemas.microsoft.com/office/drawing/2014/main" id="{D2025475-ADF5-4D11-97E6-E1AA82FF5B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1405" y="2544748"/>
                <a:ext cx="802357" cy="2865170"/>
              </a:xfrm>
              <a:custGeom>
                <a:avLst/>
                <a:gdLst>
                  <a:gd name="T0" fmla="*/ 0 w 361"/>
                  <a:gd name="T1" fmla="*/ 0 h 559"/>
                  <a:gd name="T2" fmla="*/ 0 w 361"/>
                  <a:gd name="T3" fmla="*/ 559 h 559"/>
                  <a:gd name="T4" fmla="*/ 361 w 361"/>
                  <a:gd name="T5" fmla="*/ 559 h 559"/>
                  <a:gd name="T6" fmla="*/ 0 w 361"/>
                  <a:gd name="T7" fmla="*/ 0 h 5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559">
                    <a:moveTo>
                      <a:pt x="0" y="0"/>
                    </a:moveTo>
                    <a:cubicBezTo>
                      <a:pt x="0" y="559"/>
                      <a:pt x="0" y="559"/>
                      <a:pt x="0" y="559"/>
                    </a:cubicBezTo>
                    <a:cubicBezTo>
                      <a:pt x="361" y="559"/>
                      <a:pt x="361" y="559"/>
                      <a:pt x="361" y="559"/>
                    </a:cubicBezTo>
                    <a:cubicBezTo>
                      <a:pt x="241" y="373"/>
                      <a:pt x="285" y="1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D6ED3726-CFF1-4D01-BC5A-00A4DA66B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1866" y="2544748"/>
                <a:ext cx="799539" cy="2865170"/>
              </a:xfrm>
              <a:custGeom>
                <a:avLst/>
                <a:gdLst>
                  <a:gd name="T0" fmla="*/ 0 w 360"/>
                  <a:gd name="T1" fmla="*/ 560 h 560"/>
                  <a:gd name="T2" fmla="*/ 360 w 360"/>
                  <a:gd name="T3" fmla="*/ 560 h 560"/>
                  <a:gd name="T4" fmla="*/ 360 w 360"/>
                  <a:gd name="T5" fmla="*/ 1 h 560"/>
                  <a:gd name="T6" fmla="*/ 0 w 360"/>
                  <a:gd name="T7" fmla="*/ 560 h 5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560">
                    <a:moveTo>
                      <a:pt x="0" y="560"/>
                    </a:moveTo>
                    <a:cubicBezTo>
                      <a:pt x="360" y="560"/>
                      <a:pt x="360" y="560"/>
                      <a:pt x="360" y="560"/>
                    </a:cubicBezTo>
                    <a:cubicBezTo>
                      <a:pt x="360" y="1"/>
                      <a:pt x="360" y="1"/>
                      <a:pt x="360" y="1"/>
                    </a:cubicBezTo>
                    <a:cubicBezTo>
                      <a:pt x="75" y="0"/>
                      <a:pt x="120" y="374"/>
                      <a:pt x="0" y="56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75676E-C4E0-4E55-BB1B-4912FFA09E0A}"/>
                </a:ext>
              </a:extLst>
            </p:cNvPr>
            <p:cNvGrpSpPr/>
            <p:nvPr/>
          </p:nvGrpSpPr>
          <p:grpSpPr>
            <a:xfrm>
              <a:off x="5763799" y="4147618"/>
              <a:ext cx="1426295" cy="953095"/>
              <a:chOff x="7547573" y="3727890"/>
              <a:chExt cx="1600018" cy="1069183"/>
            </a:xfrm>
          </p:grpSpPr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3EBDEFD1-E723-4DC2-A85A-BC6ED0F4E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7573" y="3727890"/>
                <a:ext cx="799539" cy="1069183"/>
              </a:xfrm>
              <a:custGeom>
                <a:avLst/>
                <a:gdLst>
                  <a:gd name="T0" fmla="*/ 0 w 360"/>
                  <a:gd name="T1" fmla="*/ 480 h 480"/>
                  <a:gd name="T2" fmla="*/ 360 w 360"/>
                  <a:gd name="T3" fmla="*/ 480 h 480"/>
                  <a:gd name="T4" fmla="*/ 360 w 360"/>
                  <a:gd name="T5" fmla="*/ 1 h 480"/>
                  <a:gd name="T6" fmla="*/ 0 w 360"/>
                  <a:gd name="T7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480">
                    <a:moveTo>
                      <a:pt x="0" y="480"/>
                    </a:moveTo>
                    <a:cubicBezTo>
                      <a:pt x="360" y="480"/>
                      <a:pt x="360" y="480"/>
                      <a:pt x="360" y="480"/>
                    </a:cubicBezTo>
                    <a:cubicBezTo>
                      <a:pt x="360" y="1"/>
                      <a:pt x="360" y="1"/>
                      <a:pt x="360" y="1"/>
                    </a:cubicBezTo>
                    <a:cubicBezTo>
                      <a:pt x="75" y="0"/>
                      <a:pt x="120" y="321"/>
                      <a:pt x="0" y="480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9A27716F-FBD9-4A35-9974-266025DBE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7113" y="3729769"/>
                <a:ext cx="800478" cy="1067304"/>
              </a:xfrm>
              <a:custGeom>
                <a:avLst/>
                <a:gdLst>
                  <a:gd name="T0" fmla="*/ 0 w 360"/>
                  <a:gd name="T1" fmla="*/ 0 h 479"/>
                  <a:gd name="T2" fmla="*/ 0 w 360"/>
                  <a:gd name="T3" fmla="*/ 479 h 479"/>
                  <a:gd name="T4" fmla="*/ 360 w 360"/>
                  <a:gd name="T5" fmla="*/ 479 h 479"/>
                  <a:gd name="T6" fmla="*/ 0 w 360"/>
                  <a:gd name="T7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479">
                    <a:moveTo>
                      <a:pt x="0" y="0"/>
                    </a:moveTo>
                    <a:cubicBezTo>
                      <a:pt x="0" y="479"/>
                      <a:pt x="0" y="479"/>
                      <a:pt x="0" y="479"/>
                    </a:cubicBezTo>
                    <a:cubicBezTo>
                      <a:pt x="360" y="479"/>
                      <a:pt x="360" y="479"/>
                      <a:pt x="360" y="479"/>
                    </a:cubicBezTo>
                    <a:cubicBezTo>
                      <a:pt x="240" y="320"/>
                      <a:pt x="285" y="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3854DEB-88DA-437F-A504-8BE555DFA333}"/>
                </a:ext>
              </a:extLst>
            </p:cNvPr>
            <p:cNvGrpSpPr/>
            <p:nvPr/>
          </p:nvGrpSpPr>
          <p:grpSpPr>
            <a:xfrm>
              <a:off x="6860949" y="3131525"/>
              <a:ext cx="1314066" cy="1969191"/>
              <a:chOff x="8778356" y="3252307"/>
              <a:chExt cx="1474120" cy="1544767"/>
            </a:xfrm>
          </p:grpSpPr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A1BE297C-EFC4-4BA5-9A6D-E8653D687E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356" y="3256292"/>
                <a:ext cx="738469" cy="1540782"/>
              </a:xfrm>
              <a:custGeom>
                <a:avLst/>
                <a:gdLst>
                  <a:gd name="T0" fmla="*/ 0 w 332"/>
                  <a:gd name="T1" fmla="*/ 788 h 788"/>
                  <a:gd name="T2" fmla="*/ 332 w 332"/>
                  <a:gd name="T3" fmla="*/ 788 h 788"/>
                  <a:gd name="T4" fmla="*/ 332 w 332"/>
                  <a:gd name="T5" fmla="*/ 1 h 788"/>
                  <a:gd name="T6" fmla="*/ 0 w 332"/>
                  <a:gd name="T7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2" h="788">
                    <a:moveTo>
                      <a:pt x="0" y="788"/>
                    </a:moveTo>
                    <a:cubicBezTo>
                      <a:pt x="332" y="788"/>
                      <a:pt x="332" y="788"/>
                      <a:pt x="332" y="788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70" y="0"/>
                      <a:pt x="111" y="526"/>
                      <a:pt x="0" y="788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F48F36A0-345E-4CE5-89E0-2BBF5156D3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6825" y="3252307"/>
                <a:ext cx="735651" cy="1544766"/>
              </a:xfrm>
              <a:custGeom>
                <a:avLst/>
                <a:gdLst>
                  <a:gd name="T0" fmla="*/ 0 w 331"/>
                  <a:gd name="T1" fmla="*/ 0 h 787"/>
                  <a:gd name="T2" fmla="*/ 0 w 331"/>
                  <a:gd name="T3" fmla="*/ 787 h 787"/>
                  <a:gd name="T4" fmla="*/ 331 w 331"/>
                  <a:gd name="T5" fmla="*/ 787 h 787"/>
                  <a:gd name="T6" fmla="*/ 0 w 331"/>
                  <a:gd name="T7" fmla="*/ 0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1" h="787">
                    <a:moveTo>
                      <a:pt x="0" y="0"/>
                    </a:moveTo>
                    <a:cubicBezTo>
                      <a:pt x="0" y="787"/>
                      <a:pt x="0" y="787"/>
                      <a:pt x="0" y="787"/>
                    </a:cubicBezTo>
                    <a:cubicBezTo>
                      <a:pt x="331" y="787"/>
                      <a:pt x="331" y="787"/>
                      <a:pt x="331" y="787"/>
                    </a:cubicBezTo>
                    <a:cubicBezTo>
                      <a:pt x="221" y="525"/>
                      <a:pt x="262" y="1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FBF81C3-FB3E-46DF-A790-C27949B6DE62}"/>
                </a:ext>
              </a:extLst>
            </p:cNvPr>
            <p:cNvGrpSpPr/>
            <p:nvPr/>
          </p:nvGrpSpPr>
          <p:grpSpPr>
            <a:xfrm>
              <a:off x="7851736" y="3131524"/>
              <a:ext cx="1224453" cy="1969190"/>
              <a:chOff x="9889818" y="2588036"/>
              <a:chExt cx="1373592" cy="2209038"/>
            </a:xfrm>
          </p:grpSpPr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355986D-7AD3-42A1-8A40-909A57683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89818" y="2588036"/>
                <a:ext cx="686797" cy="2209038"/>
              </a:xfrm>
              <a:custGeom>
                <a:avLst/>
                <a:gdLst>
                  <a:gd name="T0" fmla="*/ 0 w 309"/>
                  <a:gd name="T1" fmla="*/ 624 h 624"/>
                  <a:gd name="T2" fmla="*/ 309 w 309"/>
                  <a:gd name="T3" fmla="*/ 624 h 624"/>
                  <a:gd name="T4" fmla="*/ 309 w 309"/>
                  <a:gd name="T5" fmla="*/ 1 h 624"/>
                  <a:gd name="T6" fmla="*/ 0 w 309"/>
                  <a:gd name="T7" fmla="*/ 624 h 6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9" h="624">
                    <a:moveTo>
                      <a:pt x="0" y="624"/>
                    </a:moveTo>
                    <a:cubicBezTo>
                      <a:pt x="309" y="624"/>
                      <a:pt x="309" y="624"/>
                      <a:pt x="309" y="624"/>
                    </a:cubicBezTo>
                    <a:cubicBezTo>
                      <a:pt x="309" y="1"/>
                      <a:pt x="309" y="1"/>
                      <a:pt x="309" y="1"/>
                    </a:cubicBezTo>
                    <a:cubicBezTo>
                      <a:pt x="64" y="0"/>
                      <a:pt x="103" y="417"/>
                      <a:pt x="0" y="62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40C546B6-4C3A-4CD7-A0CF-6FA1D72AA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76614" y="2588037"/>
                <a:ext cx="686796" cy="2209037"/>
              </a:xfrm>
              <a:custGeom>
                <a:avLst/>
                <a:gdLst>
                  <a:gd name="T0" fmla="*/ 0 w 309"/>
                  <a:gd name="T1" fmla="*/ 0 h 623"/>
                  <a:gd name="T2" fmla="*/ 0 w 309"/>
                  <a:gd name="T3" fmla="*/ 623 h 623"/>
                  <a:gd name="T4" fmla="*/ 309 w 309"/>
                  <a:gd name="T5" fmla="*/ 623 h 623"/>
                  <a:gd name="T6" fmla="*/ 0 w 309"/>
                  <a:gd name="T7" fmla="*/ 0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9" h="623">
                    <a:moveTo>
                      <a:pt x="0" y="0"/>
                    </a:moveTo>
                    <a:cubicBezTo>
                      <a:pt x="0" y="623"/>
                      <a:pt x="0" y="623"/>
                      <a:pt x="0" y="623"/>
                    </a:cubicBezTo>
                    <a:cubicBezTo>
                      <a:pt x="309" y="623"/>
                      <a:pt x="309" y="623"/>
                      <a:pt x="309" y="623"/>
                    </a:cubicBezTo>
                    <a:cubicBezTo>
                      <a:pt x="206" y="416"/>
                      <a:pt x="244" y="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07CF0E-1C1A-411C-80BF-A77AD8D90F32}"/>
                </a:ext>
              </a:extLst>
            </p:cNvPr>
            <p:cNvSpPr txBox="1"/>
            <p:nvPr/>
          </p:nvSpPr>
          <p:spPr>
            <a:xfrm>
              <a:off x="4998912" y="5193160"/>
              <a:ext cx="12160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Price</a:t>
              </a:r>
              <a:endPara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B35D72-0A30-4099-8B62-571C71B9D175}"/>
                </a:ext>
              </a:extLst>
            </p:cNvPr>
            <p:cNvSpPr txBox="1"/>
            <p:nvPr/>
          </p:nvSpPr>
          <p:spPr>
            <a:xfrm>
              <a:off x="6091291" y="5200275"/>
              <a:ext cx="847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Interior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6BC824-A744-4D0C-AC89-505F2CA40E09}"/>
                </a:ext>
              </a:extLst>
            </p:cNvPr>
            <p:cNvSpPr txBox="1"/>
            <p:nvPr/>
          </p:nvSpPr>
          <p:spPr>
            <a:xfrm>
              <a:off x="7134655" y="5254327"/>
              <a:ext cx="7666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Safety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81C872-1BA3-4040-80F5-4AA907D75923}"/>
                </a:ext>
              </a:extLst>
            </p:cNvPr>
            <p:cNvSpPr txBox="1"/>
            <p:nvPr/>
          </p:nvSpPr>
          <p:spPr>
            <a:xfrm>
              <a:off x="8029489" y="5254327"/>
              <a:ext cx="8689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Brand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36BC86F-72B8-43B0-A8B9-4B613DC1B931}"/>
                </a:ext>
              </a:extLst>
            </p:cNvPr>
            <p:cNvGrpSpPr/>
            <p:nvPr/>
          </p:nvGrpSpPr>
          <p:grpSpPr>
            <a:xfrm>
              <a:off x="8776468" y="4147618"/>
              <a:ext cx="1426295" cy="953095"/>
              <a:chOff x="7547573" y="3727890"/>
              <a:chExt cx="1600018" cy="1069183"/>
            </a:xfrm>
          </p:grpSpPr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F7E1C788-3EE5-48E4-8BFA-4285C9255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7573" y="3727890"/>
                <a:ext cx="799539" cy="1069183"/>
              </a:xfrm>
              <a:custGeom>
                <a:avLst/>
                <a:gdLst>
                  <a:gd name="T0" fmla="*/ 0 w 360"/>
                  <a:gd name="T1" fmla="*/ 480 h 480"/>
                  <a:gd name="T2" fmla="*/ 360 w 360"/>
                  <a:gd name="T3" fmla="*/ 480 h 480"/>
                  <a:gd name="T4" fmla="*/ 360 w 360"/>
                  <a:gd name="T5" fmla="*/ 1 h 480"/>
                  <a:gd name="T6" fmla="*/ 0 w 360"/>
                  <a:gd name="T7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480">
                    <a:moveTo>
                      <a:pt x="0" y="480"/>
                    </a:moveTo>
                    <a:cubicBezTo>
                      <a:pt x="360" y="480"/>
                      <a:pt x="360" y="480"/>
                      <a:pt x="360" y="480"/>
                    </a:cubicBezTo>
                    <a:cubicBezTo>
                      <a:pt x="360" y="1"/>
                      <a:pt x="360" y="1"/>
                      <a:pt x="360" y="1"/>
                    </a:cubicBezTo>
                    <a:cubicBezTo>
                      <a:pt x="75" y="0"/>
                      <a:pt x="120" y="321"/>
                      <a:pt x="0" y="48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9A90AA2F-A2B8-4E9D-A7A4-2912E84FC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7113" y="3729769"/>
                <a:ext cx="800478" cy="1067304"/>
              </a:xfrm>
              <a:custGeom>
                <a:avLst/>
                <a:gdLst>
                  <a:gd name="T0" fmla="*/ 0 w 360"/>
                  <a:gd name="T1" fmla="*/ 0 h 479"/>
                  <a:gd name="T2" fmla="*/ 0 w 360"/>
                  <a:gd name="T3" fmla="*/ 479 h 479"/>
                  <a:gd name="T4" fmla="*/ 360 w 360"/>
                  <a:gd name="T5" fmla="*/ 479 h 479"/>
                  <a:gd name="T6" fmla="*/ 0 w 360"/>
                  <a:gd name="T7" fmla="*/ 0 h 4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0" h="479">
                    <a:moveTo>
                      <a:pt x="0" y="0"/>
                    </a:moveTo>
                    <a:cubicBezTo>
                      <a:pt x="0" y="479"/>
                      <a:pt x="0" y="479"/>
                      <a:pt x="0" y="479"/>
                    </a:cubicBezTo>
                    <a:cubicBezTo>
                      <a:pt x="360" y="479"/>
                      <a:pt x="360" y="479"/>
                      <a:pt x="360" y="479"/>
                    </a:cubicBezTo>
                    <a:cubicBezTo>
                      <a:pt x="240" y="320"/>
                      <a:pt x="285" y="1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E97403-F5D7-414D-8EA6-2613E4E4F135}"/>
                </a:ext>
              </a:extLst>
            </p:cNvPr>
            <p:cNvGrpSpPr/>
            <p:nvPr/>
          </p:nvGrpSpPr>
          <p:grpSpPr>
            <a:xfrm>
              <a:off x="9873618" y="3131525"/>
              <a:ext cx="1314066" cy="1969190"/>
              <a:chOff x="8778356" y="2588036"/>
              <a:chExt cx="1474120" cy="2209038"/>
            </a:xfrm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C081A540-445F-4AA2-9354-E2E648088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356" y="2588036"/>
                <a:ext cx="738469" cy="2209038"/>
              </a:xfrm>
              <a:custGeom>
                <a:avLst/>
                <a:gdLst>
                  <a:gd name="T0" fmla="*/ 0 w 332"/>
                  <a:gd name="T1" fmla="*/ 788 h 788"/>
                  <a:gd name="T2" fmla="*/ 332 w 332"/>
                  <a:gd name="T3" fmla="*/ 788 h 788"/>
                  <a:gd name="T4" fmla="*/ 332 w 332"/>
                  <a:gd name="T5" fmla="*/ 1 h 788"/>
                  <a:gd name="T6" fmla="*/ 0 w 332"/>
                  <a:gd name="T7" fmla="*/ 788 h 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2" h="788">
                    <a:moveTo>
                      <a:pt x="0" y="788"/>
                    </a:moveTo>
                    <a:cubicBezTo>
                      <a:pt x="332" y="788"/>
                      <a:pt x="332" y="788"/>
                      <a:pt x="332" y="788"/>
                    </a:cubicBezTo>
                    <a:cubicBezTo>
                      <a:pt x="332" y="1"/>
                      <a:pt x="332" y="1"/>
                      <a:pt x="332" y="1"/>
                    </a:cubicBezTo>
                    <a:cubicBezTo>
                      <a:pt x="70" y="0"/>
                      <a:pt x="111" y="526"/>
                      <a:pt x="0" y="788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  <a:alpha val="7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3" name="Freeform 10">
                <a:extLst>
                  <a:ext uri="{FF2B5EF4-FFF2-40B4-BE49-F238E27FC236}">
                    <a16:creationId xmlns:a16="http://schemas.microsoft.com/office/drawing/2014/main" id="{869111A5-CFF7-4896-8867-C1B3D4EA4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6825" y="2588036"/>
                <a:ext cx="735651" cy="2209038"/>
              </a:xfrm>
              <a:custGeom>
                <a:avLst/>
                <a:gdLst>
                  <a:gd name="T0" fmla="*/ 0 w 331"/>
                  <a:gd name="T1" fmla="*/ 0 h 787"/>
                  <a:gd name="T2" fmla="*/ 0 w 331"/>
                  <a:gd name="T3" fmla="*/ 787 h 787"/>
                  <a:gd name="T4" fmla="*/ 331 w 331"/>
                  <a:gd name="T5" fmla="*/ 787 h 787"/>
                  <a:gd name="T6" fmla="*/ 0 w 331"/>
                  <a:gd name="T7" fmla="*/ 0 h 7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1" h="787">
                    <a:moveTo>
                      <a:pt x="0" y="0"/>
                    </a:moveTo>
                    <a:cubicBezTo>
                      <a:pt x="0" y="787"/>
                      <a:pt x="0" y="787"/>
                      <a:pt x="0" y="787"/>
                    </a:cubicBezTo>
                    <a:cubicBezTo>
                      <a:pt x="331" y="787"/>
                      <a:pt x="331" y="787"/>
                      <a:pt x="331" y="787"/>
                    </a:cubicBezTo>
                    <a:cubicBezTo>
                      <a:pt x="221" y="525"/>
                      <a:pt x="262" y="1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16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20D5E6B-C033-47D5-AD9C-E3244C2E1570}"/>
                </a:ext>
              </a:extLst>
            </p:cNvPr>
            <p:cNvSpPr txBox="1"/>
            <p:nvPr/>
          </p:nvSpPr>
          <p:spPr>
            <a:xfrm>
              <a:off x="9236281" y="5188868"/>
              <a:ext cx="6777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Resale value</a:t>
              </a:r>
              <a:endParaRPr lang="id-ID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EE1182-A4BA-406B-8698-E03915725CAE}"/>
                </a:ext>
              </a:extLst>
            </p:cNvPr>
            <p:cNvSpPr txBox="1"/>
            <p:nvPr/>
          </p:nvSpPr>
          <p:spPr>
            <a:xfrm>
              <a:off x="9937718" y="5158301"/>
              <a:ext cx="1185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eorgia" panose="02040502050405020303" pitchFamily="18" charset="0"/>
                </a:rPr>
                <a:t>Design and Style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0FBD29-77F4-40E4-A2B2-116DEE79F041}"/>
                </a:ext>
              </a:extLst>
            </p:cNvPr>
            <p:cNvCxnSpPr/>
            <p:nvPr/>
          </p:nvCxnSpPr>
          <p:spPr>
            <a:xfrm>
              <a:off x="924543" y="5100709"/>
              <a:ext cx="10333496" cy="0"/>
            </a:xfrm>
            <a:prstGeom prst="line">
              <a:avLst/>
            </a:prstGeom>
            <a:ln w="53975">
              <a:solidFill>
                <a:schemeClr val="tx1">
                  <a:lumMod val="75000"/>
                  <a:lumOff val="2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54AF8B22-2726-4455-0FFF-CE70168CCD95}"/>
              </a:ext>
            </a:extLst>
          </p:cNvPr>
          <p:cNvSpPr txBox="1">
            <a:spLocks/>
          </p:cNvSpPr>
          <p:nvPr/>
        </p:nvSpPr>
        <p:spPr>
          <a:xfrm>
            <a:off x="581332" y="461634"/>
            <a:ext cx="11029335" cy="855405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kern="0" cap="none" spc="-150" dirty="0">
                <a:solidFill>
                  <a:srgbClr val="20212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000" b="1" cap="none" spc="-1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en-IN" sz="4000" b="1" cap="none" spc="-1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ey decision-making factors</a:t>
            </a:r>
            <a:endParaRPr lang="en-IN" sz="8000" b="1" cap="none" spc="-150" dirty="0"/>
          </a:p>
        </p:txBody>
      </p:sp>
    </p:spTree>
    <p:extLst>
      <p:ext uri="{BB962C8B-B14F-4D97-AF65-F5344CB8AC3E}">
        <p14:creationId xmlns:p14="http://schemas.microsoft.com/office/powerpoint/2010/main" val="307738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5DB8-4E16-5126-C40F-583D137A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78" y="186813"/>
            <a:ext cx="11029335" cy="85540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kern="0" cap="none" spc="-150" dirty="0">
                <a:solidFill>
                  <a:srgbClr val="202124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</a:t>
            </a:r>
            <a:r>
              <a:rPr lang="en-IN" sz="4000" b="1" kern="0" cap="none" spc="-150" dirty="0">
                <a:solidFill>
                  <a:srgbClr val="202124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ain points buyers face</a:t>
            </a:r>
            <a:endParaRPr lang="en-IN" sz="8000" b="1" cap="none" spc="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932F-6746-CFDA-40EC-4395D6861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78" y="1455174"/>
            <a:ext cx="3561736" cy="482390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Considerations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upfront costs influenced by taxes (GST, road tax) and rising fuel prices.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Price transparency issues with discrepancies between advertised and on-road prices.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Hidden charges such as registration fees, insurance, and dealer add-ons.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Financing hurdles: strict loan eligibility, high interest rates, and lengthy approval processes.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Resale value anxiety and uncertainty about depreciation, especially for newer brands and EVs.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9F948-70C7-8E81-C449-50050EB23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2396" y="1455174"/>
            <a:ext cx="3607208" cy="4784265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Selection Challenges</a:t>
            </a:r>
            <a:endParaRPr lang="en-IN" sz="2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Overwhelming variety of brands, models (e.g., Tata Punch vs. Hyundai Creta), and fuel types (petrol, diesel, CNG, EV).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 in comparing technical specifications, reliability, and maintenance costs.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 concerns due to inconsistent safety features and limited awareness of Bharat NCAP ratings.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 vs. ICE dilemma: uncertainties over charging infrastructure, battery longevity, and evolving government policies.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Discrepancies between advertised fuel efficiency and real-world mileage, particularly in heavy traffic.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57D60-F386-3CF7-0AFB-3C26F764B1DD}"/>
              </a:ext>
            </a:extLst>
          </p:cNvPr>
          <p:cNvSpPr txBox="1"/>
          <p:nvPr/>
        </p:nvSpPr>
        <p:spPr>
          <a:xfrm>
            <a:off x="8423786" y="1455174"/>
            <a:ext cx="3040626" cy="3755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Dynamics </a:t>
            </a:r>
          </a:p>
          <a:p>
            <a:pPr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Frequent new model launches and seasonal discount uncertainties, adding pressure on timing the purchase.</a:t>
            </a:r>
          </a:p>
          <a:p>
            <a:pPr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buying risks with fraud and misrepresentation concerns.</a:t>
            </a:r>
          </a:p>
          <a:p>
            <a:pPr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 of family preferences causing conflicts between practicality (fuel efficiency) and status (luxury brands)</a:t>
            </a:r>
          </a:p>
          <a:p>
            <a:pPr>
              <a:lnSpc>
                <a:spcPct val="87000"/>
              </a:lnSpc>
              <a:spcBef>
                <a:spcPts val="100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Impact of sudden policy changes on EV subsidies</a:t>
            </a:r>
          </a:p>
        </p:txBody>
      </p:sp>
    </p:spTree>
    <p:extLst>
      <p:ext uri="{BB962C8B-B14F-4D97-AF65-F5344CB8AC3E}">
        <p14:creationId xmlns:p14="http://schemas.microsoft.com/office/powerpoint/2010/main" val="19841580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91</TotalTime>
  <Words>340</Words>
  <Application>Microsoft Office PowerPoint</Application>
  <PresentationFormat>Widescreen</PresentationFormat>
  <Paragraphs>40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Georgia</vt:lpstr>
      <vt:lpstr>Gill Sans MT</vt:lpstr>
      <vt:lpstr>Helvetica</vt:lpstr>
      <vt:lpstr>Symbol</vt:lpstr>
      <vt:lpstr>Parcel</vt:lpstr>
      <vt:lpstr>Considerations for car purchase in India</vt:lpstr>
      <vt:lpstr>Why user purchase car</vt:lpstr>
      <vt:lpstr>User Journey</vt:lpstr>
      <vt:lpstr>PowerPoint Presentation</vt:lpstr>
      <vt:lpstr>  Pain points buyers face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ekta raghuwanshi</dc:creator>
  <cp:lastModifiedBy>ekta raghuwanshi</cp:lastModifiedBy>
  <cp:revision>2</cp:revision>
  <dcterms:created xsi:type="dcterms:W3CDTF">2025-03-08T08:22:23Z</dcterms:created>
  <dcterms:modified xsi:type="dcterms:W3CDTF">2025-03-08T09:54:21Z</dcterms:modified>
</cp:coreProperties>
</file>