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8e112ae85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8e112ae85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e112ae85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e112ae85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e112ae85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e112ae85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8e112ae85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8e112ae85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8e112ae85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8e112ae85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e112ae85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8e112ae8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8e4b148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8e4b148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8e4b148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8e4b148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e4b148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e4b148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e112ae85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e112ae85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8e112ae85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8e112ae85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8e112ae85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8e112ae85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8e112ae85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8e112ae85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8e112ae85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8e112ae85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8e112ae85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8e112ae85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8e4b148e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8e4b148e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olzVFN6wwgjoA2BErvt-X7xT5B390aO5/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iMQhOneJivUUhgnvOEByycJdWinkO6vG/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datasets/terenceshin/searching-for-parking-statistics-in-north-america" TargetMode="External"/><Relationship Id="rId4" Type="http://schemas.openxmlformats.org/officeDocument/2006/relationships/hyperlink" Target="https://www.bloomberg.com/news/articles/2022-08-16/where-to-park-in-nyc-rise-in-new-cars-outdoor-dining-deepen-nightmare" TargetMode="External"/><Relationship Id="rId5" Type="http://schemas.openxmlformats.org/officeDocument/2006/relationships/hyperlink" Target="https://www.usatoday.com/story/money/2017/07/12/parking-pain-causes-financial-and-personal-strain/4676370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QvSwpbqZpMaNyihz2TOkUSmHZor5GWGa/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48200" y="1381375"/>
            <a:ext cx="8695800" cy="19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Spatial Trends in Parking Traffic in North America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Sahil Singh, Dohyun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2" title="Screen Recording 2023-04-23 at 12.42.28 PM.mov">
            <a:hlinkClick r:id="rId3"/>
          </p:cNvPr>
          <p:cNvPicPr preferRelativeResize="0"/>
          <p:nvPr/>
        </p:nvPicPr>
        <p:blipFill>
          <a:blip r:embed="rId4">
            <a:alphaModFix/>
          </a:blip>
          <a:stretch>
            <a:fillRect/>
          </a:stretch>
        </p:blipFill>
        <p:spPr>
          <a:xfrm>
            <a:off x="274320" y="308610"/>
            <a:ext cx="8503920" cy="46177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268650" y="440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 Density Mapping Over NYC</a:t>
            </a:r>
            <a:endParaRPr/>
          </a:p>
        </p:txBody>
      </p:sp>
      <p:sp>
        <p:nvSpPr>
          <p:cNvPr id="156" name="Google Shape;156;p23"/>
          <p:cNvSpPr txBox="1"/>
          <p:nvPr>
            <p:ph idx="1" type="body"/>
          </p:nvPr>
        </p:nvSpPr>
        <p:spPr>
          <a:xfrm>
            <a:off x="5561875" y="1298925"/>
            <a:ext cx="2907600" cy="280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We can see signs of spatial clustering, especially in Manhattan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A little difficult to pinpoint what specific areas are difficult to park in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Still does a good job at showing the insight we are interested in</a:t>
            </a:r>
            <a:endParaRPr>
              <a:solidFill>
                <a:srgbClr val="000000"/>
              </a:solidFill>
            </a:endParaRPr>
          </a:p>
        </p:txBody>
      </p:sp>
      <p:pic>
        <p:nvPicPr>
          <p:cNvPr id="157" name="Google Shape;157;p23"/>
          <p:cNvPicPr preferRelativeResize="0"/>
          <p:nvPr/>
        </p:nvPicPr>
        <p:blipFill>
          <a:blip r:embed="rId3">
            <a:alphaModFix/>
          </a:blip>
          <a:stretch>
            <a:fillRect/>
          </a:stretch>
        </p:blipFill>
        <p:spPr>
          <a:xfrm>
            <a:off x="268650" y="898925"/>
            <a:ext cx="5145174" cy="401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222175" y="533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 Moran’s I and Geary’s C</a:t>
            </a:r>
            <a:endParaRPr/>
          </a:p>
        </p:txBody>
      </p:sp>
      <p:pic>
        <p:nvPicPr>
          <p:cNvPr id="163" name="Google Shape;163;p24"/>
          <p:cNvPicPr preferRelativeResize="0"/>
          <p:nvPr/>
        </p:nvPicPr>
        <p:blipFill>
          <a:blip r:embed="rId3">
            <a:alphaModFix/>
          </a:blip>
          <a:stretch>
            <a:fillRect/>
          </a:stretch>
        </p:blipFill>
        <p:spPr>
          <a:xfrm>
            <a:off x="222175" y="1245000"/>
            <a:ext cx="4270051" cy="2457075"/>
          </a:xfrm>
          <a:prstGeom prst="rect">
            <a:avLst/>
          </a:prstGeom>
          <a:noFill/>
          <a:ln>
            <a:noFill/>
          </a:ln>
        </p:spPr>
      </p:pic>
      <p:pic>
        <p:nvPicPr>
          <p:cNvPr id="164" name="Google Shape;164;p24"/>
          <p:cNvPicPr preferRelativeResize="0"/>
          <p:nvPr/>
        </p:nvPicPr>
        <p:blipFill>
          <a:blip r:embed="rId4">
            <a:alphaModFix/>
          </a:blip>
          <a:stretch>
            <a:fillRect/>
          </a:stretch>
        </p:blipFill>
        <p:spPr>
          <a:xfrm>
            <a:off x="4572000" y="1245000"/>
            <a:ext cx="4425049" cy="2457075"/>
          </a:xfrm>
          <a:prstGeom prst="rect">
            <a:avLst/>
          </a:prstGeom>
          <a:noFill/>
          <a:ln>
            <a:noFill/>
          </a:ln>
        </p:spPr>
      </p:pic>
      <p:sp>
        <p:nvSpPr>
          <p:cNvPr id="165" name="Google Shape;165;p24"/>
          <p:cNvSpPr txBox="1"/>
          <p:nvPr/>
        </p:nvSpPr>
        <p:spPr>
          <a:xfrm>
            <a:off x="1338175" y="2571750"/>
            <a:ext cx="71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Lato"/>
                <a:ea typeface="Lato"/>
                <a:cs typeface="Lato"/>
                <a:sym typeface="Lato"/>
              </a:rPr>
              <a:t>&lt; 0.05</a:t>
            </a:r>
            <a:endParaRPr sz="1200">
              <a:solidFill>
                <a:srgbClr val="FF0000"/>
              </a:solidFill>
              <a:latin typeface="Lato"/>
              <a:ea typeface="Lato"/>
              <a:cs typeface="Lato"/>
              <a:sym typeface="Lato"/>
            </a:endParaRPr>
          </a:p>
        </p:txBody>
      </p:sp>
      <p:sp>
        <p:nvSpPr>
          <p:cNvPr id="166" name="Google Shape;166;p24"/>
          <p:cNvSpPr txBox="1"/>
          <p:nvPr/>
        </p:nvSpPr>
        <p:spPr>
          <a:xfrm>
            <a:off x="5785150" y="2571750"/>
            <a:ext cx="71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latin typeface="Lato"/>
                <a:ea typeface="Lato"/>
                <a:cs typeface="Lato"/>
                <a:sym typeface="Lato"/>
              </a:rPr>
              <a:t>&lt; 0.05</a:t>
            </a:r>
            <a:endParaRPr sz="1200">
              <a:solidFill>
                <a:srgbClr val="FF0000"/>
              </a:solidFill>
              <a:latin typeface="Lato"/>
              <a:ea typeface="Lato"/>
              <a:cs typeface="Lato"/>
              <a:sym typeface="Lato"/>
            </a:endParaRPr>
          </a:p>
        </p:txBody>
      </p:sp>
      <p:cxnSp>
        <p:nvCxnSpPr>
          <p:cNvPr id="167" name="Google Shape;167;p24"/>
          <p:cNvCxnSpPr/>
          <p:nvPr/>
        </p:nvCxnSpPr>
        <p:spPr>
          <a:xfrm flipH="1" rot="10800000">
            <a:off x="519200" y="3633525"/>
            <a:ext cx="1217100" cy="78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4"/>
          <p:cNvCxnSpPr/>
          <p:nvPr/>
        </p:nvCxnSpPr>
        <p:spPr>
          <a:xfrm>
            <a:off x="4797800" y="3637425"/>
            <a:ext cx="1278300" cy="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4"/>
          <p:cNvSpPr txBox="1"/>
          <p:nvPr/>
        </p:nvSpPr>
        <p:spPr>
          <a:xfrm>
            <a:off x="222175" y="3878450"/>
            <a:ext cx="67356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333333"/>
              </a:buClr>
              <a:buSzPts val="1300"/>
              <a:buFont typeface="Lato"/>
              <a:buChar char="●"/>
            </a:pPr>
            <a:r>
              <a:rPr lang="en" sz="1300">
                <a:solidFill>
                  <a:srgbClr val="333333"/>
                </a:solidFill>
                <a:highlight>
                  <a:schemeClr val="lt1"/>
                </a:highlight>
                <a:latin typeface="Lato"/>
                <a:ea typeface="Lato"/>
                <a:cs typeface="Lato"/>
                <a:sym typeface="Lato"/>
              </a:rPr>
              <a:t>Reject the null hypothesis – conclude that parking times in New York are not randomly distributed and that they are not a random chance spatial process. In other words, locations that observe longer times for parking are more likely to be clustered together.</a:t>
            </a:r>
            <a:endParaRPr sz="1300">
              <a:solidFill>
                <a:srgbClr val="333333"/>
              </a:solidFill>
              <a:highlight>
                <a:schemeClr val="lt1"/>
              </a:highlight>
              <a:latin typeface="Lato"/>
              <a:ea typeface="Lato"/>
              <a:cs typeface="Lato"/>
              <a:sym typeface="Lato"/>
            </a:endParaRPr>
          </a:p>
        </p:txBody>
      </p:sp>
      <p:sp>
        <p:nvSpPr>
          <p:cNvPr id="170" name="Google Shape;170;p24"/>
          <p:cNvSpPr txBox="1"/>
          <p:nvPr/>
        </p:nvSpPr>
        <p:spPr>
          <a:xfrm>
            <a:off x="167125" y="3633525"/>
            <a:ext cx="2479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00"/>
                </a:solidFill>
                <a:latin typeface="Lato"/>
                <a:ea typeface="Lato"/>
                <a:cs typeface="Lato"/>
                <a:sym typeface="Lato"/>
              </a:rPr>
              <a:t>Positive I → Positive Autocorrelation</a:t>
            </a:r>
            <a:endParaRPr sz="900">
              <a:solidFill>
                <a:srgbClr val="FF0000"/>
              </a:solidFill>
              <a:latin typeface="Lato"/>
              <a:ea typeface="Lato"/>
              <a:cs typeface="Lato"/>
              <a:sym typeface="Lato"/>
            </a:endParaRPr>
          </a:p>
        </p:txBody>
      </p:sp>
      <p:sp>
        <p:nvSpPr>
          <p:cNvPr id="171" name="Google Shape;171;p24"/>
          <p:cNvSpPr txBox="1"/>
          <p:nvPr/>
        </p:nvSpPr>
        <p:spPr>
          <a:xfrm>
            <a:off x="4572000" y="3633525"/>
            <a:ext cx="298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0000"/>
                </a:solidFill>
                <a:latin typeface="Lato"/>
                <a:ea typeface="Lato"/>
                <a:cs typeface="Lato"/>
                <a:sym typeface="Lato"/>
              </a:rPr>
              <a:t>C is closer to 0 than to 2 → Positive Autocorrelation</a:t>
            </a:r>
            <a:endParaRPr sz="900">
              <a:solidFill>
                <a:srgbClr val="FF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43525" y="440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Moran’s I</a:t>
            </a:r>
            <a:endParaRPr/>
          </a:p>
        </p:txBody>
      </p:sp>
      <p:sp>
        <p:nvSpPr>
          <p:cNvPr id="177" name="Google Shape;177;p25"/>
          <p:cNvSpPr txBox="1"/>
          <p:nvPr>
            <p:ph idx="1" type="body"/>
          </p:nvPr>
        </p:nvSpPr>
        <p:spPr>
          <a:xfrm>
            <a:off x="5519975" y="1110600"/>
            <a:ext cx="3128100" cy="403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Char char="●"/>
            </a:pPr>
            <a:r>
              <a:rPr lang="en">
                <a:solidFill>
                  <a:srgbClr val="333333"/>
                </a:solidFill>
                <a:highlight>
                  <a:srgbClr val="FFFFFF"/>
                </a:highlight>
              </a:rPr>
              <a:t>Locations with higher Local Moran’s I values have longer parking times thus are clustered together (darker orange indicates a higher Local Moran’s I value)</a:t>
            </a:r>
            <a:endParaRPr>
              <a:solidFill>
                <a:srgbClr val="333333"/>
              </a:solidFill>
              <a:highlight>
                <a:srgbClr val="FFFFFF"/>
              </a:highlight>
            </a:endParaRPr>
          </a:p>
          <a:p>
            <a:pPr indent="-311150" lvl="0" marL="457200" rtl="0" algn="l">
              <a:spcBef>
                <a:spcPts val="0"/>
              </a:spcBef>
              <a:spcAft>
                <a:spcPts val="0"/>
              </a:spcAft>
              <a:buClr>
                <a:srgbClr val="333333"/>
              </a:buClr>
              <a:buSzPts val="1300"/>
              <a:buChar char="●"/>
            </a:pPr>
            <a:r>
              <a:rPr lang="en">
                <a:solidFill>
                  <a:srgbClr val="333333"/>
                </a:solidFill>
                <a:highlight>
                  <a:srgbClr val="FFFFFF"/>
                </a:highlight>
              </a:rPr>
              <a:t>Similarly, locations with lower Local Moran’s I values have lower parking times and surround each other more.</a:t>
            </a:r>
            <a:endParaRPr>
              <a:solidFill>
                <a:srgbClr val="333333"/>
              </a:solidFill>
              <a:highlight>
                <a:srgbClr val="FFFFFF"/>
              </a:highlight>
            </a:endParaRPr>
          </a:p>
        </p:txBody>
      </p:sp>
      <p:pic>
        <p:nvPicPr>
          <p:cNvPr id="178" name="Google Shape;178;p25" title="Screen Recording 2023-04-23 at 12.57.15 PM.mov">
            <a:hlinkClick r:id="rId3"/>
          </p:cNvPr>
          <p:cNvPicPr preferRelativeResize="0"/>
          <p:nvPr/>
        </p:nvPicPr>
        <p:blipFill>
          <a:blip r:embed="rId4">
            <a:alphaModFix/>
          </a:blip>
          <a:stretch>
            <a:fillRect/>
          </a:stretch>
        </p:blipFill>
        <p:spPr>
          <a:xfrm>
            <a:off x="343525" y="975600"/>
            <a:ext cx="5070524" cy="3802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16175" y="47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Moran Scatterplot</a:t>
            </a:r>
            <a:endParaRPr/>
          </a:p>
        </p:txBody>
      </p:sp>
      <p:sp>
        <p:nvSpPr>
          <p:cNvPr id="184" name="Google Shape;184;p26"/>
          <p:cNvSpPr txBox="1"/>
          <p:nvPr>
            <p:ph idx="1" type="body"/>
          </p:nvPr>
        </p:nvSpPr>
        <p:spPr>
          <a:xfrm>
            <a:off x="5992800" y="1622700"/>
            <a:ext cx="3151200" cy="332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Char char="●"/>
            </a:pPr>
            <a:r>
              <a:rPr lang="en">
                <a:solidFill>
                  <a:srgbClr val="333333"/>
                </a:solidFill>
                <a:highlight>
                  <a:srgbClr val="FFFFFF"/>
                </a:highlight>
              </a:rPr>
              <a:t>Points in the upper right and lower left quadrants are those in which there is a positive association between the location and the spatially lagged counterparts</a:t>
            </a:r>
            <a:endParaRPr>
              <a:solidFill>
                <a:srgbClr val="333333"/>
              </a:solidFill>
              <a:highlight>
                <a:srgbClr val="FFFFFF"/>
              </a:highlight>
            </a:endParaRPr>
          </a:p>
          <a:p>
            <a:pPr indent="-311150" lvl="0" marL="457200" rtl="0" algn="l">
              <a:spcBef>
                <a:spcPts val="0"/>
              </a:spcBef>
              <a:spcAft>
                <a:spcPts val="0"/>
              </a:spcAft>
              <a:buClr>
                <a:srgbClr val="333333"/>
              </a:buClr>
              <a:buSzPts val="1300"/>
              <a:buChar char="●"/>
            </a:pPr>
            <a:r>
              <a:rPr lang="en">
                <a:solidFill>
                  <a:srgbClr val="333333"/>
                </a:solidFill>
                <a:highlight>
                  <a:srgbClr val="FFFFFF"/>
                </a:highlight>
              </a:rPr>
              <a:t>There is positive spatial autocorrelation which does agree with the global metrics</a:t>
            </a:r>
            <a:endParaRPr>
              <a:solidFill>
                <a:srgbClr val="333333"/>
              </a:solidFill>
              <a:highlight>
                <a:srgbClr val="FFFFFF"/>
              </a:highlight>
            </a:endParaRPr>
          </a:p>
        </p:txBody>
      </p:sp>
      <p:pic>
        <p:nvPicPr>
          <p:cNvPr id="185" name="Google Shape;185;p26"/>
          <p:cNvPicPr preferRelativeResize="0"/>
          <p:nvPr/>
        </p:nvPicPr>
        <p:blipFill>
          <a:blip r:embed="rId3">
            <a:alphaModFix/>
          </a:blip>
          <a:stretch>
            <a:fillRect/>
          </a:stretch>
        </p:blipFill>
        <p:spPr>
          <a:xfrm>
            <a:off x="94925" y="940250"/>
            <a:ext cx="6001077" cy="409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305850" y="450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Kriging for Spatial Prediction</a:t>
            </a:r>
            <a:endParaRPr/>
          </a:p>
        </p:txBody>
      </p:sp>
      <p:sp>
        <p:nvSpPr>
          <p:cNvPr id="191" name="Google Shape;191;p27"/>
          <p:cNvSpPr txBox="1"/>
          <p:nvPr>
            <p:ph idx="1" type="body"/>
          </p:nvPr>
        </p:nvSpPr>
        <p:spPr>
          <a:xfrm>
            <a:off x="5500900" y="1164513"/>
            <a:ext cx="3024600" cy="3626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The algorithm uses universal kriging – </a:t>
            </a:r>
            <a:r>
              <a:rPr lang="en" sz="1200">
                <a:solidFill>
                  <a:srgbClr val="000000"/>
                </a:solidFill>
                <a:highlight>
                  <a:srgbClr val="FFFFFF"/>
                </a:highlight>
              </a:rPr>
              <a:t>input data is already marked by an overriding trend of higher times in points where there is more clustering</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Areas surrounding main clusters of points are predicted to have higher parking times; areas farther away are predicted to have lower times thus less difficulty parking</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Predicted time to find parking in the clustered Manhattan points is around 7 to 7.5 minutes – consistent with the mean time we observed from our plots earlier.</a:t>
            </a:r>
            <a:endParaRPr sz="1200">
              <a:solidFill>
                <a:srgbClr val="000000"/>
              </a:solidFill>
              <a:highlight>
                <a:srgbClr val="FFFFFF"/>
              </a:highlight>
            </a:endParaRPr>
          </a:p>
        </p:txBody>
      </p:sp>
      <p:pic>
        <p:nvPicPr>
          <p:cNvPr id="192" name="Google Shape;192;p27"/>
          <p:cNvPicPr preferRelativeResize="0"/>
          <p:nvPr/>
        </p:nvPicPr>
        <p:blipFill>
          <a:blip r:embed="rId3">
            <a:alphaModFix/>
          </a:blip>
          <a:stretch>
            <a:fillRect/>
          </a:stretch>
        </p:blipFill>
        <p:spPr>
          <a:xfrm>
            <a:off x="53725" y="923950"/>
            <a:ext cx="5303000" cy="4107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254900" y="530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28"/>
          <p:cNvSpPr txBox="1"/>
          <p:nvPr>
            <p:ph idx="1" type="body"/>
          </p:nvPr>
        </p:nvSpPr>
        <p:spPr>
          <a:xfrm>
            <a:off x="377375" y="1428275"/>
            <a:ext cx="8201400" cy="3016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333333"/>
              </a:buClr>
              <a:buSzPts val="1300"/>
              <a:buChar char="●"/>
            </a:pPr>
            <a:r>
              <a:rPr lang="en">
                <a:solidFill>
                  <a:srgbClr val="333333"/>
                </a:solidFill>
                <a:highlight>
                  <a:srgbClr val="FFFFFF"/>
                </a:highlight>
              </a:rPr>
              <a:t>By narrowing down our case study to focus on New York City traffic, we discovered that the amount of time it takes to find parking is not randomly distributed and that there is positive spatial autocorrelation. </a:t>
            </a:r>
            <a:endParaRPr>
              <a:solidFill>
                <a:srgbClr val="333333"/>
              </a:solidFill>
              <a:highlight>
                <a:srgbClr val="FFFFFF"/>
              </a:highlight>
            </a:endParaRPr>
          </a:p>
          <a:p>
            <a:pPr indent="-311150" lvl="0" marL="457200" rtl="0" algn="l">
              <a:lnSpc>
                <a:spcPct val="150000"/>
              </a:lnSpc>
              <a:spcBef>
                <a:spcPts val="0"/>
              </a:spcBef>
              <a:spcAft>
                <a:spcPts val="0"/>
              </a:spcAft>
              <a:buClr>
                <a:srgbClr val="333333"/>
              </a:buClr>
              <a:buSzPts val="1300"/>
              <a:buChar char="●"/>
            </a:pPr>
            <a:r>
              <a:rPr lang="en">
                <a:solidFill>
                  <a:srgbClr val="333333"/>
                </a:solidFill>
                <a:highlight>
                  <a:srgbClr val="FFFFFF"/>
                </a:highlight>
              </a:rPr>
              <a:t>Spatial clustering occurs in areas with higher observed parking times. As a result, we were able to use kriging to make predictions of parking times in the surrounding areas, which ended up being consistent with what we derived in the initial data exploration process. </a:t>
            </a:r>
            <a:endParaRPr>
              <a:solidFill>
                <a:srgbClr val="333333"/>
              </a:solidFill>
              <a:highlight>
                <a:srgbClr val="FFFFFF"/>
              </a:highlight>
            </a:endParaRPr>
          </a:p>
          <a:p>
            <a:pPr indent="-311150" lvl="0" marL="457200" rtl="0" algn="l">
              <a:lnSpc>
                <a:spcPct val="150000"/>
              </a:lnSpc>
              <a:spcBef>
                <a:spcPts val="0"/>
              </a:spcBef>
              <a:spcAft>
                <a:spcPts val="0"/>
              </a:spcAft>
              <a:buClr>
                <a:srgbClr val="333333"/>
              </a:buClr>
              <a:buSzPts val="1300"/>
              <a:buChar char="●"/>
            </a:pPr>
            <a:r>
              <a:rPr lang="en">
                <a:solidFill>
                  <a:srgbClr val="333333"/>
                </a:solidFill>
                <a:highlight>
                  <a:srgbClr val="FFFFFF"/>
                </a:highlight>
              </a:rPr>
              <a:t>Going forward, we would like to gather parking data from the present day and even before the pandemic and conduct the same analyses to see how traffic and search times compare – this can offer meaningful information on a spatiotemporal level, help predict future traffic outcomes, and contribute to urban planning to accommodate the needs of the inhabiting communities.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331425" y="537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40"/>
              <a:t>References</a:t>
            </a:r>
            <a:endParaRPr sz="2540"/>
          </a:p>
        </p:txBody>
      </p:sp>
      <p:sp>
        <p:nvSpPr>
          <p:cNvPr id="204" name="Google Shape;204;p29"/>
          <p:cNvSpPr txBox="1"/>
          <p:nvPr>
            <p:ph idx="1" type="body"/>
          </p:nvPr>
        </p:nvSpPr>
        <p:spPr>
          <a:xfrm>
            <a:off x="362050" y="144120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accent5"/>
                </a:solidFill>
                <a:hlinkClick r:id="rId3">
                  <a:extLst>
                    <a:ext uri="{A12FA001-AC4F-418D-AE19-62706E023703}">
                      <ahyp:hlinkClr val="tx"/>
                    </a:ext>
                  </a:extLst>
                </a:hlinkClick>
              </a:rPr>
              <a:t>https://www.kaggle.com/datasets/terenceshin/searching-for-parking-statistics-in-north-america</a:t>
            </a:r>
            <a:endParaRPr/>
          </a:p>
          <a:p>
            <a:pPr indent="-311150" lvl="0" marL="457200" rtl="0" algn="l">
              <a:spcBef>
                <a:spcPts val="0"/>
              </a:spcBef>
              <a:spcAft>
                <a:spcPts val="0"/>
              </a:spcAft>
              <a:buSzPts val="1300"/>
              <a:buChar char="●"/>
            </a:pPr>
            <a:r>
              <a:rPr lang="en" u="sng">
                <a:solidFill>
                  <a:schemeClr val="hlink"/>
                </a:solidFill>
                <a:hlinkClick r:id="rId4"/>
              </a:rPr>
              <a:t>https://www.bloomberg.com/news/articles/2022-08-16/where-to-park-in-nyc-rise-in-new-cars-outdoor-dining-deepen-nightmare</a:t>
            </a:r>
            <a:endParaRPr/>
          </a:p>
          <a:p>
            <a:pPr indent="-311150" lvl="0" marL="457200" rtl="0" algn="l">
              <a:spcBef>
                <a:spcPts val="0"/>
              </a:spcBef>
              <a:spcAft>
                <a:spcPts val="0"/>
              </a:spcAft>
              <a:buSzPts val="1300"/>
              <a:buChar char="●"/>
            </a:pPr>
            <a:r>
              <a:rPr lang="en" u="sng">
                <a:solidFill>
                  <a:schemeClr val="hlink"/>
                </a:solidFill>
                <a:hlinkClick r:id="rId5"/>
              </a:rPr>
              <a:t>https://www.usatoday.com/story/money/2017/07/12/parking-pain-causes-financial-and-personal-strain/467637001/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05625" y="417050"/>
            <a:ext cx="3711300" cy="81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subTitle"/>
          </p:nvPr>
        </p:nvSpPr>
        <p:spPr>
          <a:xfrm>
            <a:off x="390525" y="1344150"/>
            <a:ext cx="7688100" cy="3442800"/>
          </a:xfrm>
          <a:prstGeom prst="rect">
            <a:avLst/>
          </a:prstGeom>
        </p:spPr>
        <p:txBody>
          <a:bodyPr anchorCtr="0" anchor="t" bIns="91425" lIns="91425" spcFirstLastPara="1" rIns="91425" wrap="square" tIns="91425">
            <a:normAutofit fontScale="85000"/>
          </a:bodyPr>
          <a:lstStyle/>
          <a:p>
            <a:pPr indent="-293370" lvl="0" marL="457200" rtl="0" algn="l">
              <a:lnSpc>
                <a:spcPct val="150000"/>
              </a:lnSpc>
              <a:spcBef>
                <a:spcPts val="0"/>
              </a:spcBef>
              <a:spcAft>
                <a:spcPts val="0"/>
              </a:spcAft>
              <a:buClr>
                <a:srgbClr val="333333"/>
              </a:buClr>
              <a:buSzPct val="100000"/>
              <a:buChar char="●"/>
            </a:pPr>
            <a:r>
              <a:rPr lang="en" sz="1200">
                <a:solidFill>
                  <a:srgbClr val="333333"/>
                </a:solidFill>
              </a:rPr>
              <a:t>The purpose of this study is to investigate spatial patterns and trends of areas within a city where drivers experience difficulty finding parking in North America at the continental, country, and city levels. </a:t>
            </a:r>
            <a:endParaRPr sz="1200">
              <a:solidFill>
                <a:srgbClr val="333333"/>
              </a:solidFill>
            </a:endParaRPr>
          </a:p>
          <a:p>
            <a:pPr indent="-293370" lvl="0" marL="457200" rtl="0" algn="l">
              <a:lnSpc>
                <a:spcPct val="150000"/>
              </a:lnSpc>
              <a:spcBef>
                <a:spcPts val="0"/>
              </a:spcBef>
              <a:spcAft>
                <a:spcPts val="0"/>
              </a:spcAft>
              <a:buClr>
                <a:srgbClr val="333333"/>
              </a:buClr>
              <a:buSzPct val="100000"/>
              <a:buChar char="●"/>
            </a:pPr>
            <a:r>
              <a:rPr lang="en" sz="1200">
                <a:solidFill>
                  <a:srgbClr val="333333"/>
                </a:solidFill>
              </a:rPr>
              <a:t>We utilize R and a Google Maps API to create data visualizations, such as bar-plots, box-plots, and histograms, and implement Spatial Autocorrelation, Clustering, and Kriging to geospatially visualize and elicit insight on parking difficulty during the initial onset of COVID-19.</a:t>
            </a:r>
            <a:endParaRPr sz="1200">
              <a:solidFill>
                <a:srgbClr val="333333"/>
              </a:solidFill>
            </a:endParaRPr>
          </a:p>
          <a:p>
            <a:pPr indent="-293370" lvl="0" marL="457200" rtl="0" algn="l">
              <a:lnSpc>
                <a:spcPct val="150000"/>
              </a:lnSpc>
              <a:spcBef>
                <a:spcPts val="0"/>
              </a:spcBef>
              <a:spcAft>
                <a:spcPts val="0"/>
              </a:spcAft>
              <a:buClr>
                <a:srgbClr val="333333"/>
              </a:buClr>
              <a:buSzPct val="100000"/>
              <a:buChar char="●"/>
            </a:pPr>
            <a:r>
              <a:rPr lang="en" sz="1200">
                <a:solidFill>
                  <a:srgbClr val="333333"/>
                </a:solidFill>
              </a:rPr>
              <a:t>Given that we are interested in the time it takes a driver to find parking in a given area, the Null Hypothesis driving our study is that high parking times are randomly distributed, which is tested using Global Moran’s I and Geary’s C.</a:t>
            </a:r>
            <a:endParaRPr sz="1200">
              <a:solidFill>
                <a:srgbClr val="333333"/>
              </a:solidFill>
            </a:endParaRPr>
          </a:p>
          <a:p>
            <a:pPr indent="0" lvl="0" marL="0" rtl="0" algn="l">
              <a:lnSpc>
                <a:spcPct val="150000"/>
              </a:lnSpc>
              <a:spcBef>
                <a:spcPts val="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en" sz="1200">
                <a:solidFill>
                  <a:srgbClr val="333333"/>
                </a:solidFill>
              </a:rPr>
              <a:t>Key Questions:</a:t>
            </a:r>
            <a:endParaRPr sz="1200">
              <a:solidFill>
                <a:srgbClr val="333333"/>
              </a:solidFill>
            </a:endParaRPr>
          </a:p>
          <a:p>
            <a:pPr indent="0" lvl="0" marL="0" rtl="0" algn="l">
              <a:lnSpc>
                <a:spcPct val="150000"/>
              </a:lnSpc>
              <a:spcBef>
                <a:spcPts val="0"/>
              </a:spcBef>
              <a:spcAft>
                <a:spcPts val="0"/>
              </a:spcAft>
              <a:buNone/>
            </a:pPr>
            <a:r>
              <a:t/>
            </a:r>
            <a:endParaRPr sz="1200">
              <a:solidFill>
                <a:srgbClr val="333333"/>
              </a:solidFill>
            </a:endParaRPr>
          </a:p>
          <a:p>
            <a:pPr indent="-293370" lvl="0" marL="457200" rtl="0" algn="l">
              <a:lnSpc>
                <a:spcPct val="150000"/>
              </a:lnSpc>
              <a:spcBef>
                <a:spcPts val="0"/>
              </a:spcBef>
              <a:spcAft>
                <a:spcPts val="0"/>
              </a:spcAft>
              <a:buClr>
                <a:srgbClr val="333333"/>
              </a:buClr>
              <a:buSzPct val="100000"/>
              <a:buChar char="●"/>
            </a:pPr>
            <a:r>
              <a:rPr lang="en" sz="1200">
                <a:solidFill>
                  <a:srgbClr val="333333"/>
                </a:solidFill>
              </a:rPr>
              <a:t>What will mapping parking times at the continental, country, and city levels reveal? Is it harder to find parking in one country versus another or one state versus another?</a:t>
            </a:r>
            <a:endParaRPr sz="1200">
              <a:solidFill>
                <a:srgbClr val="333333"/>
              </a:solidFill>
            </a:endParaRPr>
          </a:p>
          <a:p>
            <a:pPr indent="-293370" lvl="0" marL="457200" rtl="0" algn="l">
              <a:lnSpc>
                <a:spcPct val="150000"/>
              </a:lnSpc>
              <a:spcBef>
                <a:spcPts val="0"/>
              </a:spcBef>
              <a:spcAft>
                <a:spcPts val="0"/>
              </a:spcAft>
              <a:buClr>
                <a:srgbClr val="333333"/>
              </a:buClr>
              <a:buSzPct val="100000"/>
              <a:buChar char="●"/>
            </a:pPr>
            <a:r>
              <a:rPr lang="en" sz="1200">
                <a:solidFill>
                  <a:srgbClr val="333333"/>
                </a:solidFill>
              </a:rPr>
              <a:t>What cities are the most prevalent in the dataset? How is the data for these points distributed and what are their means?</a:t>
            </a:r>
            <a:endParaRPr sz="1200">
              <a:solidFill>
                <a:srgbClr val="333333"/>
              </a:solidFill>
            </a:endParaRPr>
          </a:p>
          <a:p>
            <a:pPr indent="-293370" lvl="0" marL="457200" rtl="0" algn="l">
              <a:lnSpc>
                <a:spcPct val="150000"/>
              </a:lnSpc>
              <a:spcBef>
                <a:spcPts val="0"/>
              </a:spcBef>
              <a:spcAft>
                <a:spcPts val="0"/>
              </a:spcAft>
              <a:buClr>
                <a:srgbClr val="333333"/>
              </a:buClr>
              <a:buSzPct val="100000"/>
              <a:buChar char="●"/>
            </a:pPr>
            <a:r>
              <a:rPr lang="en" sz="1200">
                <a:solidFill>
                  <a:srgbClr val="333333"/>
                </a:solidFill>
              </a:rPr>
              <a:t>Are high or low parking times random chance occurrences and can spatial predictions be made given our data?</a:t>
            </a:r>
            <a:endParaRPr sz="1050">
              <a:solidFill>
                <a:srgbClr val="333333"/>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344175" y="484450"/>
            <a:ext cx="4375500" cy="74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a:p>
            <a:pPr indent="0" lvl="0" marL="0" rtl="0" algn="l">
              <a:spcBef>
                <a:spcPts val="0"/>
              </a:spcBef>
              <a:spcAft>
                <a:spcPts val="0"/>
              </a:spcAft>
              <a:buNone/>
            </a:pPr>
            <a:r>
              <a:t/>
            </a:r>
            <a:endParaRPr/>
          </a:p>
        </p:txBody>
      </p:sp>
      <p:sp>
        <p:nvSpPr>
          <p:cNvPr id="99" name="Google Shape;99;p15"/>
          <p:cNvSpPr txBox="1"/>
          <p:nvPr>
            <p:ph idx="1" type="subTitle"/>
          </p:nvPr>
        </p:nvSpPr>
        <p:spPr>
          <a:xfrm>
            <a:off x="344175" y="1263275"/>
            <a:ext cx="8093400" cy="2311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33333"/>
              </a:buClr>
              <a:buSzPts val="1600"/>
              <a:buChar char="●"/>
            </a:pPr>
            <a:r>
              <a:rPr lang="en">
                <a:solidFill>
                  <a:srgbClr val="333333"/>
                </a:solidFill>
              </a:rPr>
              <a:t>Contains aggregated parking statistics dating from April 2020 to October 2020 </a:t>
            </a:r>
            <a:endParaRPr>
              <a:solidFill>
                <a:srgbClr val="333333"/>
              </a:solidFill>
            </a:endParaRPr>
          </a:p>
          <a:p>
            <a:pPr indent="-330200" lvl="0" marL="457200" rtl="0" algn="l">
              <a:lnSpc>
                <a:spcPct val="115000"/>
              </a:lnSpc>
              <a:spcBef>
                <a:spcPts val="0"/>
              </a:spcBef>
              <a:spcAft>
                <a:spcPts val="0"/>
              </a:spcAft>
              <a:buClr>
                <a:srgbClr val="333333"/>
              </a:buClr>
              <a:buSzPts val="1600"/>
              <a:buChar char="●"/>
            </a:pPr>
            <a:r>
              <a:rPr lang="en">
                <a:solidFill>
                  <a:srgbClr val="333333"/>
                </a:solidFill>
              </a:rPr>
              <a:t>Variables include </a:t>
            </a:r>
            <a:r>
              <a:rPr lang="en">
                <a:solidFill>
                  <a:srgbClr val="333333"/>
                </a:solidFill>
              </a:rPr>
              <a:t>the </a:t>
            </a:r>
            <a:r>
              <a:rPr lang="en">
                <a:solidFill>
                  <a:srgbClr val="333333"/>
                </a:solidFill>
              </a:rPr>
              <a:t>specific parking location represented as point data with latitudinal and longitudinal coordinates, average time taken to search for parking, total number of drivers searching for parking, </a:t>
            </a:r>
            <a:r>
              <a:rPr lang="en">
                <a:solidFill>
                  <a:srgbClr val="333333"/>
                </a:solidFill>
              </a:rPr>
              <a:t>and </a:t>
            </a:r>
            <a:r>
              <a:rPr lang="en">
                <a:solidFill>
                  <a:srgbClr val="333333"/>
                </a:solidFill>
              </a:rPr>
              <a:t>percentages of different types of vehicles with parking issues</a:t>
            </a:r>
            <a:endParaRPr>
              <a:solidFill>
                <a:srgbClr val="333333"/>
              </a:solidFill>
            </a:endParaRPr>
          </a:p>
          <a:p>
            <a:pPr indent="-330200" lvl="0" marL="457200" rtl="0" algn="l">
              <a:lnSpc>
                <a:spcPct val="115000"/>
              </a:lnSpc>
              <a:spcBef>
                <a:spcPts val="0"/>
              </a:spcBef>
              <a:spcAft>
                <a:spcPts val="0"/>
              </a:spcAft>
              <a:buClr>
                <a:srgbClr val="333333"/>
              </a:buClr>
              <a:buSzPts val="1600"/>
              <a:buChar char="●"/>
            </a:pPr>
            <a:r>
              <a:rPr lang="en">
                <a:solidFill>
                  <a:srgbClr val="333333"/>
                </a:solidFill>
              </a:rPr>
              <a:t>Only cities with a population of more than 100,000 people are included.</a:t>
            </a:r>
            <a:endParaRPr>
              <a:solidFill>
                <a:srgbClr val="333333"/>
              </a:solidFill>
            </a:endParaRPr>
          </a:p>
          <a:p>
            <a:pPr indent="0" lvl="0" marL="457200" rtl="0" algn="l">
              <a:lnSpc>
                <a:spcPct val="115000"/>
              </a:lnSpc>
              <a:spcBef>
                <a:spcPts val="0"/>
              </a:spcBef>
              <a:spcAft>
                <a:spcPts val="0"/>
              </a:spcAft>
              <a:buNone/>
            </a:pPr>
            <a:r>
              <a:t/>
            </a:r>
            <a:endParaRPr>
              <a:solidFill>
                <a:srgbClr val="333333"/>
              </a:solidFill>
            </a:endParaRPr>
          </a:p>
        </p:txBody>
      </p:sp>
      <p:pic>
        <p:nvPicPr>
          <p:cNvPr id="100" name="Google Shape;100;p15"/>
          <p:cNvPicPr preferRelativeResize="0"/>
          <p:nvPr/>
        </p:nvPicPr>
        <p:blipFill rotWithShape="1">
          <a:blip r:embed="rId3">
            <a:alphaModFix/>
          </a:blip>
          <a:srcRect b="0" l="3765" r="1868" t="36628"/>
          <a:stretch/>
        </p:blipFill>
        <p:spPr>
          <a:xfrm>
            <a:off x="1828800" y="3088050"/>
            <a:ext cx="5486399" cy="1837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26125" y="461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Data Exploration</a:t>
            </a:r>
            <a:endParaRPr/>
          </a:p>
        </p:txBody>
      </p:sp>
      <p:sp>
        <p:nvSpPr>
          <p:cNvPr id="106" name="Google Shape;106;p16"/>
          <p:cNvSpPr txBox="1"/>
          <p:nvPr>
            <p:ph idx="1" type="body"/>
          </p:nvPr>
        </p:nvSpPr>
        <p:spPr>
          <a:xfrm>
            <a:off x="5813750" y="1905425"/>
            <a:ext cx="3073200" cy="20916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No. of observations:</a:t>
            </a:r>
            <a:endParaRPr sz="1400"/>
          </a:p>
          <a:p>
            <a:pPr indent="-304800" lvl="1" marL="914400" rtl="0" algn="just">
              <a:spcBef>
                <a:spcPts val="0"/>
              </a:spcBef>
              <a:spcAft>
                <a:spcPts val="0"/>
              </a:spcAft>
              <a:buSzPts val="1200"/>
              <a:buChar char="○"/>
            </a:pPr>
            <a:r>
              <a:rPr i="1" lang="en" sz="1200"/>
              <a:t>Canada</a:t>
            </a:r>
            <a:r>
              <a:rPr lang="en" sz="1200"/>
              <a:t>: 1002</a:t>
            </a:r>
            <a:endParaRPr sz="1200"/>
          </a:p>
          <a:p>
            <a:pPr indent="-304800" lvl="1" marL="914400" rtl="0" algn="just">
              <a:spcBef>
                <a:spcPts val="0"/>
              </a:spcBef>
              <a:spcAft>
                <a:spcPts val="0"/>
              </a:spcAft>
              <a:buSzPts val="1200"/>
              <a:buChar char="○"/>
            </a:pPr>
            <a:r>
              <a:rPr i="1" lang="en" sz="1200"/>
              <a:t>Mexico</a:t>
            </a:r>
            <a:r>
              <a:rPr lang="en" sz="1200"/>
              <a:t>: 101</a:t>
            </a:r>
            <a:endParaRPr sz="1200"/>
          </a:p>
          <a:p>
            <a:pPr indent="-304800" lvl="1" marL="914400" rtl="0" algn="just">
              <a:spcBef>
                <a:spcPts val="0"/>
              </a:spcBef>
              <a:spcAft>
                <a:spcPts val="0"/>
              </a:spcAft>
              <a:buSzPts val="1200"/>
              <a:buChar char="○"/>
            </a:pPr>
            <a:r>
              <a:rPr i="1" lang="en" sz="1200"/>
              <a:t>USA</a:t>
            </a:r>
            <a:r>
              <a:rPr lang="en" sz="1200"/>
              <a:t>: 3647</a:t>
            </a:r>
            <a:endParaRPr sz="1200"/>
          </a:p>
          <a:p>
            <a:pPr indent="-317500" lvl="0" marL="457200" rtl="0" algn="just">
              <a:spcBef>
                <a:spcPts val="0"/>
              </a:spcBef>
              <a:spcAft>
                <a:spcPts val="0"/>
              </a:spcAft>
              <a:buSzPts val="1400"/>
              <a:buChar char="●"/>
            </a:pPr>
            <a:r>
              <a:rPr lang="en" sz="1400"/>
              <a:t>There isn’t enough data for Canada and Mexico so we chose to focus on </a:t>
            </a:r>
            <a:r>
              <a:rPr lang="en" sz="1400"/>
              <a:t>USA for our analysis</a:t>
            </a:r>
            <a:endParaRPr sz="1400"/>
          </a:p>
        </p:txBody>
      </p:sp>
      <p:pic>
        <p:nvPicPr>
          <p:cNvPr id="107" name="Google Shape;107;p16"/>
          <p:cNvPicPr preferRelativeResize="0"/>
          <p:nvPr/>
        </p:nvPicPr>
        <p:blipFill>
          <a:blip r:embed="rId3">
            <a:alphaModFix/>
          </a:blip>
          <a:stretch>
            <a:fillRect/>
          </a:stretch>
        </p:blipFill>
        <p:spPr>
          <a:xfrm>
            <a:off x="274049" y="996275"/>
            <a:ext cx="5539700" cy="3909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17" title="Screen Recording 2023-04-23 at 12.22.31 PM.mov">
            <a:hlinkClick r:id="rId3"/>
          </p:cNvPr>
          <p:cNvPicPr preferRelativeResize="0"/>
          <p:nvPr/>
        </p:nvPicPr>
        <p:blipFill>
          <a:blip r:embed="rId4">
            <a:alphaModFix/>
          </a:blip>
          <a:stretch>
            <a:fillRect/>
          </a:stretch>
        </p:blipFill>
        <p:spPr>
          <a:xfrm>
            <a:off x="310896" y="217170"/>
            <a:ext cx="8595360" cy="470916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5339700" y="1490550"/>
            <a:ext cx="3804300" cy="15003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en"/>
              <a:t>New York has the most observations (=356)</a:t>
            </a:r>
            <a:endParaRPr/>
          </a:p>
          <a:p>
            <a:pPr indent="-311150" lvl="0" marL="457200" rtl="0" algn="just">
              <a:lnSpc>
                <a:spcPct val="150000"/>
              </a:lnSpc>
              <a:spcBef>
                <a:spcPts val="0"/>
              </a:spcBef>
              <a:spcAft>
                <a:spcPts val="0"/>
              </a:spcAft>
              <a:buSzPts val="1300"/>
              <a:buChar char="●"/>
            </a:pPr>
            <a:r>
              <a:rPr lang="en"/>
              <a:t>New York leads San Francisco (2nd most occurring city) by a high margin of 115 observations</a:t>
            </a:r>
            <a:endParaRPr/>
          </a:p>
        </p:txBody>
      </p:sp>
      <p:pic>
        <p:nvPicPr>
          <p:cNvPr id="120" name="Google Shape;120;p18"/>
          <p:cNvPicPr preferRelativeResize="0"/>
          <p:nvPr/>
        </p:nvPicPr>
        <p:blipFill>
          <a:blip r:embed="rId3">
            <a:alphaModFix/>
          </a:blip>
          <a:stretch>
            <a:fillRect/>
          </a:stretch>
        </p:blipFill>
        <p:spPr>
          <a:xfrm>
            <a:off x="156875" y="704850"/>
            <a:ext cx="5322425" cy="3939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19"/>
          <p:cNvSpPr txBox="1"/>
          <p:nvPr>
            <p:ph idx="1" type="body"/>
          </p:nvPr>
        </p:nvSpPr>
        <p:spPr>
          <a:xfrm>
            <a:off x="1452300" y="4137300"/>
            <a:ext cx="6243000" cy="10062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It takes lesser time to find </a:t>
            </a:r>
            <a:r>
              <a:rPr lang="en"/>
              <a:t>parking</a:t>
            </a:r>
            <a:r>
              <a:rPr lang="en"/>
              <a:t> in cities like Hamilton, San Jose, Vancouver </a:t>
            </a:r>
            <a:endParaRPr/>
          </a:p>
          <a:p>
            <a:pPr indent="-311150" lvl="0" marL="457200" rtl="0" algn="just">
              <a:spcBef>
                <a:spcPts val="0"/>
              </a:spcBef>
              <a:spcAft>
                <a:spcPts val="0"/>
              </a:spcAft>
              <a:buSzPts val="1300"/>
              <a:buChar char="●"/>
            </a:pPr>
            <a:r>
              <a:rPr lang="en"/>
              <a:t>New York, Boston, Washington are worst in time taken to find parking </a:t>
            </a:r>
            <a:endParaRPr/>
          </a:p>
        </p:txBody>
      </p:sp>
      <p:pic>
        <p:nvPicPr>
          <p:cNvPr id="127" name="Google Shape;127;p19"/>
          <p:cNvPicPr preferRelativeResize="0"/>
          <p:nvPr/>
        </p:nvPicPr>
        <p:blipFill>
          <a:blip r:embed="rId3">
            <a:alphaModFix/>
          </a:blip>
          <a:stretch>
            <a:fillRect/>
          </a:stretch>
        </p:blipFill>
        <p:spPr>
          <a:xfrm>
            <a:off x="58125" y="594425"/>
            <a:ext cx="4437675" cy="3364550"/>
          </a:xfrm>
          <a:prstGeom prst="rect">
            <a:avLst/>
          </a:prstGeom>
          <a:noFill/>
          <a:ln>
            <a:noFill/>
          </a:ln>
          <a:effectLst>
            <a:outerShdw blurRad="57150" rotWithShape="0" algn="bl" dir="5400000" dist="19050">
              <a:srgbClr val="000000">
                <a:alpha val="50000"/>
              </a:srgbClr>
            </a:outerShdw>
          </a:effectLst>
        </p:spPr>
      </p:pic>
      <p:pic>
        <p:nvPicPr>
          <p:cNvPr id="128" name="Google Shape;128;p19"/>
          <p:cNvPicPr preferRelativeResize="0"/>
          <p:nvPr/>
        </p:nvPicPr>
        <p:blipFill>
          <a:blip r:embed="rId4">
            <a:alphaModFix/>
          </a:blip>
          <a:stretch>
            <a:fillRect/>
          </a:stretch>
        </p:blipFill>
        <p:spPr>
          <a:xfrm>
            <a:off x="4679075" y="594425"/>
            <a:ext cx="4330598" cy="3364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727650" y="3819525"/>
            <a:ext cx="7688700" cy="13239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Plotting the original dataset (left) is not ideal </a:t>
            </a:r>
            <a:r>
              <a:rPr lang="en"/>
              <a:t>to visually compare the differences in mean number of people searching for parking in top cities</a:t>
            </a:r>
            <a:r>
              <a:rPr lang="en"/>
              <a:t> since data points are extremely crammed together </a:t>
            </a:r>
            <a:endParaRPr/>
          </a:p>
          <a:p>
            <a:pPr indent="-311150" lvl="0" marL="457200" rtl="0" algn="just">
              <a:spcBef>
                <a:spcPts val="0"/>
              </a:spcBef>
              <a:spcAft>
                <a:spcPts val="0"/>
              </a:spcAft>
              <a:buSzPts val="1300"/>
              <a:buChar char="●"/>
            </a:pPr>
            <a:r>
              <a:rPr lang="en"/>
              <a:t>The plot with the log transformation of the data (right) makes it easier to see differences.</a:t>
            </a:r>
            <a:endParaRPr/>
          </a:p>
          <a:p>
            <a:pPr indent="-311150" lvl="0" marL="457200" rtl="0" algn="just">
              <a:spcBef>
                <a:spcPts val="0"/>
              </a:spcBef>
              <a:spcAft>
                <a:spcPts val="0"/>
              </a:spcAft>
              <a:buSzPts val="1300"/>
              <a:buChar char="●"/>
            </a:pPr>
            <a:r>
              <a:rPr lang="en"/>
              <a:t>We can see there are more people searching for parking in Vancouver, San Francisco, San Jose but the differences among cities is still low.</a:t>
            </a:r>
            <a:endParaRPr/>
          </a:p>
        </p:txBody>
      </p:sp>
      <p:pic>
        <p:nvPicPr>
          <p:cNvPr id="134" name="Google Shape;134;p20"/>
          <p:cNvPicPr preferRelativeResize="0"/>
          <p:nvPr/>
        </p:nvPicPr>
        <p:blipFill rotWithShape="1">
          <a:blip r:embed="rId3">
            <a:alphaModFix/>
          </a:blip>
          <a:srcRect b="0" l="2085" r="0" t="0"/>
          <a:stretch/>
        </p:blipFill>
        <p:spPr>
          <a:xfrm>
            <a:off x="238125" y="600750"/>
            <a:ext cx="4333875" cy="3197749"/>
          </a:xfrm>
          <a:prstGeom prst="rect">
            <a:avLst/>
          </a:prstGeom>
          <a:noFill/>
          <a:ln>
            <a:noFill/>
          </a:ln>
          <a:effectLst>
            <a:outerShdw blurRad="57150" rotWithShape="0" algn="bl" dir="5400000" dist="19050">
              <a:srgbClr val="000000">
                <a:alpha val="50000"/>
              </a:srgbClr>
            </a:outerShdw>
          </a:effectLst>
        </p:spPr>
      </p:pic>
      <p:pic>
        <p:nvPicPr>
          <p:cNvPr id="135" name="Google Shape;135;p20"/>
          <p:cNvPicPr preferRelativeResize="0"/>
          <p:nvPr/>
        </p:nvPicPr>
        <p:blipFill rotWithShape="1">
          <a:blip r:embed="rId4">
            <a:alphaModFix/>
          </a:blip>
          <a:srcRect b="0" l="1205" r="0" t="0"/>
          <a:stretch/>
        </p:blipFill>
        <p:spPr>
          <a:xfrm>
            <a:off x="4857750" y="600750"/>
            <a:ext cx="4134925" cy="31977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722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patial Trends in New York City Parking Traffic</a:t>
            </a:r>
            <a:endParaRPr/>
          </a:p>
        </p:txBody>
      </p:sp>
      <p:sp>
        <p:nvSpPr>
          <p:cNvPr id="141" name="Google Shape;141;p21"/>
          <p:cNvSpPr txBox="1"/>
          <p:nvPr>
            <p:ph idx="1" type="body"/>
          </p:nvPr>
        </p:nvSpPr>
        <p:spPr>
          <a:xfrm>
            <a:off x="727650" y="1383550"/>
            <a:ext cx="5598000" cy="1712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We chose to focus on New York City exclusively to find spatial trends in the parking traffic patterns of the city. This was done for the following reasons:</a:t>
            </a:r>
            <a:endParaRPr/>
          </a:p>
          <a:p>
            <a:pPr indent="-304958" lvl="0" marL="457200" rtl="0" algn="l">
              <a:spcBef>
                <a:spcPts val="1200"/>
              </a:spcBef>
              <a:spcAft>
                <a:spcPts val="0"/>
              </a:spcAft>
              <a:buSzPct val="100000"/>
              <a:buChar char="●"/>
            </a:pPr>
            <a:r>
              <a:rPr lang="en"/>
              <a:t>New York City had the most observations (n = 356)</a:t>
            </a:r>
            <a:endParaRPr/>
          </a:p>
          <a:p>
            <a:pPr indent="-304958" lvl="0" marL="457200" rtl="0" algn="l">
              <a:spcBef>
                <a:spcPts val="0"/>
              </a:spcBef>
              <a:spcAft>
                <a:spcPts val="0"/>
              </a:spcAft>
              <a:buSzPct val="100000"/>
              <a:buChar char="●"/>
            </a:pPr>
            <a:r>
              <a:rPr lang="en"/>
              <a:t>Data exploration </a:t>
            </a:r>
            <a:r>
              <a:rPr lang="en"/>
              <a:t>revealed</a:t>
            </a:r>
            <a:r>
              <a:rPr lang="en"/>
              <a:t> it has the worst parking time in major US cities</a:t>
            </a:r>
            <a:endParaRPr/>
          </a:p>
          <a:p>
            <a:pPr indent="-304958" lvl="0" marL="457200" rtl="0" algn="l">
              <a:spcBef>
                <a:spcPts val="0"/>
              </a:spcBef>
              <a:spcAft>
                <a:spcPts val="0"/>
              </a:spcAft>
              <a:buSzPct val="100000"/>
              <a:buChar char="●"/>
            </a:pPr>
            <a:r>
              <a:rPr lang="en"/>
              <a:t>Online research points towards a real parking problem in New York City</a:t>
            </a:r>
            <a:endParaRPr/>
          </a:p>
          <a:p>
            <a:pPr indent="0" lvl="0" marL="0" rtl="0" algn="l">
              <a:spcBef>
                <a:spcPts val="1200"/>
              </a:spcBef>
              <a:spcAft>
                <a:spcPts val="1200"/>
              </a:spcAft>
              <a:buNone/>
            </a:pPr>
            <a:r>
              <a:rPr lang="en"/>
              <a:t>Hence, exploring New York City might show us more interesting spatial insights</a:t>
            </a:r>
            <a:endParaRPr/>
          </a:p>
        </p:txBody>
      </p:sp>
      <p:pic>
        <p:nvPicPr>
          <p:cNvPr id="142" name="Google Shape;142;p21"/>
          <p:cNvPicPr preferRelativeResize="0"/>
          <p:nvPr/>
        </p:nvPicPr>
        <p:blipFill>
          <a:blip r:embed="rId3">
            <a:alphaModFix/>
          </a:blip>
          <a:stretch>
            <a:fillRect/>
          </a:stretch>
        </p:blipFill>
        <p:spPr>
          <a:xfrm>
            <a:off x="196048" y="3219550"/>
            <a:ext cx="6053325" cy="1712225"/>
          </a:xfrm>
          <a:prstGeom prst="rect">
            <a:avLst/>
          </a:prstGeom>
          <a:noFill/>
          <a:ln>
            <a:noFill/>
          </a:ln>
          <a:effectLst>
            <a:outerShdw blurRad="57150" rotWithShape="0" algn="bl" dir="5400000" dist="19050">
              <a:srgbClr val="000000">
                <a:alpha val="50000"/>
              </a:srgbClr>
            </a:outerShdw>
          </a:effectLst>
        </p:spPr>
      </p:pic>
      <p:pic>
        <p:nvPicPr>
          <p:cNvPr id="143" name="Google Shape;143;p21"/>
          <p:cNvPicPr preferRelativeResize="0"/>
          <p:nvPr/>
        </p:nvPicPr>
        <p:blipFill>
          <a:blip r:embed="rId4">
            <a:alphaModFix/>
          </a:blip>
          <a:stretch>
            <a:fillRect/>
          </a:stretch>
        </p:blipFill>
        <p:spPr>
          <a:xfrm>
            <a:off x="6435727" y="1459750"/>
            <a:ext cx="2610524" cy="34766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