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ind"/>
      <p:regular r:id="rId17"/>
      <p:bold r:id="rId18"/>
    </p:embeddedFont>
    <p:embeddedFont>
      <p:font typeface="Archiv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659F94-71C5-4E96-A7C5-1CB17202C242}">
  <a:tblStyle styleId="{DE659F94-71C5-4E96-A7C5-1CB17202C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bold.fntdata"/><Relationship Id="rId11" Type="http://schemas.openxmlformats.org/officeDocument/2006/relationships/slide" Target="slides/slide6.xml"/><Relationship Id="rId22" Type="http://schemas.openxmlformats.org/officeDocument/2006/relationships/font" Target="fonts/Archivo-boldItalic.fntdata"/><Relationship Id="rId10" Type="http://schemas.openxmlformats.org/officeDocument/2006/relationships/slide" Target="slides/slide5.xml"/><Relationship Id="rId21" Type="http://schemas.openxmlformats.org/officeDocument/2006/relationships/font" Target="fonts/Archiv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-regular.fntdata"/><Relationship Id="rId6" Type="http://schemas.openxmlformats.org/officeDocument/2006/relationships/slide" Target="slides/slide1.xml"/><Relationship Id="rId18" Type="http://schemas.openxmlformats.org/officeDocument/2006/relationships/font" Target="fonts/Hi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29c816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29c816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b9f3b85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b9f3b85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b9f3b85e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b9f3b85e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294afe24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294afe24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b9f3b85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b9f3b85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b9f3b85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b9f3b85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b9f3b85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b9f3b85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b9f3b85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b9f3b85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b9f3b85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b9f3b85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b9f3b85e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b9f3b85e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b9f3b85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b9f3b85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" name="Google Shape;124;p13"/>
          <p:cNvGrpSpPr/>
          <p:nvPr/>
        </p:nvGrpSpPr>
        <p:grpSpPr>
          <a:xfrm>
            <a:off x="0" y="-451278"/>
            <a:ext cx="9586025" cy="6040428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50" name="Google Shape;150;p15"/>
          <p:cNvGrpSpPr/>
          <p:nvPr/>
        </p:nvGrpSpPr>
        <p:grpSpPr>
          <a:xfrm flipH="1" rot="10800000">
            <a:off x="-630975" y="0"/>
            <a:ext cx="9778723" cy="5006554"/>
            <a:chOff x="-630975" y="136950"/>
            <a:chExt cx="9778723" cy="5006554"/>
          </a:xfrm>
        </p:grpSpPr>
        <p:grpSp>
          <p:nvGrpSpPr>
            <p:cNvPr id="151" name="Google Shape;151;p15"/>
            <p:cNvGrpSpPr/>
            <p:nvPr/>
          </p:nvGrpSpPr>
          <p:grpSpPr>
            <a:xfrm rot="5400000">
              <a:off x="7966642" y="3962399"/>
              <a:ext cx="1789512" cy="572700"/>
              <a:chOff x="7354489" y="4596196"/>
              <a:chExt cx="1789512" cy="572700"/>
            </a:xfrm>
          </p:grpSpPr>
          <p:sp>
            <p:nvSpPr>
              <p:cNvPr id="152" name="Google Shape;152;p15"/>
              <p:cNvSpPr/>
              <p:nvPr/>
            </p:nvSpPr>
            <p:spPr>
              <a:xfrm rot="5400000">
                <a:off x="7354489" y="4596196"/>
                <a:ext cx="572700" cy="57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751032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5" name="Google Shape;155;p1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6" name="Google Shape;156;p15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57" name="Google Shape;157;p1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9" name="Google Shape;159;p1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62" name="Google Shape;162;p16"/>
          <p:cNvGrpSpPr/>
          <p:nvPr/>
        </p:nvGrpSpPr>
        <p:grpSpPr>
          <a:xfrm rot="10800000">
            <a:off x="-1" y="0"/>
            <a:ext cx="9850167" cy="5006554"/>
            <a:chOff x="-630975" y="136950"/>
            <a:chExt cx="9850167" cy="5006554"/>
          </a:xfrm>
        </p:grpSpPr>
        <p:grpSp>
          <p:nvGrpSpPr>
            <p:cNvPr id="163" name="Google Shape;163;p16"/>
            <p:cNvGrpSpPr/>
            <p:nvPr/>
          </p:nvGrpSpPr>
          <p:grpSpPr>
            <a:xfrm rot="5400000">
              <a:off x="7966686" y="3890998"/>
              <a:ext cx="1789512" cy="715500"/>
              <a:chOff x="7354488" y="4524752"/>
              <a:chExt cx="1789512" cy="715500"/>
            </a:xfrm>
          </p:grpSpPr>
          <p:sp>
            <p:nvSpPr>
              <p:cNvPr id="164" name="Google Shape;164;p16"/>
              <p:cNvSpPr/>
              <p:nvPr/>
            </p:nvSpPr>
            <p:spPr>
              <a:xfrm rot="5400000">
                <a:off x="7354488" y="4524752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5816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67" name="Google Shape;167;p1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" name="Google Shape;168;p1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69" name="Google Shape;169;p1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1" name="Google Shape;171;p1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713225" y="1085107"/>
            <a:ext cx="7708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175" name="Google Shape;175;p17"/>
          <p:cNvGrpSpPr/>
          <p:nvPr/>
        </p:nvGrpSpPr>
        <p:grpSpPr>
          <a:xfrm>
            <a:off x="0" y="-3"/>
            <a:ext cx="9405000" cy="5594828"/>
            <a:chOff x="0" y="-3"/>
            <a:chExt cx="9405000" cy="5594828"/>
          </a:xfrm>
        </p:grpSpPr>
        <p:grpSp>
          <p:nvGrpSpPr>
            <p:cNvPr id="176" name="Google Shape;176;p17"/>
            <p:cNvGrpSpPr/>
            <p:nvPr/>
          </p:nvGrpSpPr>
          <p:grpSpPr>
            <a:xfrm flipH="1" rot="10800000">
              <a:off x="7354500" y="-3"/>
              <a:ext cx="2050500" cy="522000"/>
              <a:chOff x="7354500" y="4621550"/>
              <a:chExt cx="2050500" cy="522000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9" name="Google Shape;179;p17"/>
              <p:cNvCxnSpPr>
                <a:endCxn id="17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" name="Google Shape;180;p17"/>
            <p:cNvGrpSpPr/>
            <p:nvPr/>
          </p:nvGrpSpPr>
          <p:grpSpPr>
            <a:xfrm flipH="1" rot="10800000">
              <a:off x="0" y="4571649"/>
              <a:ext cx="874800" cy="1023176"/>
              <a:chOff x="0" y="-451278"/>
              <a:chExt cx="874800" cy="1023176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713225" y="1085107"/>
            <a:ext cx="7708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186" name="Google Shape;186;p18"/>
          <p:cNvGrpSpPr/>
          <p:nvPr/>
        </p:nvGrpSpPr>
        <p:grpSpPr>
          <a:xfrm>
            <a:off x="-439000" y="0"/>
            <a:ext cx="9844000" cy="5143550"/>
            <a:chOff x="-439000" y="0"/>
            <a:chExt cx="9844000" cy="5143550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0" name="Google Shape;190;p18"/>
              <p:cNvCxnSpPr>
                <a:endCxn id="188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18"/>
            <p:cNvGrpSpPr/>
            <p:nvPr/>
          </p:nvGrpSpPr>
          <p:grpSpPr>
            <a:xfrm>
              <a:off x="-439000" y="0"/>
              <a:ext cx="874800" cy="874800"/>
              <a:chOff x="8711225" y="0"/>
              <a:chExt cx="874800" cy="874800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4" name="Google Shape;194;p18"/>
              <p:cNvCxnSpPr>
                <a:stCxn id="192" idx="2"/>
                <a:endCxn id="192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ctrTitle"/>
          </p:nvPr>
        </p:nvSpPr>
        <p:spPr>
          <a:xfrm>
            <a:off x="4144900" y="585397"/>
            <a:ext cx="42840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4144900" y="1458400"/>
            <a:ext cx="42840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19"/>
          <p:cNvSpPr txBox="1"/>
          <p:nvPr/>
        </p:nvSpPr>
        <p:spPr>
          <a:xfrm>
            <a:off x="4144900" y="3427364"/>
            <a:ext cx="39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-261000" y="-176475"/>
            <a:ext cx="9862200" cy="5319975"/>
            <a:chOff x="-261000" y="-176475"/>
            <a:chExt cx="9862200" cy="531997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-261000" y="4621500"/>
              <a:ext cx="2050500" cy="522000"/>
              <a:chOff x="-261000" y="0"/>
              <a:chExt cx="2050500" cy="522000"/>
            </a:xfrm>
          </p:grpSpPr>
          <p:sp>
            <p:nvSpPr>
              <p:cNvPr id="201" name="Google Shape;201;p1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3" name="Google Shape;203;p19"/>
              <p:cNvCxnSpPr>
                <a:endCxn id="201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4" name="Google Shape;204;p19"/>
            <p:cNvGrpSpPr/>
            <p:nvPr/>
          </p:nvGrpSpPr>
          <p:grpSpPr>
            <a:xfrm>
              <a:off x="7375100" y="-176475"/>
              <a:ext cx="2226100" cy="874800"/>
              <a:chOff x="0" y="-176475"/>
              <a:chExt cx="2226100" cy="874800"/>
            </a:xfrm>
          </p:grpSpPr>
          <p:sp>
            <p:nvSpPr>
              <p:cNvPr id="205" name="Google Shape;205;p19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7" name="Google Shape;207;p19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flipH="1" rot="10800000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flipH="1" rot="10800000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13200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-264543" y="-451278"/>
            <a:ext cx="9408544" cy="5594828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5F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ctrTitle"/>
          </p:nvPr>
        </p:nvSpPr>
        <p:spPr>
          <a:xfrm>
            <a:off x="715175" y="1505275"/>
            <a:ext cx="4914600" cy="18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</a:rPr>
              <a:t>4. 3</a:t>
            </a:r>
            <a:endParaRPr sz="3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80024"/>
                </a:solidFill>
              </a:rPr>
              <a:t>Critical</a:t>
            </a:r>
            <a:r>
              <a:rPr lang="en" sz="4000"/>
              <a:t> Section Problem</a:t>
            </a:r>
            <a:endParaRPr sz="4000"/>
          </a:p>
        </p:txBody>
      </p:sp>
      <p:sp>
        <p:nvSpPr>
          <p:cNvPr id="234" name="Google Shape;234;p22"/>
          <p:cNvSpPr txBox="1"/>
          <p:nvPr>
            <p:ph idx="1" type="subTitle"/>
          </p:nvPr>
        </p:nvSpPr>
        <p:spPr>
          <a:xfrm>
            <a:off x="821725" y="3297038"/>
            <a:ext cx="3732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Sahil Deo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5692525" y="1106863"/>
            <a:ext cx="2736300" cy="2736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36" name="Google Shape;236;p22"/>
          <p:cNvGrpSpPr/>
          <p:nvPr/>
        </p:nvGrpSpPr>
        <p:grpSpPr>
          <a:xfrm>
            <a:off x="5448766" y="1858827"/>
            <a:ext cx="2194862" cy="2177819"/>
            <a:chOff x="10264574" y="-336434"/>
            <a:chExt cx="3682037" cy="3653445"/>
          </a:xfrm>
        </p:grpSpPr>
        <p:sp>
          <p:nvSpPr>
            <p:cNvPr id="237" name="Google Shape;237;p22"/>
            <p:cNvSpPr/>
            <p:nvPr/>
          </p:nvSpPr>
          <p:spPr>
            <a:xfrm>
              <a:off x="11990713" y="-336434"/>
              <a:ext cx="1955898" cy="1698144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D8002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80024"/>
                </a:solidFill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0264574" y="3288761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Waiting</a:t>
            </a:r>
            <a:endParaRPr/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720000" y="1316600"/>
            <a:ext cx="7704000" cy="21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>
                <a:solidFill>
                  <a:srgbClr val="D80024"/>
                </a:solidFill>
              </a:rPr>
              <a:t>bound, or limit should exist</a:t>
            </a:r>
            <a:r>
              <a:rPr lang="en" sz="1700"/>
              <a:t> on the number of times that other processes are allowed to enter their critical sections after a process has made a </a:t>
            </a:r>
            <a:r>
              <a:rPr lang="en" sz="1700">
                <a:solidFill>
                  <a:srgbClr val="D80024"/>
                </a:solidFill>
              </a:rPr>
              <a:t>request to enter its critical section</a:t>
            </a:r>
            <a:r>
              <a:rPr lang="en" sz="1700"/>
              <a:t> and before that request is granted.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to prevent a Process from being in the </a:t>
            </a:r>
            <a:r>
              <a:rPr lang="en" sz="1700">
                <a:solidFill>
                  <a:srgbClr val="D80024"/>
                </a:solidFill>
              </a:rPr>
              <a:t>waiting section for an indefinite amount of time.</a:t>
            </a:r>
            <a:endParaRPr sz="1700">
              <a:solidFill>
                <a:srgbClr val="D800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slideshow</a:t>
            </a:r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720000" y="1113200"/>
            <a:ext cx="77040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500"/>
              <a:t>What is critical section?</a:t>
            </a:r>
            <a:br>
              <a:rPr lang="en" sz="1500"/>
            </a:br>
            <a:r>
              <a:rPr lang="en" sz="1500"/>
              <a:t>Each Process in a System has a segment of code that is used to </a:t>
            </a:r>
            <a:r>
              <a:rPr lang="en" sz="1500">
                <a:solidFill>
                  <a:srgbClr val="D80024"/>
                </a:solidFill>
              </a:rPr>
              <a:t>access a shared resource</a:t>
            </a:r>
            <a:r>
              <a:rPr lang="en" sz="1500"/>
              <a:t> is known as the </a:t>
            </a:r>
            <a:r>
              <a:rPr lang="en" sz="1500">
                <a:solidFill>
                  <a:srgbClr val="D80024"/>
                </a:solidFill>
              </a:rPr>
              <a:t>Critical Section</a:t>
            </a:r>
            <a:r>
              <a:rPr lang="en" sz="1500"/>
              <a:t> of that Process.</a:t>
            </a:r>
            <a:br>
              <a:rPr lang="en"/>
            </a:br>
            <a:endParaRPr sz="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What is the need of Critical Section:</a:t>
            </a:r>
            <a:br>
              <a:rPr lang="en" sz="1500"/>
            </a:br>
            <a:r>
              <a:rPr lang="en" sz="1500"/>
              <a:t>The Critical Section is needed to ensure that </a:t>
            </a:r>
            <a:r>
              <a:rPr lang="en" sz="1500">
                <a:solidFill>
                  <a:srgbClr val="D80024"/>
                </a:solidFill>
              </a:rPr>
              <a:t>only one Process</a:t>
            </a:r>
            <a:r>
              <a:rPr lang="en" sz="1500"/>
              <a:t> at a time can access and modify shared resources.</a:t>
            </a:r>
            <a:br>
              <a:rPr lang="en" sz="1500"/>
            </a:br>
            <a:endParaRPr sz="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/>
              <a:t>What is the Critical Section Problem?</a:t>
            </a:r>
            <a:br>
              <a:rPr lang="en" sz="1500"/>
            </a:br>
            <a:r>
              <a:rPr lang="en" sz="1500"/>
              <a:t>The Critical Section Problem is to </a:t>
            </a:r>
            <a:r>
              <a:rPr lang="en" sz="1500">
                <a:solidFill>
                  <a:srgbClr val="D80024"/>
                </a:solidFill>
              </a:rPr>
              <a:t>design a protocol that the processes can use to cooperate.</a:t>
            </a:r>
            <a:br>
              <a:rPr lang="en" sz="1500">
                <a:solidFill>
                  <a:srgbClr val="D80024"/>
                </a:solidFill>
              </a:rPr>
            </a:br>
            <a:endParaRPr sz="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/>
              <a:t>Requirements for the Solution to the Critical Section Problem: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Mutual Exclusion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Progress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Bounded Waiting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20000" y="658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Contents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244" name="Google Shape;244;p23"/>
          <p:cNvGraphicFramePr/>
          <p:nvPr/>
        </p:nvGraphicFramePr>
        <p:xfrm>
          <a:off x="1427675" y="14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{DE659F94-71C5-4E96-A7C5-1CB17202C242}</a:tableStyleId>
              </a:tblPr>
              <a:tblGrid>
                <a:gridCol w="562900"/>
                <a:gridCol w="572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Sr. No.</a:t>
                      </a:r>
                      <a:endParaRPr b="1"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ind"/>
                          <a:ea typeface="Hind"/>
                          <a:cs typeface="Hind"/>
                          <a:sym typeface="Hind"/>
                        </a:rPr>
                        <a:t>Content</a:t>
                      </a:r>
                      <a:endParaRPr b="1"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ind"/>
                          <a:ea typeface="Hind"/>
                          <a:cs typeface="Hind"/>
                          <a:sym typeface="Hind"/>
                        </a:rPr>
                        <a:t>Shared Memory System</a:t>
                      </a:r>
                      <a:endParaRPr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ind"/>
                          <a:ea typeface="Hind"/>
                          <a:cs typeface="Hind"/>
                          <a:sym typeface="Hind"/>
                        </a:rPr>
                        <a:t>What is Critical Section?</a:t>
                      </a:r>
                      <a:endParaRPr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ind"/>
                          <a:ea typeface="Hind"/>
                          <a:cs typeface="Hind"/>
                          <a:sym typeface="Hind"/>
                        </a:rPr>
                        <a:t>Need of Critical Section</a:t>
                      </a:r>
                      <a:endParaRPr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ind"/>
                          <a:ea typeface="Hind"/>
                          <a:cs typeface="Hind"/>
                          <a:sym typeface="Hind"/>
                        </a:rPr>
                        <a:t>Critical Section Structure</a:t>
                      </a:r>
                      <a:endParaRPr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ind"/>
                          <a:ea typeface="Hind"/>
                          <a:cs typeface="Hind"/>
                          <a:sym typeface="Hind"/>
                        </a:rPr>
                        <a:t>The Critical Section Problem</a:t>
                      </a:r>
                      <a:endParaRPr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System</a:t>
            </a:r>
            <a:endParaRPr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720000" y="1113200"/>
            <a:ext cx="77040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Shared Memory System is a type of Interprocess Communication model used by Processes to communicate with each other.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this model, a segment of the memory in a process is shared with other cooperating processes to store the common data.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shared memory can be accessed by any of the cooperating processes and in this way communication takes place in this model.</a:t>
            </a:r>
            <a:endParaRPr sz="1700"/>
          </a:p>
        </p:txBody>
      </p:sp>
      <p:sp>
        <p:nvSpPr>
          <p:cNvPr id="251" name="Google Shape;251;p24"/>
          <p:cNvSpPr/>
          <p:nvPr/>
        </p:nvSpPr>
        <p:spPr>
          <a:xfrm>
            <a:off x="1507588" y="3723475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1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6144813" y="3723475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2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859513" y="3723475"/>
            <a:ext cx="1491600" cy="47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Shared Memory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54" name="Google Shape;254;p24"/>
          <p:cNvCxnSpPr>
            <a:stCxn id="251" idx="3"/>
            <a:endCxn id="253" idx="1"/>
          </p:cNvCxnSpPr>
          <p:nvPr/>
        </p:nvCxnSpPr>
        <p:spPr>
          <a:xfrm>
            <a:off x="2999188" y="3960775"/>
            <a:ext cx="86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stCxn id="252" idx="1"/>
            <a:endCxn id="253" idx="3"/>
          </p:cNvCxnSpPr>
          <p:nvPr/>
        </p:nvCxnSpPr>
        <p:spPr>
          <a:xfrm rot="10800000">
            <a:off x="5351013" y="3960775"/>
            <a:ext cx="79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D80024"/>
                </a:solidFill>
              </a:rPr>
              <a:t>Critical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Section?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720000" y="1113200"/>
            <a:ext cx="7704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Process in a System has a segment of code that is used to </a:t>
            </a:r>
            <a:r>
              <a:rPr lang="en" sz="1700">
                <a:solidFill>
                  <a:srgbClr val="D80024"/>
                </a:solidFill>
              </a:rPr>
              <a:t>access a shared resource</a:t>
            </a:r>
            <a:r>
              <a:rPr lang="en" sz="1700"/>
              <a:t> is known as the </a:t>
            </a:r>
            <a:r>
              <a:rPr b="1" lang="en" sz="1700">
                <a:solidFill>
                  <a:srgbClr val="D80024"/>
                </a:solidFill>
              </a:rPr>
              <a:t>Critical Section</a:t>
            </a:r>
            <a:r>
              <a:rPr lang="en" sz="1700"/>
              <a:t> of that Process.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When a Process is in Critical Section, no other cooperating process is allowed to execute in it’s Critical Section.</a:t>
            </a:r>
            <a:endParaRPr sz="1700"/>
          </a:p>
        </p:txBody>
      </p:sp>
      <p:sp>
        <p:nvSpPr>
          <p:cNvPr id="262" name="Google Shape;262;p25"/>
          <p:cNvSpPr/>
          <p:nvPr/>
        </p:nvSpPr>
        <p:spPr>
          <a:xfrm>
            <a:off x="1474275" y="3442575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1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6111500" y="3442575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2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3826188" y="3917175"/>
            <a:ext cx="1491600" cy="47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Shared Memory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265" name="Google Shape;265;p25"/>
          <p:cNvCxnSpPr>
            <a:stCxn id="262" idx="3"/>
            <a:endCxn id="264" idx="1"/>
          </p:cNvCxnSpPr>
          <p:nvPr/>
        </p:nvCxnSpPr>
        <p:spPr>
          <a:xfrm>
            <a:off x="2965875" y="3679875"/>
            <a:ext cx="860400" cy="4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5"/>
          <p:cNvCxnSpPr>
            <a:stCxn id="263" idx="1"/>
            <a:endCxn id="264" idx="3"/>
          </p:cNvCxnSpPr>
          <p:nvPr/>
        </p:nvCxnSpPr>
        <p:spPr>
          <a:xfrm flipH="1">
            <a:off x="5317700" y="3679875"/>
            <a:ext cx="793800" cy="4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5"/>
          <p:cNvSpPr/>
          <p:nvPr/>
        </p:nvSpPr>
        <p:spPr>
          <a:xfrm>
            <a:off x="1474275" y="3917175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6111500" y="3917175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</a:t>
            </a:r>
            <a:r>
              <a:rPr lang="en">
                <a:solidFill>
                  <a:srgbClr val="D80024"/>
                </a:solidFill>
              </a:rPr>
              <a:t>Critical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Section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720000" y="1113200"/>
            <a:ext cx="77040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Critical Section is needed to ensure that </a:t>
            </a:r>
            <a:r>
              <a:rPr lang="en" sz="1700">
                <a:solidFill>
                  <a:srgbClr val="D80024"/>
                </a:solidFill>
              </a:rPr>
              <a:t>only one Process</a:t>
            </a:r>
            <a:r>
              <a:rPr lang="en" sz="1700"/>
              <a:t> at a time can access and modify shared resources.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a Process could manipulate the data that is being accessed by some other concurrent process at that time, it would lead to </a:t>
            </a:r>
            <a:r>
              <a:rPr lang="en" sz="1700">
                <a:solidFill>
                  <a:srgbClr val="D80024"/>
                </a:solidFill>
              </a:rPr>
              <a:t>inconsistency</a:t>
            </a:r>
            <a:r>
              <a:rPr lang="en" sz="1700"/>
              <a:t> in the execution of the process and </a:t>
            </a:r>
            <a:r>
              <a:rPr lang="en" sz="1700">
                <a:solidFill>
                  <a:srgbClr val="D80024"/>
                </a:solidFill>
              </a:rPr>
              <a:t>might lead to unexpected behavior</a:t>
            </a:r>
            <a:r>
              <a:rPr lang="en" sz="1700"/>
              <a:t> in the system.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0024"/>
                </a:solidFill>
              </a:rPr>
              <a:t>Critical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Section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720000" y="1114600"/>
            <a:ext cx="41166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"/>
              <a:buChar char="●"/>
            </a:pPr>
            <a: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Each process must request permission to enter its critical section. </a:t>
            </a:r>
            <a:b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"/>
              <a:buChar char="●"/>
            </a:pPr>
            <a: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 section of code implementing this request is the entry section. </a:t>
            </a:r>
            <a:b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"/>
              <a:buChar char="●"/>
            </a:pPr>
            <a: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 critical section may be followed by an exit section. </a:t>
            </a:r>
            <a:b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"/>
              <a:buChar char="●"/>
            </a:pPr>
            <a:r>
              <a:rPr lang="en" sz="1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 remaining code is the remainder section.</a:t>
            </a:r>
            <a:endParaRPr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5745900" y="1357427"/>
            <a:ext cx="267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E9E9E"/>
                </a:solidFill>
                <a:latin typeface="Archivo"/>
                <a:ea typeface="Archivo"/>
                <a:cs typeface="Archivo"/>
                <a:sym typeface="Archivo"/>
              </a:rPr>
              <a:t>do {</a:t>
            </a:r>
            <a:br>
              <a:rPr b="1" lang="en" sz="1700">
                <a:solidFill>
                  <a:srgbClr val="9E9E9E"/>
                </a:solidFill>
                <a:latin typeface="Archivo"/>
                <a:ea typeface="Archivo"/>
                <a:cs typeface="Archivo"/>
                <a:sym typeface="Archivo"/>
              </a:rPr>
            </a:br>
            <a:b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Entry Section</a:t>
            </a:r>
            <a:endParaRPr b="1" sz="1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6094500" y="2327024"/>
            <a:ext cx="267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D80024"/>
                </a:solidFill>
                <a:latin typeface="Archivo"/>
                <a:ea typeface="Archivo"/>
                <a:cs typeface="Archivo"/>
                <a:sym typeface="Archivo"/>
              </a:rPr>
              <a:t>Critical Section</a:t>
            </a:r>
            <a:endParaRPr b="1" sz="1700">
              <a:solidFill>
                <a:srgbClr val="D80024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5745900" y="2819300"/>
            <a:ext cx="267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Exit Section</a:t>
            </a:r>
            <a:endParaRPr b="1" sz="1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5745900" y="3311575"/>
            <a:ext cx="3026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E9E9E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n" sz="1700">
                <a:solidFill>
                  <a:srgbClr val="999999"/>
                </a:solidFill>
                <a:latin typeface="Archivo"/>
                <a:ea typeface="Archivo"/>
                <a:cs typeface="Archivo"/>
                <a:sym typeface="Archivo"/>
              </a:rPr>
              <a:t>        Remainder Section</a:t>
            </a:r>
            <a:br>
              <a:rPr b="1" lang="en" sz="17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</a:br>
            <a:br>
              <a:rPr b="1" lang="en" sz="17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700">
                <a:solidFill>
                  <a:srgbClr val="9E9E9E"/>
                </a:solidFill>
                <a:latin typeface="Archivo"/>
                <a:ea typeface="Archivo"/>
                <a:cs typeface="Archivo"/>
                <a:sym typeface="Archivo"/>
              </a:rPr>
              <a:t>}while(true);</a:t>
            </a:r>
            <a:endParaRPr b="1" sz="1700">
              <a:solidFill>
                <a:srgbClr val="9E9E9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D80024"/>
                </a:solidFill>
              </a:rPr>
              <a:t>Critical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Section 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720000" y="1113200"/>
            <a:ext cx="77040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Critical Section Problem is to </a:t>
            </a:r>
            <a:r>
              <a:rPr lang="en" sz="1700">
                <a:solidFill>
                  <a:srgbClr val="D80024"/>
                </a:solidFill>
              </a:rPr>
              <a:t>design a protocol that the processes can use to cooperate.</a:t>
            </a:r>
            <a:endParaRPr sz="1700">
              <a:solidFill>
                <a:srgbClr val="D8002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Solution to the Critical Section Problem must satisfy the following three requirements: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Mutual Exclusion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Progress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Bounded Waiting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720000" y="1113200"/>
            <a:ext cx="77040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Process is </a:t>
            </a:r>
            <a:r>
              <a:rPr lang="en" sz="1700">
                <a:solidFill>
                  <a:srgbClr val="D80024"/>
                </a:solidFill>
              </a:rPr>
              <a:t>executing in its critical section</a:t>
            </a:r>
            <a:r>
              <a:rPr lang="en" sz="1700"/>
              <a:t>, then </a:t>
            </a:r>
            <a:r>
              <a:rPr lang="en" sz="1700">
                <a:solidFill>
                  <a:srgbClr val="D80024"/>
                </a:solidFill>
              </a:rPr>
              <a:t>no other Processes</a:t>
            </a:r>
            <a:r>
              <a:rPr lang="en" sz="1700"/>
              <a:t> can be executing in their critical sections.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to </a:t>
            </a:r>
            <a:r>
              <a:rPr lang="en" sz="1700">
                <a:solidFill>
                  <a:srgbClr val="D80024"/>
                </a:solidFill>
              </a:rPr>
              <a:t>prevent the inconsistencies</a:t>
            </a:r>
            <a:r>
              <a:rPr lang="en" sz="1700"/>
              <a:t> caused by multiple processes accessing the same data at the same time.</a:t>
            </a:r>
            <a:endParaRPr sz="1700"/>
          </a:p>
        </p:txBody>
      </p:sp>
      <p:sp>
        <p:nvSpPr>
          <p:cNvPr id="297" name="Google Shape;297;p29"/>
          <p:cNvSpPr/>
          <p:nvPr/>
        </p:nvSpPr>
        <p:spPr>
          <a:xfrm>
            <a:off x="1464000" y="2628900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1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1464000" y="3719650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2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3932088" y="3578100"/>
            <a:ext cx="1491600" cy="47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Shared Memory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300" name="Google Shape;300;p29"/>
          <p:cNvCxnSpPr>
            <a:stCxn id="301" idx="3"/>
            <a:endCxn id="299" idx="1"/>
          </p:cNvCxnSpPr>
          <p:nvPr/>
        </p:nvCxnSpPr>
        <p:spPr>
          <a:xfrm>
            <a:off x="2955600" y="3340800"/>
            <a:ext cx="976500" cy="47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9"/>
          <p:cNvCxnSpPr>
            <a:stCxn id="303" idx="3"/>
            <a:endCxn id="299" idx="1"/>
          </p:cNvCxnSpPr>
          <p:nvPr/>
        </p:nvCxnSpPr>
        <p:spPr>
          <a:xfrm flipH="1" rot="10800000">
            <a:off x="2955600" y="3815350"/>
            <a:ext cx="976500" cy="616200"/>
          </a:xfrm>
          <a:prstGeom prst="straightConnector1">
            <a:avLst/>
          </a:prstGeom>
          <a:noFill/>
          <a:ln cap="flat" cmpd="sng" w="19050">
            <a:solidFill>
              <a:srgbClr val="D8002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9"/>
          <p:cNvSpPr/>
          <p:nvPr/>
        </p:nvSpPr>
        <p:spPr>
          <a:xfrm>
            <a:off x="1464000" y="3103500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464000" y="4194250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188400" y="2628900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3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6188400" y="3719650"/>
            <a:ext cx="1491600" cy="474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Process 4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188400" y="3103500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188400" y="4194250"/>
            <a:ext cx="1491600" cy="474600"/>
          </a:xfrm>
          <a:prstGeom prst="rect">
            <a:avLst/>
          </a:prstGeom>
          <a:solidFill>
            <a:srgbClr val="D8002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Critical Section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308" name="Google Shape;308;p29"/>
          <p:cNvCxnSpPr>
            <a:stCxn id="307" idx="1"/>
            <a:endCxn id="299" idx="3"/>
          </p:cNvCxnSpPr>
          <p:nvPr/>
        </p:nvCxnSpPr>
        <p:spPr>
          <a:xfrm rot="10800000">
            <a:off x="5423700" y="3815350"/>
            <a:ext cx="764700" cy="616200"/>
          </a:xfrm>
          <a:prstGeom prst="straightConnector1">
            <a:avLst/>
          </a:prstGeom>
          <a:noFill/>
          <a:ln cap="flat" cmpd="sng" w="19050">
            <a:solidFill>
              <a:srgbClr val="D800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306" idx="1"/>
            <a:endCxn id="299" idx="3"/>
          </p:cNvCxnSpPr>
          <p:nvPr/>
        </p:nvCxnSpPr>
        <p:spPr>
          <a:xfrm flipH="1">
            <a:off x="5423700" y="3340800"/>
            <a:ext cx="764700" cy="474600"/>
          </a:xfrm>
          <a:prstGeom prst="straightConnector1">
            <a:avLst/>
          </a:prstGeom>
          <a:noFill/>
          <a:ln cap="flat" cmpd="sng" w="19050">
            <a:solidFill>
              <a:srgbClr val="D8002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720000" y="1316600"/>
            <a:ext cx="77040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</a:t>
            </a:r>
            <a:r>
              <a:rPr lang="en" sz="1700">
                <a:solidFill>
                  <a:srgbClr val="D80024"/>
                </a:solidFill>
              </a:rPr>
              <a:t>no process is executing in its critical section</a:t>
            </a:r>
            <a:r>
              <a:rPr lang="en" sz="1700"/>
              <a:t> and some processes wish to enter their critical sections, then only those processes that are </a:t>
            </a:r>
            <a:r>
              <a:rPr lang="en" sz="1700">
                <a:solidFill>
                  <a:srgbClr val="D80024"/>
                </a:solidFill>
              </a:rPr>
              <a:t>not executing in their remainder sections </a:t>
            </a:r>
            <a:r>
              <a:rPr lang="en" sz="1700"/>
              <a:t>can participate in deciding which will enter its critical section next, and this selection </a:t>
            </a:r>
            <a:r>
              <a:rPr lang="en" sz="1700">
                <a:solidFill>
                  <a:srgbClr val="D80024"/>
                </a:solidFill>
              </a:rPr>
              <a:t>cannot be postponed indefinitely.</a:t>
            </a:r>
            <a:endParaRPr sz="1700">
              <a:solidFill>
                <a:srgbClr val="D800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