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D2ED92-B38F-4625-B276-985F26C04A15}"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9D76E-F791-43E7-B67A-EA99DB1CD505}" type="slidenum">
              <a:rPr lang="en-IN" smtClean="0"/>
              <a:t>‹#›</a:t>
            </a:fld>
            <a:endParaRPr lang="en-IN"/>
          </a:p>
        </p:txBody>
      </p:sp>
    </p:spTree>
    <p:extLst>
      <p:ext uri="{BB962C8B-B14F-4D97-AF65-F5344CB8AC3E}">
        <p14:creationId xmlns:p14="http://schemas.microsoft.com/office/powerpoint/2010/main" val="433940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D2ED92-B38F-4625-B276-985F26C04A15}"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9D76E-F791-43E7-B67A-EA99DB1CD505}" type="slidenum">
              <a:rPr lang="en-IN" smtClean="0"/>
              <a:t>‹#›</a:t>
            </a:fld>
            <a:endParaRPr lang="en-IN"/>
          </a:p>
        </p:txBody>
      </p:sp>
    </p:spTree>
    <p:extLst>
      <p:ext uri="{BB962C8B-B14F-4D97-AF65-F5344CB8AC3E}">
        <p14:creationId xmlns:p14="http://schemas.microsoft.com/office/powerpoint/2010/main" val="152647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D2ED92-B38F-4625-B276-985F26C04A15}"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9D76E-F791-43E7-B67A-EA99DB1CD505}" type="slidenum">
              <a:rPr lang="en-IN" smtClean="0"/>
              <a:t>‹#›</a:t>
            </a:fld>
            <a:endParaRPr lang="en-IN"/>
          </a:p>
        </p:txBody>
      </p:sp>
    </p:spTree>
    <p:extLst>
      <p:ext uri="{BB962C8B-B14F-4D97-AF65-F5344CB8AC3E}">
        <p14:creationId xmlns:p14="http://schemas.microsoft.com/office/powerpoint/2010/main" val="344434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D2ED92-B38F-4625-B276-985F26C04A15}"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9D76E-F791-43E7-B67A-EA99DB1CD505}" type="slidenum">
              <a:rPr lang="en-IN" smtClean="0"/>
              <a:t>‹#›</a:t>
            </a:fld>
            <a:endParaRPr lang="en-IN"/>
          </a:p>
        </p:txBody>
      </p:sp>
    </p:spTree>
    <p:extLst>
      <p:ext uri="{BB962C8B-B14F-4D97-AF65-F5344CB8AC3E}">
        <p14:creationId xmlns:p14="http://schemas.microsoft.com/office/powerpoint/2010/main" val="197460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D2ED92-B38F-4625-B276-985F26C04A15}"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9D76E-F791-43E7-B67A-EA99DB1CD505}" type="slidenum">
              <a:rPr lang="en-IN" smtClean="0"/>
              <a:t>‹#›</a:t>
            </a:fld>
            <a:endParaRPr lang="en-IN"/>
          </a:p>
        </p:txBody>
      </p:sp>
    </p:spTree>
    <p:extLst>
      <p:ext uri="{BB962C8B-B14F-4D97-AF65-F5344CB8AC3E}">
        <p14:creationId xmlns:p14="http://schemas.microsoft.com/office/powerpoint/2010/main" val="48878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D2ED92-B38F-4625-B276-985F26C04A15}" type="datetimeFigureOut">
              <a:rPr lang="en-IN" smtClean="0"/>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29D76E-F791-43E7-B67A-EA99DB1CD505}" type="slidenum">
              <a:rPr lang="en-IN" smtClean="0"/>
              <a:t>‹#›</a:t>
            </a:fld>
            <a:endParaRPr lang="en-IN"/>
          </a:p>
        </p:txBody>
      </p:sp>
    </p:spTree>
    <p:extLst>
      <p:ext uri="{BB962C8B-B14F-4D97-AF65-F5344CB8AC3E}">
        <p14:creationId xmlns:p14="http://schemas.microsoft.com/office/powerpoint/2010/main" val="1976808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D2ED92-B38F-4625-B276-985F26C04A15}" type="datetimeFigureOut">
              <a:rPr lang="en-IN" smtClean="0"/>
              <a:t>08-11-2021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29D76E-F791-43E7-B67A-EA99DB1CD505}" type="slidenum">
              <a:rPr lang="en-IN" smtClean="0"/>
              <a:t>‹#›</a:t>
            </a:fld>
            <a:endParaRPr lang="en-IN"/>
          </a:p>
        </p:txBody>
      </p:sp>
    </p:spTree>
    <p:extLst>
      <p:ext uri="{BB962C8B-B14F-4D97-AF65-F5344CB8AC3E}">
        <p14:creationId xmlns:p14="http://schemas.microsoft.com/office/powerpoint/2010/main" val="248432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D2ED92-B38F-4625-B276-985F26C04A15}" type="datetimeFigureOut">
              <a:rPr lang="en-IN" smtClean="0"/>
              <a:t>08-11-2021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29D76E-F791-43E7-B67A-EA99DB1CD505}" type="slidenum">
              <a:rPr lang="en-IN" smtClean="0"/>
              <a:t>‹#›</a:t>
            </a:fld>
            <a:endParaRPr lang="en-IN"/>
          </a:p>
        </p:txBody>
      </p:sp>
    </p:spTree>
    <p:extLst>
      <p:ext uri="{BB962C8B-B14F-4D97-AF65-F5344CB8AC3E}">
        <p14:creationId xmlns:p14="http://schemas.microsoft.com/office/powerpoint/2010/main" val="3115472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2ED92-B38F-4625-B276-985F26C04A15}" type="datetimeFigureOut">
              <a:rPr lang="en-IN" smtClean="0"/>
              <a:t>08-11-2021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29D76E-F791-43E7-B67A-EA99DB1CD505}" type="slidenum">
              <a:rPr lang="en-IN" smtClean="0"/>
              <a:t>‹#›</a:t>
            </a:fld>
            <a:endParaRPr lang="en-IN"/>
          </a:p>
        </p:txBody>
      </p:sp>
    </p:spTree>
    <p:extLst>
      <p:ext uri="{BB962C8B-B14F-4D97-AF65-F5344CB8AC3E}">
        <p14:creationId xmlns:p14="http://schemas.microsoft.com/office/powerpoint/2010/main" val="234812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D2ED92-B38F-4625-B276-985F26C04A15}" type="datetimeFigureOut">
              <a:rPr lang="en-IN" smtClean="0"/>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29D76E-F791-43E7-B67A-EA99DB1CD505}" type="slidenum">
              <a:rPr lang="en-IN" smtClean="0"/>
              <a:t>‹#›</a:t>
            </a:fld>
            <a:endParaRPr lang="en-IN"/>
          </a:p>
        </p:txBody>
      </p:sp>
    </p:spTree>
    <p:extLst>
      <p:ext uri="{BB962C8B-B14F-4D97-AF65-F5344CB8AC3E}">
        <p14:creationId xmlns:p14="http://schemas.microsoft.com/office/powerpoint/2010/main" val="48378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D2ED92-B38F-4625-B276-985F26C04A15}" type="datetimeFigureOut">
              <a:rPr lang="en-IN" smtClean="0"/>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29D76E-F791-43E7-B67A-EA99DB1CD505}" type="slidenum">
              <a:rPr lang="en-IN" smtClean="0"/>
              <a:t>‹#›</a:t>
            </a:fld>
            <a:endParaRPr lang="en-IN"/>
          </a:p>
        </p:txBody>
      </p:sp>
    </p:spTree>
    <p:extLst>
      <p:ext uri="{BB962C8B-B14F-4D97-AF65-F5344CB8AC3E}">
        <p14:creationId xmlns:p14="http://schemas.microsoft.com/office/powerpoint/2010/main" val="414271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2ED92-B38F-4625-B276-985F26C04A15}" type="datetimeFigureOut">
              <a:rPr lang="en-IN" smtClean="0"/>
              <a:t>08-11-2021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9D76E-F791-43E7-B67A-EA99DB1CD505}" type="slidenum">
              <a:rPr lang="en-IN" smtClean="0"/>
              <a:t>‹#›</a:t>
            </a:fld>
            <a:endParaRPr lang="en-IN"/>
          </a:p>
        </p:txBody>
      </p:sp>
    </p:spTree>
    <p:extLst>
      <p:ext uri="{BB962C8B-B14F-4D97-AF65-F5344CB8AC3E}">
        <p14:creationId xmlns:p14="http://schemas.microsoft.com/office/powerpoint/2010/main" val="3078216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217" y="940158"/>
            <a:ext cx="10959921" cy="5801588"/>
          </a:xfrm>
          <a:prstGeom prst="rect">
            <a:avLst/>
          </a:prstGeom>
          <a:noFill/>
        </p:spPr>
        <p:txBody>
          <a:bodyPr wrap="square" rtlCol="0">
            <a:spAutoFit/>
          </a:bodyPr>
          <a:lstStyle/>
          <a:p>
            <a:pPr algn="ctr"/>
            <a:r>
              <a:rPr lang="en-IN" sz="6000" dirty="0"/>
              <a:t>IML END TERM </a:t>
            </a:r>
            <a:r>
              <a:rPr lang="en-IN" sz="6000" dirty="0" smtClean="0"/>
              <a:t>ASSIGNMENT</a:t>
            </a:r>
          </a:p>
          <a:p>
            <a:pPr algn="ctr"/>
            <a:r>
              <a:rPr lang="en-US" sz="6000" dirty="0"/>
              <a:t>The House Price Prediction Problem</a:t>
            </a:r>
            <a:endParaRPr lang="en-IN" sz="6000" dirty="0" smtClean="0"/>
          </a:p>
          <a:p>
            <a:pPr algn="ctr"/>
            <a:endParaRPr lang="en-IN" sz="6000" dirty="0" smtClean="0"/>
          </a:p>
          <a:p>
            <a:pPr algn="r"/>
            <a:endParaRPr lang="en-IN" sz="4000" dirty="0"/>
          </a:p>
          <a:p>
            <a:pPr algn="r"/>
            <a:r>
              <a:rPr lang="en-IN" sz="4000" dirty="0" smtClean="0"/>
              <a:t>By : Manisha Gupta – D21022</a:t>
            </a:r>
          </a:p>
          <a:p>
            <a:pPr algn="r"/>
            <a:r>
              <a:rPr lang="en-IN" sz="4000" dirty="0" err="1" smtClean="0"/>
              <a:t>Sahil</a:t>
            </a:r>
            <a:r>
              <a:rPr lang="en-IN" sz="4000" dirty="0" smtClean="0"/>
              <a:t> Gupta – D21030</a:t>
            </a:r>
            <a:r>
              <a:rPr lang="en-IN" sz="1100" dirty="0" smtClean="0"/>
              <a:t/>
            </a:r>
            <a:br>
              <a:rPr lang="en-IN" sz="1100" dirty="0" smtClean="0"/>
            </a:br>
            <a:endParaRPr lang="en-IN" sz="1100" dirty="0"/>
          </a:p>
        </p:txBody>
      </p:sp>
    </p:spTree>
    <p:extLst>
      <p:ext uri="{BB962C8B-B14F-4D97-AF65-F5344CB8AC3E}">
        <p14:creationId xmlns:p14="http://schemas.microsoft.com/office/powerpoint/2010/main" val="2249270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Linear Regression with R squared &amp; RMSE </a:t>
            </a:r>
            <a:r>
              <a:rPr lang="en-US" sz="4000" b="1" dirty="0" smtClean="0"/>
              <a:t>score</a:t>
            </a:r>
            <a:r>
              <a:rPr lang="en-US" sz="4000" b="1" dirty="0"/>
              <a:t> </a:t>
            </a:r>
            <a:r>
              <a:rPr lang="en-US" sz="4000" b="1" dirty="0" smtClean="0"/>
              <a:t>:</a:t>
            </a:r>
            <a:endParaRPr lang="en-IN" sz="4000" dirty="0"/>
          </a:p>
        </p:txBody>
      </p:sp>
      <p:sp>
        <p:nvSpPr>
          <p:cNvPr id="3" name="Content Placeholder 2"/>
          <p:cNvSpPr>
            <a:spLocks noGrp="1"/>
          </p:cNvSpPr>
          <p:nvPr>
            <p:ph idx="1"/>
          </p:nvPr>
        </p:nvSpPr>
        <p:spPr>
          <a:xfrm>
            <a:off x="838200" y="1586740"/>
            <a:ext cx="10515600" cy="4351338"/>
          </a:xfrm>
        </p:spPr>
        <p:txBody>
          <a:bodyPr/>
          <a:lstStyle/>
          <a:p>
            <a:pPr algn="just"/>
            <a:r>
              <a:rPr lang="en-US" dirty="0"/>
              <a:t>We perform a Linear Regression on the featured data and test the model on the featured test data to get the R squared and RMSE score.</a:t>
            </a:r>
          </a:p>
          <a:p>
            <a:pPr algn="just"/>
            <a:r>
              <a:rPr lang="en-US" dirty="0"/>
              <a:t>Here we consider all the numerical variables in the dataset after feature engineering as the set of predictors and price as the target.</a:t>
            </a:r>
            <a:br>
              <a:rPr lang="en-US" dirty="0"/>
            </a:br>
            <a:r>
              <a:rPr lang="en-US" dirty="0" smtClean="0"/>
              <a:t>We </a:t>
            </a:r>
            <a:r>
              <a:rPr lang="en-US" dirty="0"/>
              <a:t>drop </a:t>
            </a:r>
            <a:r>
              <a:rPr lang="en-US" dirty="0" smtClean="0"/>
              <a:t>zip code, </a:t>
            </a:r>
            <a:r>
              <a:rPr lang="en-US" dirty="0"/>
              <a:t>id and date from the predictors.</a:t>
            </a:r>
          </a:p>
          <a:p>
            <a:endParaRPr lang="en-IN" b="1" dirty="0"/>
          </a:p>
        </p:txBody>
      </p:sp>
      <p:pic>
        <p:nvPicPr>
          <p:cNvPr id="4" name="Picture 3"/>
          <p:cNvPicPr>
            <a:picLocks noChangeAspect="1"/>
          </p:cNvPicPr>
          <p:nvPr/>
        </p:nvPicPr>
        <p:blipFill>
          <a:blip r:embed="rId2"/>
          <a:stretch>
            <a:fillRect/>
          </a:stretch>
        </p:blipFill>
        <p:spPr>
          <a:xfrm>
            <a:off x="2408752" y="4001294"/>
            <a:ext cx="5911000" cy="1469848"/>
          </a:xfrm>
          <a:prstGeom prst="rect">
            <a:avLst/>
          </a:prstGeom>
        </p:spPr>
      </p:pic>
      <p:sp>
        <p:nvSpPr>
          <p:cNvPr id="5" name="TextBox 4"/>
          <p:cNvSpPr txBox="1"/>
          <p:nvPr/>
        </p:nvSpPr>
        <p:spPr>
          <a:xfrm>
            <a:off x="656822" y="5563673"/>
            <a:ext cx="11153105"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t>We can see that the performance of the model increases as we increase the number of predictors.</a:t>
            </a:r>
            <a:endParaRPr lang="en-IN" sz="2800" dirty="0"/>
          </a:p>
        </p:txBody>
      </p:sp>
    </p:spTree>
    <p:extLst>
      <p:ext uri="{BB962C8B-B14F-4D97-AF65-F5344CB8AC3E}">
        <p14:creationId xmlns:p14="http://schemas.microsoft.com/office/powerpoint/2010/main" val="3882133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Fitting Decision </a:t>
            </a:r>
            <a:r>
              <a:rPr lang="en-IN" b="1" dirty="0" smtClean="0"/>
              <a:t>Tree on </a:t>
            </a:r>
            <a:r>
              <a:rPr lang="en-IN" b="1" dirty="0"/>
              <a:t>U</a:t>
            </a:r>
            <a:r>
              <a:rPr lang="en-IN" b="1" dirty="0" smtClean="0"/>
              <a:t>nfeatured data :</a:t>
            </a:r>
            <a:endParaRPr lang="en-IN" dirty="0"/>
          </a:p>
        </p:txBody>
      </p:sp>
      <p:sp>
        <p:nvSpPr>
          <p:cNvPr id="3" name="Content Placeholder 2"/>
          <p:cNvSpPr>
            <a:spLocks noGrp="1"/>
          </p:cNvSpPr>
          <p:nvPr>
            <p:ph idx="1"/>
          </p:nvPr>
        </p:nvSpPr>
        <p:spPr/>
        <p:txBody>
          <a:bodyPr/>
          <a:lstStyle/>
          <a:p>
            <a:pPr algn="just"/>
            <a:r>
              <a:rPr lang="en-US" dirty="0" smtClean="0"/>
              <a:t>We </a:t>
            </a:r>
            <a:r>
              <a:rPr lang="en-US" dirty="0"/>
              <a:t>try to fit Decision Tree regression models on the train data and compute the R-squared and the RMSE values by doing </a:t>
            </a:r>
            <a:r>
              <a:rPr lang="en-US" dirty="0" smtClean="0"/>
              <a:t>a 10 </a:t>
            </a:r>
            <a:r>
              <a:rPr lang="en-US" dirty="0"/>
              <a:t>fold cross validation on the training </a:t>
            </a:r>
            <a:r>
              <a:rPr lang="en-US" dirty="0" smtClean="0"/>
              <a:t>data, taking into considerations the initial hypothesis and the assumptions.</a:t>
            </a:r>
            <a:endParaRPr lang="en-IN" dirty="0"/>
          </a:p>
        </p:txBody>
      </p:sp>
      <p:pic>
        <p:nvPicPr>
          <p:cNvPr id="4" name="Picture 3"/>
          <p:cNvPicPr>
            <a:picLocks noChangeAspect="1"/>
          </p:cNvPicPr>
          <p:nvPr/>
        </p:nvPicPr>
        <p:blipFill>
          <a:blip r:embed="rId2"/>
          <a:stretch>
            <a:fillRect/>
          </a:stretch>
        </p:blipFill>
        <p:spPr>
          <a:xfrm>
            <a:off x="1325853" y="3563144"/>
            <a:ext cx="9428006" cy="1577048"/>
          </a:xfrm>
          <a:prstGeom prst="rect">
            <a:avLst/>
          </a:prstGeom>
        </p:spPr>
      </p:pic>
    </p:spTree>
    <p:extLst>
      <p:ext uri="{BB962C8B-B14F-4D97-AF65-F5344CB8AC3E}">
        <p14:creationId xmlns:p14="http://schemas.microsoft.com/office/powerpoint/2010/main" val="3404305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Fitting Decision </a:t>
            </a:r>
            <a:r>
              <a:rPr lang="en-IN" b="1" dirty="0" smtClean="0"/>
              <a:t>Tree on Featured data :</a:t>
            </a:r>
            <a:endParaRPr lang="en-IN" dirty="0"/>
          </a:p>
        </p:txBody>
      </p:sp>
      <p:sp>
        <p:nvSpPr>
          <p:cNvPr id="3" name="Content Placeholder 2"/>
          <p:cNvSpPr>
            <a:spLocks noGrp="1"/>
          </p:cNvSpPr>
          <p:nvPr>
            <p:ph idx="1"/>
          </p:nvPr>
        </p:nvSpPr>
        <p:spPr/>
        <p:txBody>
          <a:bodyPr/>
          <a:lstStyle/>
          <a:p>
            <a:pPr algn="just"/>
            <a:r>
              <a:rPr lang="en-US" dirty="0" smtClean="0"/>
              <a:t>We </a:t>
            </a:r>
            <a:r>
              <a:rPr lang="en-US" dirty="0"/>
              <a:t>try to fit Decision Tree regression models on the train data and compute the R-squared and the RMSE values by doing </a:t>
            </a:r>
            <a:r>
              <a:rPr lang="en-US" dirty="0" smtClean="0"/>
              <a:t>a 10 </a:t>
            </a:r>
            <a:r>
              <a:rPr lang="en-US" dirty="0"/>
              <a:t>fold cross validation on the training </a:t>
            </a:r>
            <a:r>
              <a:rPr lang="en-US" dirty="0" smtClean="0"/>
              <a:t>data, taking into considerations the initial hypothesis and the assumptions.</a:t>
            </a:r>
            <a:endParaRPr lang="en-IN" dirty="0"/>
          </a:p>
        </p:txBody>
      </p:sp>
      <p:pic>
        <p:nvPicPr>
          <p:cNvPr id="5" name="Picture 4"/>
          <p:cNvPicPr>
            <a:picLocks noChangeAspect="1"/>
          </p:cNvPicPr>
          <p:nvPr/>
        </p:nvPicPr>
        <p:blipFill>
          <a:blip r:embed="rId2"/>
          <a:stretch>
            <a:fillRect/>
          </a:stretch>
        </p:blipFill>
        <p:spPr>
          <a:xfrm>
            <a:off x="1129853" y="3548856"/>
            <a:ext cx="9681476" cy="1654209"/>
          </a:xfrm>
          <a:prstGeom prst="rect">
            <a:avLst/>
          </a:prstGeom>
        </p:spPr>
      </p:pic>
      <p:sp>
        <p:nvSpPr>
          <p:cNvPr id="6" name="TextBox 5"/>
          <p:cNvSpPr txBox="1"/>
          <p:nvPr/>
        </p:nvSpPr>
        <p:spPr>
          <a:xfrm>
            <a:off x="935042" y="5345966"/>
            <a:ext cx="10321914" cy="1255728"/>
          </a:xfrm>
          <a:prstGeom prst="rect">
            <a:avLst/>
          </a:prstGeom>
          <a:noFill/>
        </p:spPr>
        <p:txBody>
          <a:bodyPr wrap="square" rtlCol="0">
            <a:spAutoFit/>
          </a:bodyPr>
          <a:lstStyle/>
          <a:p>
            <a:pPr marL="228600" indent="-228600" algn="just">
              <a:lnSpc>
                <a:spcPct val="90000"/>
              </a:lnSpc>
              <a:spcBef>
                <a:spcPts val="1000"/>
              </a:spcBef>
              <a:buFont typeface="Arial" panose="020B0604020202020204" pitchFamily="34" charset="0"/>
              <a:buChar char="•"/>
            </a:pPr>
            <a:r>
              <a:rPr lang="en-US" sz="2800" dirty="0"/>
              <a:t>We can observe that with feature engineering and increasing number of predictors there is a slight improvement in the performance of the model.</a:t>
            </a:r>
            <a:endParaRPr lang="en-IN" sz="2800" dirty="0"/>
          </a:p>
        </p:txBody>
      </p:sp>
    </p:spTree>
    <p:extLst>
      <p:ext uri="{BB962C8B-B14F-4D97-AF65-F5344CB8AC3E}">
        <p14:creationId xmlns:p14="http://schemas.microsoft.com/office/powerpoint/2010/main" val="3261064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Tree with R squared &amp; RMSE score</a:t>
            </a:r>
            <a:r>
              <a:rPr lang="en-US" b="1" dirty="0" smtClean="0"/>
              <a:t>:</a:t>
            </a:r>
            <a:endParaRPr lang="en-IN" dirty="0"/>
          </a:p>
        </p:txBody>
      </p:sp>
      <p:sp>
        <p:nvSpPr>
          <p:cNvPr id="3" name="Content Placeholder 2"/>
          <p:cNvSpPr>
            <a:spLocks noGrp="1"/>
          </p:cNvSpPr>
          <p:nvPr>
            <p:ph idx="1"/>
          </p:nvPr>
        </p:nvSpPr>
        <p:spPr>
          <a:xfrm>
            <a:off x="838200" y="1503653"/>
            <a:ext cx="10515600" cy="4351338"/>
          </a:xfrm>
        </p:spPr>
        <p:txBody>
          <a:bodyPr/>
          <a:lstStyle/>
          <a:p>
            <a:pPr algn="just"/>
            <a:r>
              <a:rPr lang="en-US" dirty="0"/>
              <a:t>We fit a Decision Tree Regression model on the featured data and test the model on the featured test data to get the R squared and RMSE score.</a:t>
            </a:r>
          </a:p>
          <a:p>
            <a:pPr algn="just"/>
            <a:r>
              <a:rPr lang="en-US" dirty="0" smtClean="0"/>
              <a:t>Here we consider all the numerical variables in the dataset after feature engineering as the set of predictors and price as the target.</a:t>
            </a:r>
            <a:br>
              <a:rPr lang="en-US" dirty="0" smtClean="0"/>
            </a:br>
            <a:r>
              <a:rPr lang="en-US" dirty="0" smtClean="0"/>
              <a:t>We drop zip code, id and date from the predictors.</a:t>
            </a:r>
          </a:p>
          <a:p>
            <a:pPr algn="just"/>
            <a:r>
              <a:rPr lang="en-US" dirty="0" smtClean="0"/>
              <a:t>We perform a hyper parameter tuning to get the best fit model. Below are the metrics for best fit model with R squared = 0.82.</a:t>
            </a:r>
          </a:p>
        </p:txBody>
      </p:sp>
      <p:pic>
        <p:nvPicPr>
          <p:cNvPr id="7" name="Picture 6"/>
          <p:cNvPicPr>
            <a:picLocks noChangeAspect="1"/>
          </p:cNvPicPr>
          <p:nvPr/>
        </p:nvPicPr>
        <p:blipFill>
          <a:blip r:embed="rId2"/>
          <a:stretch>
            <a:fillRect/>
          </a:stretch>
        </p:blipFill>
        <p:spPr>
          <a:xfrm>
            <a:off x="2990245" y="4960445"/>
            <a:ext cx="5870419" cy="1595391"/>
          </a:xfrm>
          <a:prstGeom prst="rect">
            <a:avLst/>
          </a:prstGeom>
        </p:spPr>
      </p:pic>
    </p:spTree>
    <p:extLst>
      <p:ext uri="{BB962C8B-B14F-4D97-AF65-F5344CB8AC3E}">
        <p14:creationId xmlns:p14="http://schemas.microsoft.com/office/powerpoint/2010/main" val="4143974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Comparison between Models : </a:t>
            </a:r>
            <a:endParaRPr lang="en-IN" b="1" dirty="0"/>
          </a:p>
        </p:txBody>
      </p:sp>
      <p:pic>
        <p:nvPicPr>
          <p:cNvPr id="5" name="Picture 4"/>
          <p:cNvPicPr>
            <a:picLocks noChangeAspect="1"/>
          </p:cNvPicPr>
          <p:nvPr/>
        </p:nvPicPr>
        <p:blipFill>
          <a:blip r:embed="rId2"/>
          <a:stretch>
            <a:fillRect/>
          </a:stretch>
        </p:blipFill>
        <p:spPr>
          <a:xfrm>
            <a:off x="2923907" y="1593938"/>
            <a:ext cx="5916570" cy="1471233"/>
          </a:xfrm>
          <a:prstGeom prst="rect">
            <a:avLst/>
          </a:prstGeom>
        </p:spPr>
      </p:pic>
      <p:pic>
        <p:nvPicPr>
          <p:cNvPr id="6" name="Picture 5"/>
          <p:cNvPicPr>
            <a:picLocks noChangeAspect="1"/>
          </p:cNvPicPr>
          <p:nvPr/>
        </p:nvPicPr>
        <p:blipFill>
          <a:blip r:embed="rId3"/>
          <a:stretch>
            <a:fillRect/>
          </a:stretch>
        </p:blipFill>
        <p:spPr>
          <a:xfrm>
            <a:off x="2923907" y="3312909"/>
            <a:ext cx="5916570" cy="1607933"/>
          </a:xfrm>
          <a:prstGeom prst="rect">
            <a:avLst/>
          </a:prstGeom>
        </p:spPr>
      </p:pic>
      <p:sp>
        <p:nvSpPr>
          <p:cNvPr id="7" name="TextBox 6"/>
          <p:cNvSpPr txBox="1"/>
          <p:nvPr/>
        </p:nvSpPr>
        <p:spPr>
          <a:xfrm>
            <a:off x="519447" y="4920842"/>
            <a:ext cx="11153105"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t>From the above comparison we can conclude that a Decision Tree model with all numerical variables as the predictors except id, date and zip code and having a maximum depth of 10 is the best fit model for the prediction of the house prices. </a:t>
            </a:r>
            <a:endParaRPr lang="en-IN" sz="2800" dirty="0"/>
          </a:p>
        </p:txBody>
      </p:sp>
    </p:spTree>
    <p:extLst>
      <p:ext uri="{BB962C8B-B14F-4D97-AF65-F5344CB8AC3E}">
        <p14:creationId xmlns:p14="http://schemas.microsoft.com/office/powerpoint/2010/main" val="962887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350" y="2469568"/>
            <a:ext cx="10515600" cy="1587276"/>
          </a:xfrm>
        </p:spPr>
        <p:txBody>
          <a:bodyPr>
            <a:normAutofit/>
          </a:bodyPr>
          <a:lstStyle/>
          <a:p>
            <a:pPr marL="0" indent="0" algn="ctr">
              <a:buNone/>
            </a:pPr>
            <a:r>
              <a:rPr lang="en-US" sz="8800" dirty="0" smtClean="0"/>
              <a:t>THANK YOU</a:t>
            </a:r>
            <a:endParaRPr lang="en-IN" sz="8800" dirty="0"/>
          </a:p>
        </p:txBody>
      </p:sp>
    </p:spTree>
    <p:extLst>
      <p:ext uri="{BB962C8B-B14F-4D97-AF65-F5344CB8AC3E}">
        <p14:creationId xmlns:p14="http://schemas.microsoft.com/office/powerpoint/2010/main" val="301463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 : </a:t>
            </a:r>
            <a:endParaRPr lang="en-IN" b="1" dirty="0"/>
          </a:p>
        </p:txBody>
      </p:sp>
      <p:sp>
        <p:nvSpPr>
          <p:cNvPr id="3" name="Content Placeholder 2"/>
          <p:cNvSpPr>
            <a:spLocks noGrp="1"/>
          </p:cNvSpPr>
          <p:nvPr>
            <p:ph idx="1"/>
          </p:nvPr>
        </p:nvSpPr>
        <p:spPr/>
        <p:txBody>
          <a:bodyPr/>
          <a:lstStyle/>
          <a:p>
            <a:pPr algn="just"/>
            <a:r>
              <a:rPr lang="en-US" dirty="0"/>
              <a:t>In this problem</a:t>
            </a:r>
            <a:r>
              <a:rPr lang="en-US" dirty="0" smtClean="0"/>
              <a:t>, </a:t>
            </a:r>
            <a:r>
              <a:rPr lang="en-US" dirty="0"/>
              <a:t>given a dataset that records the house prices of 9,761 houses in King County, Washington, US. The house prices are recorded along with some other attributes like - area of the house, number of bedrooms, number of bathrooms, </a:t>
            </a:r>
            <a:r>
              <a:rPr lang="en-US" dirty="0" smtClean="0"/>
              <a:t>number of floors etc.</a:t>
            </a:r>
          </a:p>
          <a:p>
            <a:pPr algn="just"/>
            <a:r>
              <a:rPr lang="en-US" dirty="0" smtClean="0"/>
              <a:t>We have to use this data given to explore the factors on which the price depends and build a model which will be able to predict the price of the house based on the set of predictors.</a:t>
            </a:r>
          </a:p>
          <a:p>
            <a:pPr marL="0" indent="0" algn="just">
              <a:buNone/>
            </a:pPr>
            <a:endParaRPr lang="en-US" dirty="0" smtClean="0"/>
          </a:p>
          <a:p>
            <a:pPr marL="0" indent="0" algn="just">
              <a:buNone/>
            </a:pPr>
            <a:r>
              <a:rPr lang="en-US" dirty="0"/>
              <a:t> </a:t>
            </a:r>
            <a:r>
              <a:rPr lang="en-US" b="1" u="sng" dirty="0" smtClean="0"/>
              <a:t>Objective</a:t>
            </a:r>
            <a:r>
              <a:rPr lang="en-US" b="1" dirty="0" smtClean="0"/>
              <a:t> : </a:t>
            </a:r>
            <a:r>
              <a:rPr lang="en-US" dirty="0" smtClean="0"/>
              <a:t>To predict the price of the house based on the various 			parameters. </a:t>
            </a:r>
            <a:endParaRPr lang="en-IN" b="1" dirty="0"/>
          </a:p>
        </p:txBody>
      </p:sp>
    </p:spTree>
    <p:extLst>
      <p:ext uri="{BB962C8B-B14F-4D97-AF65-F5344CB8AC3E}">
        <p14:creationId xmlns:p14="http://schemas.microsoft.com/office/powerpoint/2010/main" val="2339391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Understanding the Columns (Variables):</a:t>
            </a:r>
            <a:endParaRPr lang="en-IN" b="1" dirty="0"/>
          </a:p>
        </p:txBody>
      </p:sp>
      <p:pic>
        <p:nvPicPr>
          <p:cNvPr id="4" name="Picture 3"/>
          <p:cNvPicPr>
            <a:picLocks noChangeAspect="1"/>
          </p:cNvPicPr>
          <p:nvPr/>
        </p:nvPicPr>
        <p:blipFill>
          <a:blip r:embed="rId2"/>
          <a:stretch>
            <a:fillRect/>
          </a:stretch>
        </p:blipFill>
        <p:spPr>
          <a:xfrm>
            <a:off x="598599" y="1594163"/>
            <a:ext cx="10065108" cy="4917524"/>
          </a:xfrm>
          <a:prstGeom prst="rect">
            <a:avLst/>
          </a:prstGeom>
        </p:spPr>
      </p:pic>
    </p:spTree>
    <p:extLst>
      <p:ext uri="{BB962C8B-B14F-4D97-AF65-F5344CB8AC3E}">
        <p14:creationId xmlns:p14="http://schemas.microsoft.com/office/powerpoint/2010/main" val="2748024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Initial Hypothesis and Assumptions :</a:t>
            </a:r>
            <a:endParaRPr lang="en-IN" b="1" dirty="0"/>
          </a:p>
        </p:txBody>
      </p:sp>
      <p:sp>
        <p:nvSpPr>
          <p:cNvPr id="3" name="Content Placeholder 2"/>
          <p:cNvSpPr>
            <a:spLocks noGrp="1"/>
          </p:cNvSpPr>
          <p:nvPr>
            <p:ph idx="1"/>
          </p:nvPr>
        </p:nvSpPr>
        <p:spPr/>
        <p:txBody>
          <a:bodyPr/>
          <a:lstStyle/>
          <a:p>
            <a:pPr marL="514350" indent="-514350" algn="just">
              <a:buAutoNum type="arabicPeriod"/>
            </a:pPr>
            <a:r>
              <a:rPr lang="en-US" dirty="0" smtClean="0"/>
              <a:t>The price of the house is dependent on the area of the house and the year built.</a:t>
            </a:r>
          </a:p>
          <a:p>
            <a:pPr marL="514350" indent="-514350" algn="just">
              <a:buAutoNum type="arabicPeriod"/>
            </a:pPr>
            <a:r>
              <a:rPr lang="en-US" dirty="0" smtClean="0"/>
              <a:t>The price of the house also depends on the grade of the house.</a:t>
            </a:r>
          </a:p>
          <a:p>
            <a:pPr marL="514350" indent="-514350" algn="just">
              <a:buAutoNum type="arabicPeriod"/>
            </a:pPr>
            <a:r>
              <a:rPr lang="en-US" dirty="0" smtClean="0"/>
              <a:t>The price of the house also depends on the number of bedrooms and bathrooms.</a:t>
            </a:r>
            <a:endParaRPr lang="en-IN" dirty="0" smtClean="0"/>
          </a:p>
          <a:p>
            <a:pPr marL="514350" indent="-514350" algn="just">
              <a:buAutoNum type="arabicPeriod"/>
            </a:pPr>
            <a:endParaRPr lang="en-US" dirty="0"/>
          </a:p>
          <a:p>
            <a:pPr marL="0" indent="0" algn="just">
              <a:buNone/>
            </a:pPr>
            <a:r>
              <a:rPr lang="en-US" dirty="0" smtClean="0"/>
              <a:t>Let us do some EDA by plotting the graphs and understanding the variation the price of with respect to the variables.</a:t>
            </a:r>
          </a:p>
        </p:txBody>
      </p:sp>
    </p:spTree>
    <p:extLst>
      <p:ext uri="{BB962C8B-B14F-4D97-AF65-F5344CB8AC3E}">
        <p14:creationId xmlns:p14="http://schemas.microsoft.com/office/powerpoint/2010/main" val="3391631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EDA Process :</a:t>
            </a:r>
            <a:endParaRPr lang="en-IN" b="1" dirty="0"/>
          </a:p>
        </p:txBody>
      </p:sp>
      <p:sp>
        <p:nvSpPr>
          <p:cNvPr id="3" name="Content Placeholder 2"/>
          <p:cNvSpPr>
            <a:spLocks noGrp="1"/>
          </p:cNvSpPr>
          <p:nvPr>
            <p:ph idx="1"/>
          </p:nvPr>
        </p:nvSpPr>
        <p:spPr/>
        <p:txBody>
          <a:bodyPr/>
          <a:lstStyle/>
          <a:p>
            <a:pPr marL="0" indent="0">
              <a:buNone/>
            </a:pPr>
            <a:r>
              <a:rPr lang="en-US" b="1" dirty="0"/>
              <a:t>In </a:t>
            </a:r>
            <a:r>
              <a:rPr lang="en-US" b="1" dirty="0" smtClean="0"/>
              <a:t>this process we </a:t>
            </a:r>
            <a:r>
              <a:rPr lang="en-US" b="1" dirty="0"/>
              <a:t>will </a:t>
            </a:r>
            <a:r>
              <a:rPr lang="en-US" b="1" dirty="0" smtClean="0"/>
              <a:t>analyze </a:t>
            </a:r>
            <a:r>
              <a:rPr lang="en-US" b="1" dirty="0"/>
              <a:t>and find out the </a:t>
            </a:r>
            <a:r>
              <a:rPr lang="en-US" b="1" dirty="0" smtClean="0"/>
              <a:t>following :</a:t>
            </a:r>
            <a:endParaRPr lang="en-US" b="1" dirty="0"/>
          </a:p>
          <a:p>
            <a:r>
              <a:rPr lang="en-US" dirty="0"/>
              <a:t>Missing </a:t>
            </a:r>
            <a:r>
              <a:rPr lang="en-US" dirty="0" smtClean="0"/>
              <a:t>values.</a:t>
            </a:r>
            <a:endParaRPr lang="en-US" dirty="0"/>
          </a:p>
          <a:p>
            <a:r>
              <a:rPr lang="en-US" dirty="0"/>
              <a:t>All numerical </a:t>
            </a:r>
            <a:r>
              <a:rPr lang="en-US" dirty="0" smtClean="0"/>
              <a:t>variables.</a:t>
            </a:r>
            <a:endParaRPr lang="en-US" dirty="0"/>
          </a:p>
          <a:p>
            <a:r>
              <a:rPr lang="en-US" dirty="0"/>
              <a:t>Distribution of numerical </a:t>
            </a:r>
            <a:r>
              <a:rPr lang="en-US" dirty="0" smtClean="0"/>
              <a:t>variables.</a:t>
            </a:r>
            <a:endParaRPr lang="en-US" dirty="0"/>
          </a:p>
          <a:p>
            <a:r>
              <a:rPr lang="en-US" dirty="0"/>
              <a:t>All categorical </a:t>
            </a:r>
            <a:r>
              <a:rPr lang="en-US" dirty="0" smtClean="0"/>
              <a:t>variables.</a:t>
            </a:r>
            <a:endParaRPr lang="en-US" dirty="0"/>
          </a:p>
          <a:p>
            <a:r>
              <a:rPr lang="en-US" dirty="0"/>
              <a:t>Distribution of categorical </a:t>
            </a:r>
            <a:r>
              <a:rPr lang="en-US" dirty="0" smtClean="0"/>
              <a:t>variables.</a:t>
            </a:r>
            <a:endParaRPr lang="en-US" dirty="0"/>
          </a:p>
          <a:p>
            <a:r>
              <a:rPr lang="en-US" dirty="0" smtClean="0"/>
              <a:t>Outliers.</a:t>
            </a:r>
            <a:endParaRPr lang="en-US" dirty="0"/>
          </a:p>
          <a:p>
            <a:r>
              <a:rPr lang="en-US" dirty="0"/>
              <a:t>Relationship between independent and dependent features(Price</a:t>
            </a:r>
            <a:r>
              <a:rPr lang="en-US" dirty="0" smtClean="0"/>
              <a:t>).	</a:t>
            </a:r>
            <a:endParaRPr lang="en-US" dirty="0"/>
          </a:p>
          <a:p>
            <a:endParaRPr lang="en-IN" dirty="0"/>
          </a:p>
        </p:txBody>
      </p:sp>
    </p:spTree>
    <p:extLst>
      <p:ext uri="{BB962C8B-B14F-4D97-AF65-F5344CB8AC3E}">
        <p14:creationId xmlns:p14="http://schemas.microsoft.com/office/powerpoint/2010/main" val="3537140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3696"/>
            <a:ext cx="10515600" cy="1325563"/>
          </a:xfrm>
        </p:spPr>
        <p:txBody>
          <a:bodyPr/>
          <a:lstStyle/>
          <a:p>
            <a:r>
              <a:rPr lang="en-US" b="1" dirty="0" smtClean="0"/>
              <a:t>Results from EDA :</a:t>
            </a:r>
            <a:endParaRPr lang="en-IN" b="1" dirty="0"/>
          </a:p>
        </p:txBody>
      </p:sp>
      <p:sp>
        <p:nvSpPr>
          <p:cNvPr id="3" name="Content Placeholder 2"/>
          <p:cNvSpPr>
            <a:spLocks noGrp="1"/>
          </p:cNvSpPr>
          <p:nvPr>
            <p:ph idx="1"/>
          </p:nvPr>
        </p:nvSpPr>
        <p:spPr>
          <a:xfrm>
            <a:off x="838200" y="1181682"/>
            <a:ext cx="10515600" cy="4351338"/>
          </a:xfrm>
        </p:spPr>
        <p:txBody>
          <a:bodyPr>
            <a:noAutofit/>
          </a:bodyPr>
          <a:lstStyle/>
          <a:p>
            <a:pPr algn="just"/>
            <a:r>
              <a:rPr lang="en-US" sz="2400" dirty="0" smtClean="0"/>
              <a:t>We </a:t>
            </a:r>
            <a:r>
              <a:rPr lang="en-US" sz="2400" dirty="0"/>
              <a:t>do not have any missing </a:t>
            </a:r>
            <a:r>
              <a:rPr lang="en-US" sz="2400" dirty="0" smtClean="0"/>
              <a:t>values in our dataset . </a:t>
            </a:r>
            <a:r>
              <a:rPr lang="en-US" sz="2400" dirty="0"/>
              <a:t>Hence we go forward with finding out the numerical and categorical variables</a:t>
            </a:r>
            <a:r>
              <a:rPr lang="en-US" sz="2400" dirty="0" smtClean="0"/>
              <a:t>.</a:t>
            </a:r>
          </a:p>
          <a:p>
            <a:pPr algn="just"/>
            <a:r>
              <a:rPr lang="en-US" sz="2400" dirty="0" smtClean="0"/>
              <a:t>We </a:t>
            </a:r>
            <a:r>
              <a:rPr lang="en-US" sz="2400" dirty="0"/>
              <a:t>see that if the house is recently renovated then the price of the house is high</a:t>
            </a:r>
            <a:r>
              <a:rPr lang="en-US" sz="2400" dirty="0" smtClean="0"/>
              <a:t>.</a:t>
            </a:r>
          </a:p>
          <a:p>
            <a:pPr algn="just"/>
            <a:r>
              <a:rPr lang="en-US" sz="2400" dirty="0" smtClean="0"/>
              <a:t>We plot histograms to check the skewness for continuous numerical  variables</a:t>
            </a:r>
            <a:r>
              <a:rPr lang="en-US" sz="2400" b="1" dirty="0" smtClean="0"/>
              <a:t>. </a:t>
            </a:r>
            <a:r>
              <a:rPr lang="en-US" sz="2400" dirty="0" smtClean="0"/>
              <a:t>We observe that </a:t>
            </a:r>
            <a:r>
              <a:rPr lang="en-US" sz="2400" dirty="0"/>
              <a:t>features have normal distribution and some of them are skewed. If data is skewed we transform it into log normal distribution</a:t>
            </a:r>
            <a:r>
              <a:rPr lang="en-US" sz="2400" dirty="0" smtClean="0"/>
              <a:t>.</a:t>
            </a:r>
          </a:p>
          <a:p>
            <a:pPr algn="just"/>
            <a:r>
              <a:rPr lang="en-US" sz="2400" dirty="0" smtClean="0"/>
              <a:t>We plot the bar plots to study the relationship of discrete variables with price.</a:t>
            </a:r>
            <a:r>
              <a:rPr lang="en-US" sz="2400" dirty="0"/>
              <a:t> </a:t>
            </a:r>
            <a:r>
              <a:rPr lang="en-US" sz="2400" dirty="0" smtClean="0"/>
              <a:t>The </a:t>
            </a:r>
            <a:r>
              <a:rPr lang="en-US" sz="2400" dirty="0"/>
              <a:t>relationship between grade and price is </a:t>
            </a:r>
            <a:r>
              <a:rPr lang="en-US" sz="2400" dirty="0" smtClean="0"/>
              <a:t>exponential.</a:t>
            </a:r>
            <a:r>
              <a:rPr lang="en-US" sz="2400" dirty="0"/>
              <a:t> </a:t>
            </a:r>
            <a:r>
              <a:rPr lang="en-US" sz="2400" dirty="0" smtClean="0"/>
              <a:t>We </a:t>
            </a:r>
            <a:r>
              <a:rPr lang="en-US" sz="2400" dirty="0"/>
              <a:t>can see that all the features have monotonic relationship with </a:t>
            </a:r>
            <a:r>
              <a:rPr lang="en-US" sz="2400" dirty="0" smtClean="0"/>
              <a:t>Price. We </a:t>
            </a:r>
            <a:r>
              <a:rPr lang="en-US" sz="2400" dirty="0"/>
              <a:t>can also see the have a positive correlation. As </a:t>
            </a:r>
            <a:r>
              <a:rPr lang="en-US" sz="2400" dirty="0" err="1"/>
              <a:t>sqft_living</a:t>
            </a:r>
            <a:r>
              <a:rPr lang="en-US" sz="2400" dirty="0"/>
              <a:t> increases the sales price of the house also increases, and same is for rest of the </a:t>
            </a:r>
            <a:r>
              <a:rPr lang="en-US" sz="2400" dirty="0" smtClean="0"/>
              <a:t>features.</a:t>
            </a:r>
          </a:p>
          <a:p>
            <a:pPr algn="just"/>
            <a:r>
              <a:rPr lang="en-US" sz="2400" dirty="0" smtClean="0"/>
              <a:t>From the EDA process we infer that the initial hypothesis and assumptions made by us were incorrect and the price of house depends on various other factors other than those taken in consideration during the hypothesis.</a:t>
            </a:r>
            <a:endParaRPr lang="en-US" sz="2400" dirty="0"/>
          </a:p>
        </p:txBody>
      </p:sp>
    </p:spTree>
    <p:extLst>
      <p:ext uri="{BB962C8B-B14F-4D97-AF65-F5344CB8AC3E}">
        <p14:creationId xmlns:p14="http://schemas.microsoft.com/office/powerpoint/2010/main" val="1873012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14450"/>
            <a:ext cx="10515600" cy="1325563"/>
          </a:xfrm>
        </p:spPr>
        <p:txBody>
          <a:bodyPr/>
          <a:lstStyle/>
          <a:p>
            <a:r>
              <a:rPr lang="en-IN" b="1" dirty="0"/>
              <a:t>Model </a:t>
            </a:r>
            <a:r>
              <a:rPr lang="en-IN" b="1" dirty="0" smtClean="0"/>
              <a:t>Fitting :</a:t>
            </a:r>
            <a:endParaRPr lang="en-IN" dirty="0"/>
          </a:p>
        </p:txBody>
      </p:sp>
      <p:sp>
        <p:nvSpPr>
          <p:cNvPr id="3" name="Content Placeholder 2"/>
          <p:cNvSpPr>
            <a:spLocks noGrp="1"/>
          </p:cNvSpPr>
          <p:nvPr>
            <p:ph idx="1"/>
          </p:nvPr>
        </p:nvSpPr>
        <p:spPr>
          <a:xfrm>
            <a:off x="838199" y="1310471"/>
            <a:ext cx="10515600" cy="4351338"/>
          </a:xfrm>
        </p:spPr>
        <p:txBody>
          <a:bodyPr/>
          <a:lstStyle/>
          <a:p>
            <a:pPr algn="just"/>
            <a:r>
              <a:rPr lang="en-US" dirty="0"/>
              <a:t> </a:t>
            </a:r>
            <a:r>
              <a:rPr lang="en-US" dirty="0" smtClean="0"/>
              <a:t>We </a:t>
            </a:r>
            <a:r>
              <a:rPr lang="en-US" dirty="0"/>
              <a:t>try to fit Linear regression models on the </a:t>
            </a:r>
            <a:r>
              <a:rPr lang="en-US" dirty="0" smtClean="0"/>
              <a:t>training </a:t>
            </a:r>
            <a:r>
              <a:rPr lang="en-US" dirty="0"/>
              <a:t>data and compute the R-squared and the RMSE values by doing a 10 fold cross validation on the training data</a:t>
            </a:r>
            <a:r>
              <a:rPr lang="en-US" dirty="0" smtClean="0"/>
              <a:t>. Below are the results for cross validation.</a:t>
            </a:r>
          </a:p>
          <a:p>
            <a:pPr algn="just"/>
            <a:endParaRPr lang="en-IN" dirty="0"/>
          </a:p>
        </p:txBody>
      </p:sp>
      <p:pic>
        <p:nvPicPr>
          <p:cNvPr id="5" name="Picture 4"/>
          <p:cNvPicPr>
            <a:picLocks noChangeAspect="1"/>
          </p:cNvPicPr>
          <p:nvPr/>
        </p:nvPicPr>
        <p:blipFill>
          <a:blip r:embed="rId2"/>
          <a:stretch>
            <a:fillRect/>
          </a:stretch>
        </p:blipFill>
        <p:spPr>
          <a:xfrm>
            <a:off x="1064897" y="3287387"/>
            <a:ext cx="10062205" cy="1555068"/>
          </a:xfrm>
          <a:prstGeom prst="rect">
            <a:avLst/>
          </a:prstGeom>
        </p:spPr>
      </p:pic>
      <p:sp>
        <p:nvSpPr>
          <p:cNvPr id="7" name="TextBox 6"/>
          <p:cNvSpPr txBox="1"/>
          <p:nvPr/>
        </p:nvSpPr>
        <p:spPr>
          <a:xfrm>
            <a:off x="838199" y="4870498"/>
            <a:ext cx="10288903" cy="2092881"/>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We find that as we increase the number of predictors we get a better </a:t>
            </a:r>
            <a:r>
              <a:rPr lang="en-US" sz="2800" dirty="0" smtClean="0"/>
              <a:t>Cross Validation </a:t>
            </a:r>
            <a:r>
              <a:rPr lang="en-US" sz="2800" dirty="0"/>
              <a:t>score. </a:t>
            </a:r>
            <a:endParaRPr lang="en-US" sz="2800" dirty="0" smtClean="0"/>
          </a:p>
          <a:p>
            <a:pPr marL="457200" indent="-457200" algn="just">
              <a:buFont typeface="Arial" panose="020B0604020202020204" pitchFamily="34" charset="0"/>
              <a:buChar char="•"/>
            </a:pPr>
            <a:r>
              <a:rPr lang="en-US" sz="2800" dirty="0" smtClean="0"/>
              <a:t>To further improve the model we apply feature engineering techniques like scaling, log transform and data encoding.</a:t>
            </a:r>
            <a:endParaRPr lang="en-US" sz="2800" dirty="0"/>
          </a:p>
          <a:p>
            <a:endParaRPr lang="en-IN" dirty="0"/>
          </a:p>
        </p:txBody>
      </p:sp>
    </p:spTree>
    <p:extLst>
      <p:ext uri="{BB962C8B-B14F-4D97-AF65-F5344CB8AC3E}">
        <p14:creationId xmlns:p14="http://schemas.microsoft.com/office/powerpoint/2010/main" val="2149347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1325563"/>
          </a:xfrm>
        </p:spPr>
        <p:txBody>
          <a:bodyPr/>
          <a:lstStyle/>
          <a:p>
            <a:r>
              <a:rPr lang="en-IN" b="1" dirty="0"/>
              <a:t>Feature Engineering </a:t>
            </a:r>
            <a:r>
              <a:rPr lang="en-IN" b="1" dirty="0" smtClean="0"/>
              <a:t>:</a:t>
            </a:r>
            <a:endParaRPr lang="en-IN" dirty="0"/>
          </a:p>
        </p:txBody>
      </p:sp>
      <p:sp>
        <p:nvSpPr>
          <p:cNvPr id="3" name="Content Placeholder 2"/>
          <p:cNvSpPr>
            <a:spLocks noGrp="1"/>
          </p:cNvSpPr>
          <p:nvPr>
            <p:ph idx="1"/>
          </p:nvPr>
        </p:nvSpPr>
        <p:spPr>
          <a:xfrm>
            <a:off x="838200" y="1374865"/>
            <a:ext cx="10515600" cy="4351338"/>
          </a:xfrm>
        </p:spPr>
        <p:txBody>
          <a:bodyPr>
            <a:normAutofit fontScale="25000" lnSpcReduction="20000"/>
          </a:bodyPr>
          <a:lstStyle/>
          <a:p>
            <a:pPr algn="just"/>
            <a:r>
              <a:rPr lang="en-US" sz="10400" dirty="0" smtClean="0"/>
              <a:t>We apply the following feature engineering steps to improve the performance of the model.</a:t>
            </a:r>
          </a:p>
          <a:p>
            <a:pPr marL="514350" indent="-514350" algn="just">
              <a:buAutoNum type="arabicPeriod"/>
            </a:pPr>
            <a:r>
              <a:rPr lang="en-US" sz="10400" dirty="0" smtClean="0"/>
              <a:t>We </a:t>
            </a:r>
            <a:r>
              <a:rPr lang="en-US" sz="10400" dirty="0"/>
              <a:t>transform the variable </a:t>
            </a:r>
            <a:r>
              <a:rPr lang="en-US" sz="10400" dirty="0" err="1"/>
              <a:t>yr_built</a:t>
            </a:r>
            <a:r>
              <a:rPr lang="en-US" sz="10400" dirty="0"/>
              <a:t> to the age of house in years</a:t>
            </a:r>
            <a:r>
              <a:rPr lang="en-US" sz="10400" dirty="0" smtClean="0"/>
              <a:t>.</a:t>
            </a:r>
          </a:p>
          <a:p>
            <a:pPr marL="514350" indent="-514350" algn="just">
              <a:buFont typeface="Arial" panose="020B0604020202020204" pitchFamily="34" charset="0"/>
              <a:buAutoNum type="arabicPeriod"/>
            </a:pPr>
            <a:r>
              <a:rPr lang="en-US" sz="10400" dirty="0"/>
              <a:t>We have seen that the numerical variables were skewed. </a:t>
            </a:r>
            <a:r>
              <a:rPr lang="en-US" sz="10400" dirty="0" smtClean="0"/>
              <a:t>We handle </a:t>
            </a:r>
            <a:r>
              <a:rPr lang="en-US" sz="10400" dirty="0"/>
              <a:t>them taking the log transform of these </a:t>
            </a:r>
            <a:r>
              <a:rPr lang="en-US" sz="10400" dirty="0" smtClean="0"/>
              <a:t>variables.</a:t>
            </a:r>
          </a:p>
          <a:p>
            <a:pPr marL="0" indent="0" algn="just">
              <a:buNone/>
            </a:pPr>
            <a:r>
              <a:rPr lang="en-US" sz="10400" i="1" dirty="0" smtClean="0"/>
              <a:t>Note : </a:t>
            </a:r>
            <a:r>
              <a:rPr lang="en-US" sz="10400" i="1" dirty="0"/>
              <a:t>Here we should only take log transform of non-negative and non-zero columns. If we take log of negative and zero columns we might get </a:t>
            </a:r>
            <a:r>
              <a:rPr lang="en-US" sz="10400" i="1" dirty="0" err="1"/>
              <a:t>NaN</a:t>
            </a:r>
            <a:r>
              <a:rPr lang="en-US" sz="10400" i="1" dirty="0"/>
              <a:t> values.</a:t>
            </a:r>
          </a:p>
          <a:p>
            <a:pPr marL="0" indent="0" algn="just">
              <a:buNone/>
            </a:pPr>
            <a:r>
              <a:rPr lang="en-US" sz="10400" dirty="0" smtClean="0"/>
              <a:t>3.  </a:t>
            </a:r>
            <a:r>
              <a:rPr lang="en-US" sz="10400" dirty="0"/>
              <a:t>Feature Scaling :</a:t>
            </a:r>
          </a:p>
          <a:p>
            <a:pPr algn="just"/>
            <a:r>
              <a:rPr lang="en-US" sz="10400" dirty="0" smtClean="0"/>
              <a:t>In </a:t>
            </a:r>
            <a:r>
              <a:rPr lang="en-US" sz="10400" dirty="0"/>
              <a:t>this particular dataset we have many features which have different units. Hence it is necessary we do feature scaling to apply a particular machine learning algorithm.</a:t>
            </a:r>
          </a:p>
          <a:p>
            <a:pPr algn="just"/>
            <a:r>
              <a:rPr lang="en-US" sz="10400" dirty="0" smtClean="0"/>
              <a:t>We use </a:t>
            </a:r>
            <a:r>
              <a:rPr lang="en-US" sz="10400" dirty="0" err="1" smtClean="0"/>
              <a:t>MinMaxScaler</a:t>
            </a:r>
            <a:r>
              <a:rPr lang="en-US" sz="10400" dirty="0" smtClean="0"/>
              <a:t> which scales </a:t>
            </a:r>
            <a:r>
              <a:rPr lang="en-US" sz="10400" dirty="0"/>
              <a:t>all the values between 0 and </a:t>
            </a:r>
            <a:r>
              <a:rPr lang="en-US" sz="10400" dirty="0" smtClean="0"/>
              <a:t>1.</a:t>
            </a:r>
          </a:p>
          <a:p>
            <a:pPr marL="0" indent="0" algn="just">
              <a:buNone/>
            </a:pPr>
            <a:r>
              <a:rPr lang="en-US" sz="10400" i="1" dirty="0" smtClean="0"/>
              <a:t>Note : We need to perform feature engineering on both the datasets i.e. training data and test data</a:t>
            </a:r>
            <a:r>
              <a:rPr lang="en-US" sz="10400" dirty="0" smtClean="0"/>
              <a:t>.</a:t>
            </a:r>
            <a:endParaRPr lang="en-US" sz="10400" dirty="0"/>
          </a:p>
          <a:p>
            <a:pPr marL="0" indent="0">
              <a:buNone/>
            </a:pPr>
            <a:endParaRPr lang="en-US" dirty="0"/>
          </a:p>
        </p:txBody>
      </p:sp>
    </p:spTree>
    <p:extLst>
      <p:ext uri="{BB962C8B-B14F-4D97-AF65-F5344CB8AC3E}">
        <p14:creationId xmlns:p14="http://schemas.microsoft.com/office/powerpoint/2010/main" val="911221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fitting after feature engineering </a:t>
            </a:r>
            <a:r>
              <a:rPr lang="en-US" b="1" dirty="0" smtClean="0"/>
              <a:t>:</a:t>
            </a:r>
            <a:endParaRPr lang="en-IN" dirty="0"/>
          </a:p>
        </p:txBody>
      </p:sp>
      <p:sp>
        <p:nvSpPr>
          <p:cNvPr id="3" name="Content Placeholder 2"/>
          <p:cNvSpPr>
            <a:spLocks noGrp="1"/>
          </p:cNvSpPr>
          <p:nvPr>
            <p:ph idx="1"/>
          </p:nvPr>
        </p:nvSpPr>
        <p:spPr/>
        <p:txBody>
          <a:bodyPr/>
          <a:lstStyle/>
          <a:p>
            <a:pPr algn="just"/>
            <a:r>
              <a:rPr lang="en-US" sz="2400" dirty="0" smtClean="0"/>
              <a:t>We </a:t>
            </a:r>
            <a:r>
              <a:rPr lang="en-US" sz="2400" dirty="0"/>
              <a:t>try to fit the above models post feature engineering to see if the performance of the model has improved after feature </a:t>
            </a:r>
            <a:r>
              <a:rPr lang="en-US" sz="2400" dirty="0" smtClean="0"/>
              <a:t>engineering.</a:t>
            </a:r>
            <a:r>
              <a:rPr lang="en-US" sz="2400" dirty="0"/>
              <a:t> </a:t>
            </a:r>
            <a:r>
              <a:rPr lang="en-US" sz="2400" dirty="0" smtClean="0"/>
              <a:t>We try to fit Linear regression models on the training data and compute the R-squared and the RMSE values by doing a 10 fold cross validation on the training data. Below are the results for cross validation.</a:t>
            </a:r>
          </a:p>
          <a:p>
            <a:endParaRPr lang="en-IN" dirty="0"/>
          </a:p>
        </p:txBody>
      </p:sp>
      <p:pic>
        <p:nvPicPr>
          <p:cNvPr id="4" name="Picture 3"/>
          <p:cNvPicPr>
            <a:picLocks noChangeAspect="1"/>
          </p:cNvPicPr>
          <p:nvPr/>
        </p:nvPicPr>
        <p:blipFill>
          <a:blip r:embed="rId2"/>
          <a:stretch>
            <a:fillRect/>
          </a:stretch>
        </p:blipFill>
        <p:spPr>
          <a:xfrm>
            <a:off x="1031886" y="3607090"/>
            <a:ext cx="10128227" cy="1467186"/>
          </a:xfrm>
          <a:prstGeom prst="rect">
            <a:avLst/>
          </a:prstGeom>
        </p:spPr>
      </p:pic>
      <p:sp>
        <p:nvSpPr>
          <p:cNvPr id="5" name="TextBox 4"/>
          <p:cNvSpPr txBox="1"/>
          <p:nvPr/>
        </p:nvSpPr>
        <p:spPr>
          <a:xfrm>
            <a:off x="935042" y="5345966"/>
            <a:ext cx="10321914"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We can observe that with feature engineering and increasing number of predictors there is a slight improvement in the performance of the model.</a:t>
            </a:r>
            <a:endParaRPr lang="en-IN" sz="2400" dirty="0"/>
          </a:p>
        </p:txBody>
      </p:sp>
    </p:spTree>
    <p:extLst>
      <p:ext uri="{BB962C8B-B14F-4D97-AF65-F5344CB8AC3E}">
        <p14:creationId xmlns:p14="http://schemas.microsoft.com/office/powerpoint/2010/main" val="1795222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1037</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Problem Statement : </vt:lpstr>
      <vt:lpstr>Understanding the Columns (Variables):</vt:lpstr>
      <vt:lpstr>Initial Hypothesis and Assumptions :</vt:lpstr>
      <vt:lpstr>EDA Process :</vt:lpstr>
      <vt:lpstr>Results from EDA :</vt:lpstr>
      <vt:lpstr>Model Fitting :</vt:lpstr>
      <vt:lpstr>Feature Engineering :</vt:lpstr>
      <vt:lpstr>Model fitting after feature engineering :</vt:lpstr>
      <vt:lpstr>Linear Regression with R squared &amp; RMSE score :</vt:lpstr>
      <vt:lpstr>Fitting Decision Tree on Unfeatured data :</vt:lpstr>
      <vt:lpstr>Fitting Decision Tree on Featured data :</vt:lpstr>
      <vt:lpstr>Decision Tree with R squared &amp; RMSE score:</vt:lpstr>
      <vt:lpstr>Comparison between Models :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38</cp:revision>
  <dcterms:created xsi:type="dcterms:W3CDTF">2021-11-07T14:37:39Z</dcterms:created>
  <dcterms:modified xsi:type="dcterms:W3CDTF">2021-11-08T16:22:27Z</dcterms:modified>
</cp:coreProperties>
</file>